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3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3"/>
    <p:sldMasterId id="2147483648" r:id="rId4"/>
  </p:sldMasterIdLst>
  <p:notesMasterIdLst>
    <p:notesMasterId r:id="rId58"/>
  </p:notesMasterIdLst>
  <p:handoutMasterIdLst>
    <p:handoutMasterId r:id="rId59"/>
  </p:handoutMasterIdLst>
  <p:sldIdLst>
    <p:sldId id="263" r:id="rId5"/>
    <p:sldId id="311" r:id="rId6"/>
    <p:sldId id="266" r:id="rId7"/>
    <p:sldId id="264"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7" r:id="rId39"/>
    <p:sldId id="298" r:id="rId40"/>
    <p:sldId id="313" r:id="rId41"/>
    <p:sldId id="300" r:id="rId42"/>
    <p:sldId id="301" r:id="rId43"/>
    <p:sldId id="302" r:id="rId44"/>
    <p:sldId id="303" r:id="rId45"/>
    <p:sldId id="314" r:id="rId46"/>
    <p:sldId id="304" r:id="rId47"/>
    <p:sldId id="305" r:id="rId48"/>
    <p:sldId id="306" r:id="rId49"/>
    <p:sldId id="307" r:id="rId50"/>
    <p:sldId id="308" r:id="rId51"/>
    <p:sldId id="317" r:id="rId52"/>
    <p:sldId id="309" r:id="rId53"/>
    <p:sldId id="316" r:id="rId54"/>
    <p:sldId id="318" r:id="rId55"/>
    <p:sldId id="312" r:id="rId56"/>
    <p:sldId id="31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F7A"/>
    <a:srgbClr val="CB2027"/>
    <a:srgbClr val="BEE127"/>
    <a:srgbClr val="FF6565"/>
    <a:srgbClr val="80B387"/>
    <a:srgbClr val="D2E4D5"/>
    <a:srgbClr val="4A5EE6"/>
    <a:srgbClr val="132BDC"/>
    <a:srgbClr val="DCE0FC"/>
    <a:srgbClr val="FD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EA5CD4-D111-44E1-B440-66DAAB6EA5A4}" v="48" dt="2023-09-21T15:17:20.065"/>
    <p1510:client id="{BAC02C84-577E-4384-9B7C-E4B161BD49CC}" v="20" dt="2023-09-21T14:22:01.151"/>
    <p1510:client id="{F665DE3B-ED33-46A9-BADF-FFDE32DF542B}" v="11" dt="2023-09-21T15:44:24.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Parking Garage</a:t>
            </a:r>
            <a:r>
              <a:rPr lang="en-US" baseline="0"/>
              <a:t> - Worst Case Scenario - Major Repairs or Full Replacement - No Preventative Maintenance (Phase 3)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strRef>
              <c:f>Sheet1!$D$1</c:f>
              <c:strCache>
                <c:ptCount val="1"/>
                <c:pt idx="0">
                  <c:v>Phase 3 - 25 YR EUL - $14,000,000 Replacement Cost</c:v>
                </c:pt>
              </c:strCache>
              <c:extLst xmlns:c15="http://schemas.microsoft.com/office/drawing/2012/chart"/>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extLst xmlns:c15="http://schemas.microsoft.com/office/drawing/2012/chart"/>
            </c:strRef>
          </c:cat>
          <c:val>
            <c:numRef>
              <c:f>Sheet1!$D$2:$D$22</c:f>
              <c:numCache>
                <c:formatCode>#,##0</c:formatCode>
                <c:ptCount val="21"/>
                <c:pt idx="0" formatCode="General">
                  <c:v>0</c:v>
                </c:pt>
                <c:pt idx="1">
                  <c:v>0</c:v>
                </c:pt>
                <c:pt idx="2">
                  <c:v>0</c:v>
                </c:pt>
                <c:pt idx="3">
                  <c:v>0</c:v>
                </c:pt>
                <c:pt idx="4">
                  <c:v>0</c:v>
                </c:pt>
                <c:pt idx="5">
                  <c:v>0</c:v>
                </c:pt>
                <c:pt idx="6">
                  <c:v>0</c:v>
                </c:pt>
                <c:pt idx="7">
                  <c:v>14000000</c:v>
                </c:pt>
                <c:pt idx="8">
                  <c:v>0</c:v>
                </c:pt>
                <c:pt idx="9">
                  <c:v>0</c:v>
                </c:pt>
                <c:pt idx="10">
                  <c:v>0</c:v>
                </c:pt>
                <c:pt idx="11">
                  <c:v>0</c:v>
                </c:pt>
                <c:pt idx="12">
                  <c:v>14000000</c:v>
                </c:pt>
                <c:pt idx="13">
                  <c:v>0</c:v>
                </c:pt>
                <c:pt idx="14">
                  <c:v>0</c:v>
                </c:pt>
                <c:pt idx="15">
                  <c:v>0</c:v>
                </c:pt>
                <c:pt idx="16">
                  <c:v>0</c:v>
                </c:pt>
                <c:pt idx="17">
                  <c:v>14000000</c:v>
                </c:pt>
                <c:pt idx="18">
                  <c:v>0</c:v>
                </c:pt>
                <c:pt idx="20">
                  <c:v>42000000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0-0BA3-4264-8CDE-3472A9AEBDC9}"/>
            </c:ext>
          </c:extLst>
        </c:ser>
        <c:dLbls>
          <c:dLblPos val="t"/>
          <c:showLegendKey val="0"/>
          <c:showVal val="1"/>
          <c:showCatName val="0"/>
          <c:showSerName val="0"/>
          <c:showPercent val="0"/>
          <c:showBubbleSize val="0"/>
        </c:dLbls>
        <c:smooth val="0"/>
        <c:axId val="756581712"/>
        <c:axId val="756579216"/>
        <c:extLst>
          <c:ext xmlns:c15="http://schemas.microsoft.com/office/drawing/2012/chart" uri="{02D57815-91ED-43cb-92C2-25804820EDAC}">
            <c15:filteredLineSeries>
              <c15:ser>
                <c:idx val="0"/>
                <c:order val="0"/>
                <c:tx>
                  <c:v>Phase 1 Total Cost 75 YEAR EUL = $1,125,000</c:v>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c:ext uri="{02D57815-91ED-43cb-92C2-25804820EDAC}">
                        <c15:formulaRef>
                          <c15:sqref>Sheet1!$B$2:$B$22</c15:sqref>
                        </c15:formulaRef>
                      </c:ext>
                    </c:extLst>
                    <c:numCache>
                      <c:formatCode>#,##0</c:formatCode>
                      <c:ptCount val="21"/>
                      <c:pt idx="0">
                        <c:v>5000</c:v>
                      </c:pt>
                      <c:pt idx="1">
                        <c:v>0</c:v>
                      </c:pt>
                      <c:pt idx="2">
                        <c:v>0</c:v>
                      </c:pt>
                      <c:pt idx="3">
                        <c:v>10000</c:v>
                      </c:pt>
                      <c:pt idx="4">
                        <c:v>30000</c:v>
                      </c:pt>
                      <c:pt idx="5">
                        <c:v>100000</c:v>
                      </c:pt>
                      <c:pt idx="6">
                        <c:v>30000</c:v>
                      </c:pt>
                      <c:pt idx="7">
                        <c:v>200000</c:v>
                      </c:pt>
                      <c:pt idx="8">
                        <c:v>30000</c:v>
                      </c:pt>
                      <c:pt idx="9">
                        <c:v>100000</c:v>
                      </c:pt>
                      <c:pt idx="10">
                        <c:v>30000</c:v>
                      </c:pt>
                      <c:pt idx="11">
                        <c:v>100000</c:v>
                      </c:pt>
                      <c:pt idx="12">
                        <c:v>30000</c:v>
                      </c:pt>
                      <c:pt idx="13">
                        <c:v>200000</c:v>
                      </c:pt>
                      <c:pt idx="14">
                        <c:v>30000</c:v>
                      </c:pt>
                      <c:pt idx="15">
                        <c:v>100000</c:v>
                      </c:pt>
                      <c:pt idx="16">
                        <c:v>30000</c:v>
                      </c:pt>
                      <c:pt idx="17">
                        <c:v>100000</c:v>
                      </c:pt>
                      <c:pt idx="18">
                        <c:v>0</c:v>
                      </c:pt>
                      <c:pt idx="20">
                        <c:v>1125000</c:v>
                      </c:pt>
                    </c:numCache>
                  </c:numRef>
                </c:val>
                <c:smooth val="0"/>
                <c:extLst>
                  <c:ext xmlns:c16="http://schemas.microsoft.com/office/drawing/2014/chart" uri="{C3380CC4-5D6E-409C-BE32-E72D297353CC}">
                    <c16:uniqueId val="{00000001-0BA3-4264-8CDE-3472A9AEBDC9}"/>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Phase 2</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xmlns:c15="http://schemas.microsoft.com/office/drawing/2012/chart">
                      <c:ext xmlns:c15="http://schemas.microsoft.com/office/drawing/2012/chart" uri="{02D57815-91ED-43cb-92C2-25804820EDAC}">
                        <c15:formulaRef>
                          <c15:sqref>Sheet1!$C$2:$C$22</c15:sqref>
                        </c15:formulaRef>
                      </c:ext>
                    </c:extLst>
                    <c:numCache>
                      <c:formatCode>#,##0</c:formatCode>
                      <c:ptCount val="21"/>
                      <c:pt idx="0" formatCode="General">
                        <c:v>0</c:v>
                      </c:pt>
                      <c:pt idx="1">
                        <c:v>0</c:v>
                      </c:pt>
                      <c:pt idx="2">
                        <c:v>0</c:v>
                      </c:pt>
                      <c:pt idx="3">
                        <c:v>0</c:v>
                      </c:pt>
                      <c:pt idx="4">
                        <c:v>0</c:v>
                      </c:pt>
                      <c:pt idx="5">
                        <c:v>0</c:v>
                      </c:pt>
                      <c:pt idx="6">
                        <c:v>0</c:v>
                      </c:pt>
                      <c:pt idx="7">
                        <c:v>0</c:v>
                      </c:pt>
                      <c:pt idx="8">
                        <c:v>20000</c:v>
                      </c:pt>
                      <c:pt idx="9">
                        <c:v>100000</c:v>
                      </c:pt>
                      <c:pt idx="10">
                        <c:v>0</c:v>
                      </c:pt>
                      <c:pt idx="11">
                        <c:v>0</c:v>
                      </c:pt>
                      <c:pt idx="12">
                        <c:v>40000</c:v>
                      </c:pt>
                      <c:pt idx="13">
                        <c:v>150000</c:v>
                      </c:pt>
                      <c:pt idx="14">
                        <c:v>0</c:v>
                      </c:pt>
                      <c:pt idx="15">
                        <c:v>0</c:v>
                      </c:pt>
                      <c:pt idx="16">
                        <c:v>40000</c:v>
                      </c:pt>
                      <c:pt idx="17">
                        <c:v>150000</c:v>
                      </c:pt>
                      <c:pt idx="20">
                        <c:v>500000</c:v>
                      </c:pt>
                    </c:numCache>
                  </c:numRef>
                </c:val>
                <c:smooth val="0"/>
                <c:extLst xmlns:c15="http://schemas.microsoft.com/office/drawing/2012/chart">
                  <c:ext xmlns:c16="http://schemas.microsoft.com/office/drawing/2014/chart" uri="{C3380CC4-5D6E-409C-BE32-E72D297353CC}">
                    <c16:uniqueId val="{00000002-0BA3-4264-8CDE-3472A9AEBDC9}"/>
                  </c:ext>
                </c:extLst>
              </c15:ser>
            </c15:filteredLineSeries>
          </c:ext>
        </c:extLst>
      </c:lineChart>
      <c:catAx>
        <c:axId val="756581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EUL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79216"/>
        <c:crosses val="autoZero"/>
        <c:auto val="1"/>
        <c:lblAlgn val="ctr"/>
        <c:lblOffset val="100"/>
        <c:noMultiLvlLbl val="0"/>
      </c:catAx>
      <c:valAx>
        <c:axId val="756579216"/>
        <c:scaling>
          <c:orientation val="minMax"/>
          <c:max val="15000000"/>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Cost - Dollars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81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Parking Garage</a:t>
            </a:r>
            <a:r>
              <a:rPr lang="en-US" baseline="0"/>
              <a:t> - </a:t>
            </a:r>
            <a:r>
              <a:rPr lang="en-US"/>
              <a:t>Base Useful Life Preventative Maintenance Plan</a:t>
            </a:r>
            <a:r>
              <a:rPr lang="en-US" baseline="0"/>
              <a:t> </a:t>
            </a:r>
            <a:r>
              <a:rPr lang="en-US"/>
              <a:t>- Extending the</a:t>
            </a:r>
            <a:r>
              <a:rPr lang="en-US" baseline="0"/>
              <a:t> Expected Useful Life (Phase 1)</a:t>
            </a:r>
            <a:endParaRPr lang="en-US"/>
          </a:p>
        </c:rich>
      </c:tx>
      <c:layout>
        <c:manualLayout>
          <c:xMode val="edge"/>
          <c:yMode val="edge"/>
          <c:x val="0.10091995650861008"/>
          <c:y val="8.93656935657404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Phase 1 Total Cost 75 YEAR EUL = $1,125,000</c:v>
          </c:tx>
          <c:spPr>
            <a:ln w="28575" cap="rnd">
              <a:solidFill>
                <a:schemeClr val="accent1"/>
              </a:solidFill>
              <a:round/>
            </a:ln>
            <a:effectLst/>
          </c:spPr>
          <c:marker>
            <c:symbol val="none"/>
          </c:marker>
          <c:dLbls>
            <c:dLbl>
              <c:idx val="9"/>
              <c:layout>
                <c:manualLayout>
                  <c:x val="-7.4630937698546174E-2"/>
                  <c:y val="-6.48903040802619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18-4228-83B0-DEF6D9709B3D}"/>
                </c:ext>
              </c:extLst>
            </c:dLbl>
            <c:dLbl>
              <c:idx val="17"/>
              <c:layout>
                <c:manualLayout>
                  <c:x val="-5.617263187618609E-2"/>
                  <c:y val="-8.84974806619428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18-4228-83B0-DEF6D9709B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extLst/>
            </c:strRef>
          </c:cat>
          <c:val>
            <c:numRef>
              <c:f>Sheet1!$B$2:$B$22</c:f>
              <c:numCache>
                <c:formatCode>#,##0</c:formatCode>
                <c:ptCount val="21"/>
                <c:pt idx="0">
                  <c:v>5000</c:v>
                </c:pt>
                <c:pt idx="1">
                  <c:v>0</c:v>
                </c:pt>
                <c:pt idx="2">
                  <c:v>0</c:v>
                </c:pt>
                <c:pt idx="3">
                  <c:v>10000</c:v>
                </c:pt>
                <c:pt idx="4">
                  <c:v>30000</c:v>
                </c:pt>
                <c:pt idx="5">
                  <c:v>100000</c:v>
                </c:pt>
                <c:pt idx="6">
                  <c:v>30000</c:v>
                </c:pt>
                <c:pt idx="7">
                  <c:v>200000</c:v>
                </c:pt>
                <c:pt idx="8">
                  <c:v>30000</c:v>
                </c:pt>
                <c:pt idx="9">
                  <c:v>100000</c:v>
                </c:pt>
                <c:pt idx="10">
                  <c:v>30000</c:v>
                </c:pt>
                <c:pt idx="11">
                  <c:v>100000</c:v>
                </c:pt>
                <c:pt idx="12">
                  <c:v>30000</c:v>
                </c:pt>
                <c:pt idx="13">
                  <c:v>200000</c:v>
                </c:pt>
                <c:pt idx="14">
                  <c:v>30000</c:v>
                </c:pt>
                <c:pt idx="15">
                  <c:v>100000</c:v>
                </c:pt>
                <c:pt idx="16">
                  <c:v>30000</c:v>
                </c:pt>
                <c:pt idx="17">
                  <c:v>100000</c:v>
                </c:pt>
                <c:pt idx="18">
                  <c:v>0</c:v>
                </c:pt>
                <c:pt idx="20">
                  <c:v>1125000</c:v>
                </c:pt>
              </c:numCache>
              <c:extLst/>
            </c:numRef>
          </c:val>
          <c:smooth val="0"/>
          <c:extLst>
            <c:ext xmlns:c16="http://schemas.microsoft.com/office/drawing/2014/chart" uri="{C3380CC4-5D6E-409C-BE32-E72D297353CC}">
              <c16:uniqueId val="{00000000-300B-4F9E-8654-8B8CBFE265EA}"/>
            </c:ext>
          </c:extLst>
        </c:ser>
        <c:dLbls>
          <c:dLblPos val="t"/>
          <c:showLegendKey val="0"/>
          <c:showVal val="1"/>
          <c:showCatName val="0"/>
          <c:showSerName val="0"/>
          <c:showPercent val="0"/>
          <c:showBubbleSize val="0"/>
        </c:dLbls>
        <c:smooth val="0"/>
        <c:axId val="756581712"/>
        <c:axId val="756579216"/>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Phase 2</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c:ext uri="{02D57815-91ED-43cb-92C2-25804820EDAC}">
                        <c15:formulaRef>
                          <c15:sqref>Sheet1!$C$2:$C$22</c15:sqref>
                        </c15:formulaRef>
                      </c:ext>
                    </c:extLst>
                    <c:numCache>
                      <c:formatCode>#,##0</c:formatCode>
                      <c:ptCount val="21"/>
                      <c:pt idx="0" formatCode="General">
                        <c:v>0</c:v>
                      </c:pt>
                      <c:pt idx="1">
                        <c:v>0</c:v>
                      </c:pt>
                      <c:pt idx="2">
                        <c:v>0</c:v>
                      </c:pt>
                      <c:pt idx="3">
                        <c:v>0</c:v>
                      </c:pt>
                      <c:pt idx="4">
                        <c:v>0</c:v>
                      </c:pt>
                      <c:pt idx="5">
                        <c:v>0</c:v>
                      </c:pt>
                      <c:pt idx="6">
                        <c:v>0</c:v>
                      </c:pt>
                      <c:pt idx="7">
                        <c:v>0</c:v>
                      </c:pt>
                      <c:pt idx="8">
                        <c:v>20000</c:v>
                      </c:pt>
                      <c:pt idx="9">
                        <c:v>100000</c:v>
                      </c:pt>
                      <c:pt idx="10">
                        <c:v>0</c:v>
                      </c:pt>
                      <c:pt idx="11">
                        <c:v>0</c:v>
                      </c:pt>
                      <c:pt idx="12">
                        <c:v>40000</c:v>
                      </c:pt>
                      <c:pt idx="13">
                        <c:v>150000</c:v>
                      </c:pt>
                      <c:pt idx="14">
                        <c:v>0</c:v>
                      </c:pt>
                      <c:pt idx="15">
                        <c:v>0</c:v>
                      </c:pt>
                      <c:pt idx="16">
                        <c:v>40000</c:v>
                      </c:pt>
                      <c:pt idx="17">
                        <c:v>150000</c:v>
                      </c:pt>
                      <c:pt idx="20">
                        <c:v>500000</c:v>
                      </c:pt>
                    </c:numCache>
                  </c:numRef>
                </c:val>
                <c:smooth val="0"/>
                <c:extLst>
                  <c:ext xmlns:c16="http://schemas.microsoft.com/office/drawing/2014/chart" uri="{C3380CC4-5D6E-409C-BE32-E72D297353CC}">
                    <c16:uniqueId val="{00000001-300B-4F9E-8654-8B8CBFE265E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Phase 3 </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xmlns:c15="http://schemas.microsoft.com/office/drawing/2012/chart">
                      <c:ext xmlns:c15="http://schemas.microsoft.com/office/drawing/2012/chart" uri="{02D57815-91ED-43cb-92C2-25804820EDAC}">
                        <c15:formulaRef>
                          <c15:sqref>Sheet1!$D$2:$D$22</c15:sqref>
                        </c15:formulaRef>
                      </c:ext>
                    </c:extLst>
                    <c:numCache>
                      <c:formatCode>#,##0</c:formatCode>
                      <c:ptCount val="21"/>
                      <c:pt idx="0" formatCode="General">
                        <c:v>0</c:v>
                      </c:pt>
                      <c:pt idx="1">
                        <c:v>0</c:v>
                      </c:pt>
                      <c:pt idx="2">
                        <c:v>0</c:v>
                      </c:pt>
                      <c:pt idx="3">
                        <c:v>0</c:v>
                      </c:pt>
                      <c:pt idx="4">
                        <c:v>0</c:v>
                      </c:pt>
                      <c:pt idx="5">
                        <c:v>0</c:v>
                      </c:pt>
                      <c:pt idx="6">
                        <c:v>0</c:v>
                      </c:pt>
                      <c:pt idx="7">
                        <c:v>14000000</c:v>
                      </c:pt>
                      <c:pt idx="8">
                        <c:v>0</c:v>
                      </c:pt>
                      <c:pt idx="9">
                        <c:v>0</c:v>
                      </c:pt>
                      <c:pt idx="10">
                        <c:v>0</c:v>
                      </c:pt>
                      <c:pt idx="11">
                        <c:v>0</c:v>
                      </c:pt>
                      <c:pt idx="12">
                        <c:v>14000000</c:v>
                      </c:pt>
                      <c:pt idx="13">
                        <c:v>0</c:v>
                      </c:pt>
                      <c:pt idx="14">
                        <c:v>0</c:v>
                      </c:pt>
                      <c:pt idx="15">
                        <c:v>0</c:v>
                      </c:pt>
                      <c:pt idx="16">
                        <c:v>0</c:v>
                      </c:pt>
                      <c:pt idx="17">
                        <c:v>14000000</c:v>
                      </c:pt>
                      <c:pt idx="20">
                        <c:v>42000000</c:v>
                      </c:pt>
                    </c:numCache>
                  </c:numRef>
                </c:val>
                <c:smooth val="0"/>
                <c:extLst xmlns:c15="http://schemas.microsoft.com/office/drawing/2012/chart">
                  <c:ext xmlns:c16="http://schemas.microsoft.com/office/drawing/2014/chart" uri="{C3380CC4-5D6E-409C-BE32-E72D297353CC}">
                    <c16:uniqueId val="{00000002-300B-4F9E-8654-8B8CBFE265EA}"/>
                  </c:ext>
                </c:extLst>
              </c15:ser>
            </c15:filteredLineSeries>
          </c:ext>
        </c:extLst>
      </c:lineChart>
      <c:catAx>
        <c:axId val="756581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EUL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79216"/>
        <c:crosses val="autoZero"/>
        <c:auto val="1"/>
        <c:lblAlgn val="ctr"/>
        <c:lblOffset val="100"/>
        <c:noMultiLvlLbl val="0"/>
      </c:catAx>
      <c:valAx>
        <c:axId val="756579216"/>
        <c:scaling>
          <c:orientation val="minMax"/>
          <c:max val="250000"/>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Cost - Dollars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81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Parking Garage</a:t>
            </a:r>
            <a:r>
              <a:rPr lang="en-US" baseline="0"/>
              <a:t> - </a:t>
            </a:r>
            <a:r>
              <a:rPr lang="en-US"/>
              <a:t>Base Useful Life Preventative Maintenance Plan</a:t>
            </a:r>
            <a:r>
              <a:rPr lang="en-US" baseline="0"/>
              <a:t> </a:t>
            </a:r>
            <a:r>
              <a:rPr lang="en-US"/>
              <a:t>- Extending the</a:t>
            </a:r>
            <a:r>
              <a:rPr lang="en-US" baseline="0"/>
              <a:t> Expected Useful Life (Phase 1)</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Phase 1 Total Cost 75 YEAR EUL = $1,125,000</c:v>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extLst/>
            </c:strRef>
          </c:cat>
          <c:val>
            <c:numRef>
              <c:f>Sheet1!$B$2:$B$22</c:f>
              <c:numCache>
                <c:formatCode>#,##0</c:formatCode>
                <c:ptCount val="21"/>
                <c:pt idx="0">
                  <c:v>5000</c:v>
                </c:pt>
                <c:pt idx="1">
                  <c:v>0</c:v>
                </c:pt>
                <c:pt idx="2">
                  <c:v>0</c:v>
                </c:pt>
                <c:pt idx="3">
                  <c:v>10000</c:v>
                </c:pt>
                <c:pt idx="4">
                  <c:v>30000</c:v>
                </c:pt>
                <c:pt idx="5">
                  <c:v>100000</c:v>
                </c:pt>
                <c:pt idx="6">
                  <c:v>30000</c:v>
                </c:pt>
                <c:pt idx="7">
                  <c:v>200000</c:v>
                </c:pt>
                <c:pt idx="8">
                  <c:v>30000</c:v>
                </c:pt>
                <c:pt idx="9">
                  <c:v>100000</c:v>
                </c:pt>
                <c:pt idx="10">
                  <c:v>30000</c:v>
                </c:pt>
                <c:pt idx="11">
                  <c:v>100000</c:v>
                </c:pt>
                <c:pt idx="12">
                  <c:v>30000</c:v>
                </c:pt>
                <c:pt idx="13">
                  <c:v>200000</c:v>
                </c:pt>
                <c:pt idx="14">
                  <c:v>30000</c:v>
                </c:pt>
                <c:pt idx="15">
                  <c:v>100000</c:v>
                </c:pt>
                <c:pt idx="16">
                  <c:v>30000</c:v>
                </c:pt>
                <c:pt idx="17">
                  <c:v>100000</c:v>
                </c:pt>
                <c:pt idx="18">
                  <c:v>0</c:v>
                </c:pt>
                <c:pt idx="20">
                  <c:v>1125000</c:v>
                </c:pt>
              </c:numCache>
              <c:extLst/>
            </c:numRef>
          </c:val>
          <c:smooth val="0"/>
          <c:extLst>
            <c:ext xmlns:c16="http://schemas.microsoft.com/office/drawing/2014/chart" uri="{C3380CC4-5D6E-409C-BE32-E72D297353CC}">
              <c16:uniqueId val="{00000000-FC82-4922-81EE-31C27C21DA4E}"/>
            </c:ext>
          </c:extLst>
        </c:ser>
        <c:dLbls>
          <c:dLblPos val="t"/>
          <c:showLegendKey val="0"/>
          <c:showVal val="1"/>
          <c:showCatName val="0"/>
          <c:showSerName val="0"/>
          <c:showPercent val="0"/>
          <c:showBubbleSize val="0"/>
        </c:dLbls>
        <c:smooth val="0"/>
        <c:axId val="756581712"/>
        <c:axId val="756579216"/>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Phase 2</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c:ext uri="{02D57815-91ED-43cb-92C2-25804820EDAC}">
                        <c15:formulaRef>
                          <c15:sqref>Sheet1!$C$2:$C$22</c15:sqref>
                        </c15:formulaRef>
                      </c:ext>
                    </c:extLst>
                    <c:numCache>
                      <c:formatCode>#,##0</c:formatCode>
                      <c:ptCount val="21"/>
                      <c:pt idx="0" formatCode="General">
                        <c:v>0</c:v>
                      </c:pt>
                      <c:pt idx="1">
                        <c:v>0</c:v>
                      </c:pt>
                      <c:pt idx="2">
                        <c:v>0</c:v>
                      </c:pt>
                      <c:pt idx="3">
                        <c:v>0</c:v>
                      </c:pt>
                      <c:pt idx="4">
                        <c:v>0</c:v>
                      </c:pt>
                      <c:pt idx="5">
                        <c:v>0</c:v>
                      </c:pt>
                      <c:pt idx="6">
                        <c:v>0</c:v>
                      </c:pt>
                      <c:pt idx="7">
                        <c:v>0</c:v>
                      </c:pt>
                      <c:pt idx="8">
                        <c:v>20000</c:v>
                      </c:pt>
                      <c:pt idx="9">
                        <c:v>100000</c:v>
                      </c:pt>
                      <c:pt idx="10">
                        <c:v>0</c:v>
                      </c:pt>
                      <c:pt idx="11">
                        <c:v>0</c:v>
                      </c:pt>
                      <c:pt idx="12">
                        <c:v>40000</c:v>
                      </c:pt>
                      <c:pt idx="13">
                        <c:v>150000</c:v>
                      </c:pt>
                      <c:pt idx="14">
                        <c:v>0</c:v>
                      </c:pt>
                      <c:pt idx="15">
                        <c:v>0</c:v>
                      </c:pt>
                      <c:pt idx="16">
                        <c:v>40000</c:v>
                      </c:pt>
                      <c:pt idx="17">
                        <c:v>150000</c:v>
                      </c:pt>
                      <c:pt idx="20">
                        <c:v>500000</c:v>
                      </c:pt>
                    </c:numCache>
                  </c:numRef>
                </c:val>
                <c:smooth val="0"/>
                <c:extLst>
                  <c:ext xmlns:c16="http://schemas.microsoft.com/office/drawing/2014/chart" uri="{C3380CC4-5D6E-409C-BE32-E72D297353CC}">
                    <c16:uniqueId val="{00000001-FC82-4922-81EE-31C27C21DA4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Phase 3 </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xmlns:c15="http://schemas.microsoft.com/office/drawing/2012/chart">
                      <c:ext xmlns:c15="http://schemas.microsoft.com/office/drawing/2012/chart" uri="{02D57815-91ED-43cb-92C2-25804820EDAC}">
                        <c15:formulaRef>
                          <c15:sqref>Sheet1!$D$2:$D$22</c15:sqref>
                        </c15:formulaRef>
                      </c:ext>
                    </c:extLst>
                    <c:numCache>
                      <c:formatCode>#,##0</c:formatCode>
                      <c:ptCount val="21"/>
                      <c:pt idx="0" formatCode="General">
                        <c:v>0</c:v>
                      </c:pt>
                      <c:pt idx="1">
                        <c:v>0</c:v>
                      </c:pt>
                      <c:pt idx="2">
                        <c:v>0</c:v>
                      </c:pt>
                      <c:pt idx="3">
                        <c:v>0</c:v>
                      </c:pt>
                      <c:pt idx="4">
                        <c:v>0</c:v>
                      </c:pt>
                      <c:pt idx="5">
                        <c:v>0</c:v>
                      </c:pt>
                      <c:pt idx="6">
                        <c:v>0</c:v>
                      </c:pt>
                      <c:pt idx="7">
                        <c:v>14000000</c:v>
                      </c:pt>
                      <c:pt idx="8">
                        <c:v>0</c:v>
                      </c:pt>
                      <c:pt idx="9">
                        <c:v>0</c:v>
                      </c:pt>
                      <c:pt idx="10">
                        <c:v>0</c:v>
                      </c:pt>
                      <c:pt idx="11">
                        <c:v>0</c:v>
                      </c:pt>
                      <c:pt idx="12">
                        <c:v>14000000</c:v>
                      </c:pt>
                      <c:pt idx="13">
                        <c:v>0</c:v>
                      </c:pt>
                      <c:pt idx="14">
                        <c:v>0</c:v>
                      </c:pt>
                      <c:pt idx="15">
                        <c:v>0</c:v>
                      </c:pt>
                      <c:pt idx="16">
                        <c:v>0</c:v>
                      </c:pt>
                      <c:pt idx="17">
                        <c:v>14000000</c:v>
                      </c:pt>
                      <c:pt idx="20">
                        <c:v>42000000</c:v>
                      </c:pt>
                    </c:numCache>
                  </c:numRef>
                </c:val>
                <c:smooth val="0"/>
                <c:extLst xmlns:c15="http://schemas.microsoft.com/office/drawing/2012/chart">
                  <c:ext xmlns:c16="http://schemas.microsoft.com/office/drawing/2014/chart" uri="{C3380CC4-5D6E-409C-BE32-E72D297353CC}">
                    <c16:uniqueId val="{00000002-FC82-4922-81EE-31C27C21DA4E}"/>
                  </c:ext>
                </c:extLst>
              </c15:ser>
            </c15:filteredLineSeries>
          </c:ext>
        </c:extLst>
      </c:lineChart>
      <c:catAx>
        <c:axId val="756581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EUL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79216"/>
        <c:crosses val="autoZero"/>
        <c:auto val="1"/>
        <c:lblAlgn val="ctr"/>
        <c:lblOffset val="100"/>
        <c:noMultiLvlLbl val="0"/>
      </c:catAx>
      <c:valAx>
        <c:axId val="756579216"/>
        <c:scaling>
          <c:orientation val="minMax"/>
          <c:max val="250000"/>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Cost - Dollars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81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Parking Garage</a:t>
            </a:r>
            <a:r>
              <a:rPr lang="en-US" baseline="0"/>
              <a:t> - Secondary Planning U</a:t>
            </a:r>
            <a:r>
              <a:rPr lang="en-US"/>
              <a:t>seful Life Preventative Maintenance Plan</a:t>
            </a:r>
            <a:r>
              <a:rPr lang="en-US" baseline="0"/>
              <a:t> </a:t>
            </a:r>
            <a:r>
              <a:rPr lang="en-US"/>
              <a:t>- Extending the</a:t>
            </a:r>
            <a:r>
              <a:rPr lang="en-US" baseline="0"/>
              <a:t> Expected Useful Life (Phase 2)</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Sheet1!$C$1</c:f>
              <c:strCache>
                <c:ptCount val="1"/>
                <c:pt idx="0">
                  <c:v>Phase 2</c:v>
                </c:pt>
              </c:strCache>
              <c:extLst xmlns:c15="http://schemas.microsoft.com/office/drawing/2012/chart"/>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extLst xmlns:c15="http://schemas.microsoft.com/office/drawing/2012/chart"/>
            </c:strRef>
          </c:cat>
          <c:val>
            <c:numRef>
              <c:f>Sheet1!$C$2:$C$22</c:f>
              <c:numCache>
                <c:formatCode>#,##0</c:formatCode>
                <c:ptCount val="21"/>
                <c:pt idx="0" formatCode="General">
                  <c:v>0</c:v>
                </c:pt>
                <c:pt idx="1">
                  <c:v>0</c:v>
                </c:pt>
                <c:pt idx="2">
                  <c:v>0</c:v>
                </c:pt>
                <c:pt idx="3">
                  <c:v>0</c:v>
                </c:pt>
                <c:pt idx="4">
                  <c:v>0</c:v>
                </c:pt>
                <c:pt idx="5">
                  <c:v>0</c:v>
                </c:pt>
                <c:pt idx="6">
                  <c:v>0</c:v>
                </c:pt>
                <c:pt idx="7">
                  <c:v>0</c:v>
                </c:pt>
                <c:pt idx="8">
                  <c:v>20000</c:v>
                </c:pt>
                <c:pt idx="9">
                  <c:v>100000</c:v>
                </c:pt>
                <c:pt idx="10">
                  <c:v>0</c:v>
                </c:pt>
                <c:pt idx="11">
                  <c:v>0</c:v>
                </c:pt>
                <c:pt idx="12">
                  <c:v>40000</c:v>
                </c:pt>
                <c:pt idx="13">
                  <c:v>150000</c:v>
                </c:pt>
                <c:pt idx="14">
                  <c:v>0</c:v>
                </c:pt>
                <c:pt idx="15">
                  <c:v>0</c:v>
                </c:pt>
                <c:pt idx="16">
                  <c:v>40000</c:v>
                </c:pt>
                <c:pt idx="17">
                  <c:v>150000</c:v>
                </c:pt>
                <c:pt idx="18">
                  <c:v>0</c:v>
                </c:pt>
                <c:pt idx="20">
                  <c:v>500000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0-A852-4CE6-B4F9-6BC24A075530}"/>
            </c:ext>
          </c:extLst>
        </c:ser>
        <c:dLbls>
          <c:dLblPos val="t"/>
          <c:showLegendKey val="0"/>
          <c:showVal val="1"/>
          <c:showCatName val="0"/>
          <c:showSerName val="0"/>
          <c:showPercent val="0"/>
          <c:showBubbleSize val="0"/>
        </c:dLbls>
        <c:smooth val="0"/>
        <c:axId val="756581712"/>
        <c:axId val="756579216"/>
        <c:extLst>
          <c:ext xmlns:c15="http://schemas.microsoft.com/office/drawing/2012/chart" uri="{02D57815-91ED-43cb-92C2-25804820EDAC}">
            <c15:filteredLineSeries>
              <c15:ser>
                <c:idx val="0"/>
                <c:order val="0"/>
                <c:tx>
                  <c:v>Phase 2 Total Cost 75 Year EUL = $500,000</c:v>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c:ext uri="{02D57815-91ED-43cb-92C2-25804820EDAC}">
                        <c15:formulaRef>
                          <c15:sqref>Sheet1!$B$2:$B$22</c15:sqref>
                        </c15:formulaRef>
                      </c:ext>
                    </c:extLst>
                    <c:numCache>
                      <c:formatCode>#,##0</c:formatCode>
                      <c:ptCount val="21"/>
                      <c:pt idx="0">
                        <c:v>5000</c:v>
                      </c:pt>
                      <c:pt idx="1">
                        <c:v>0</c:v>
                      </c:pt>
                      <c:pt idx="2">
                        <c:v>0</c:v>
                      </c:pt>
                      <c:pt idx="3">
                        <c:v>10000</c:v>
                      </c:pt>
                      <c:pt idx="4">
                        <c:v>30000</c:v>
                      </c:pt>
                      <c:pt idx="5">
                        <c:v>100000</c:v>
                      </c:pt>
                      <c:pt idx="6">
                        <c:v>30000</c:v>
                      </c:pt>
                      <c:pt idx="7">
                        <c:v>300000</c:v>
                      </c:pt>
                      <c:pt idx="8">
                        <c:v>30000</c:v>
                      </c:pt>
                      <c:pt idx="9">
                        <c:v>100000</c:v>
                      </c:pt>
                      <c:pt idx="10">
                        <c:v>30000</c:v>
                      </c:pt>
                      <c:pt idx="11">
                        <c:v>100000</c:v>
                      </c:pt>
                      <c:pt idx="12">
                        <c:v>30000</c:v>
                      </c:pt>
                      <c:pt idx="13">
                        <c:v>300000</c:v>
                      </c:pt>
                      <c:pt idx="14">
                        <c:v>30000</c:v>
                      </c:pt>
                      <c:pt idx="15">
                        <c:v>100000</c:v>
                      </c:pt>
                      <c:pt idx="16">
                        <c:v>30000</c:v>
                      </c:pt>
                      <c:pt idx="17">
                        <c:v>100000</c:v>
                      </c:pt>
                      <c:pt idx="20">
                        <c:v>1325000</c:v>
                      </c:pt>
                    </c:numCache>
                  </c:numRef>
                </c:val>
                <c:smooth val="0"/>
                <c:extLst>
                  <c:ext xmlns:c16="http://schemas.microsoft.com/office/drawing/2014/chart" uri="{C3380CC4-5D6E-409C-BE32-E72D297353CC}">
                    <c16:uniqueId val="{00000001-A852-4CE6-B4F9-6BC24A075530}"/>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Phase 3 </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xmlns:c15="http://schemas.microsoft.com/office/drawing/2012/chart">
                      <c:ext xmlns:c15="http://schemas.microsoft.com/office/drawing/2012/chart" uri="{02D57815-91ED-43cb-92C2-25804820EDAC}">
                        <c15:formulaRef>
                          <c15:sqref>Sheet1!$D$2:$D$22</c15:sqref>
                        </c15:formulaRef>
                      </c:ext>
                    </c:extLst>
                    <c:numCache>
                      <c:formatCode>#,##0</c:formatCode>
                      <c:ptCount val="21"/>
                      <c:pt idx="0" formatCode="General">
                        <c:v>0</c:v>
                      </c:pt>
                      <c:pt idx="1">
                        <c:v>0</c:v>
                      </c:pt>
                      <c:pt idx="2">
                        <c:v>0</c:v>
                      </c:pt>
                      <c:pt idx="3">
                        <c:v>0</c:v>
                      </c:pt>
                      <c:pt idx="4">
                        <c:v>0</c:v>
                      </c:pt>
                      <c:pt idx="5">
                        <c:v>0</c:v>
                      </c:pt>
                      <c:pt idx="6">
                        <c:v>0</c:v>
                      </c:pt>
                      <c:pt idx="7">
                        <c:v>14000000</c:v>
                      </c:pt>
                      <c:pt idx="8">
                        <c:v>0</c:v>
                      </c:pt>
                      <c:pt idx="9">
                        <c:v>0</c:v>
                      </c:pt>
                      <c:pt idx="10">
                        <c:v>0</c:v>
                      </c:pt>
                      <c:pt idx="11">
                        <c:v>0</c:v>
                      </c:pt>
                      <c:pt idx="12">
                        <c:v>14000000</c:v>
                      </c:pt>
                      <c:pt idx="13">
                        <c:v>0</c:v>
                      </c:pt>
                      <c:pt idx="14">
                        <c:v>0</c:v>
                      </c:pt>
                      <c:pt idx="15">
                        <c:v>0</c:v>
                      </c:pt>
                      <c:pt idx="16">
                        <c:v>0</c:v>
                      </c:pt>
                      <c:pt idx="17">
                        <c:v>14000000</c:v>
                      </c:pt>
                      <c:pt idx="20">
                        <c:v>42000000</c:v>
                      </c:pt>
                    </c:numCache>
                  </c:numRef>
                </c:val>
                <c:smooth val="0"/>
                <c:extLst xmlns:c15="http://schemas.microsoft.com/office/drawing/2012/chart">
                  <c:ext xmlns:c16="http://schemas.microsoft.com/office/drawing/2014/chart" uri="{C3380CC4-5D6E-409C-BE32-E72D297353CC}">
                    <c16:uniqueId val="{00000002-A852-4CE6-B4F9-6BC24A075530}"/>
                  </c:ext>
                </c:extLst>
              </c15:ser>
            </c15:filteredLineSeries>
          </c:ext>
        </c:extLst>
      </c:lineChart>
      <c:catAx>
        <c:axId val="756581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EUL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79216"/>
        <c:crosses val="autoZero"/>
        <c:auto val="1"/>
        <c:lblAlgn val="ctr"/>
        <c:lblOffset val="100"/>
        <c:noMultiLvlLbl val="0"/>
      </c:catAx>
      <c:valAx>
        <c:axId val="756579216"/>
        <c:scaling>
          <c:orientation val="minMax"/>
          <c:max val="200000"/>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Cost - Dollars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81712"/>
        <c:crosses val="autoZero"/>
        <c:crossBetween val="between"/>
      </c:valAx>
      <c:spPr>
        <a:noFill/>
        <a:ln>
          <a:noFill/>
        </a:ln>
        <a:effectLst/>
      </c:spPr>
    </c:plotArea>
    <c:legend>
      <c:legendPos val="b"/>
      <c:layout>
        <c:manualLayout>
          <c:xMode val="edge"/>
          <c:yMode val="edge"/>
          <c:x val="0.42738188976377955"/>
          <c:y val="0.9092257217847769"/>
          <c:w val="0.24014362787984836"/>
          <c:h val="6.696475440569928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Parking Garage</a:t>
            </a:r>
            <a:r>
              <a:rPr lang="en-US" baseline="0"/>
              <a:t> - Phase 1 and Phase 2 </a:t>
            </a:r>
            <a:r>
              <a:rPr lang="en-US"/>
              <a:t>Preventative Maintenance Plan</a:t>
            </a:r>
            <a:r>
              <a:rPr lang="en-US" baseline="0"/>
              <a:t> Combined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strRef>
              <c:f>Sheet1!$D$1</c:f>
              <c:strCache>
                <c:ptCount val="1"/>
                <c:pt idx="0">
                  <c:v>Combined</c:v>
                </c:pt>
              </c:strCache>
              <c:extLst xmlns:c15="http://schemas.microsoft.com/office/drawing/2012/chart"/>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extLst xmlns:c15="http://schemas.microsoft.com/office/drawing/2012/chart"/>
            </c:strRef>
          </c:cat>
          <c:val>
            <c:numRef>
              <c:f>Sheet1!$D$2:$D$22</c:f>
              <c:numCache>
                <c:formatCode>#,##0</c:formatCode>
                <c:ptCount val="21"/>
                <c:pt idx="0" formatCode="General">
                  <c:v>5000</c:v>
                </c:pt>
                <c:pt idx="1">
                  <c:v>0</c:v>
                </c:pt>
                <c:pt idx="2">
                  <c:v>0</c:v>
                </c:pt>
                <c:pt idx="3">
                  <c:v>10000</c:v>
                </c:pt>
                <c:pt idx="4">
                  <c:v>30000</c:v>
                </c:pt>
                <c:pt idx="5">
                  <c:v>100000</c:v>
                </c:pt>
                <c:pt idx="6">
                  <c:v>30000</c:v>
                </c:pt>
                <c:pt idx="7">
                  <c:v>200000</c:v>
                </c:pt>
                <c:pt idx="8">
                  <c:v>50000</c:v>
                </c:pt>
                <c:pt idx="9">
                  <c:v>200000</c:v>
                </c:pt>
                <c:pt idx="10">
                  <c:v>30000</c:v>
                </c:pt>
                <c:pt idx="11">
                  <c:v>100000</c:v>
                </c:pt>
                <c:pt idx="12">
                  <c:v>70000</c:v>
                </c:pt>
                <c:pt idx="13">
                  <c:v>350000</c:v>
                </c:pt>
                <c:pt idx="14">
                  <c:v>30000</c:v>
                </c:pt>
                <c:pt idx="15">
                  <c:v>100000</c:v>
                </c:pt>
                <c:pt idx="16">
                  <c:v>70000</c:v>
                </c:pt>
                <c:pt idx="17">
                  <c:v>250000</c:v>
                </c:pt>
                <c:pt idx="18">
                  <c:v>0</c:v>
                </c:pt>
                <c:pt idx="20">
                  <c:v>1620000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0-8D14-4436-B4CF-D13AA3FD2D53}"/>
            </c:ext>
          </c:extLst>
        </c:ser>
        <c:dLbls>
          <c:dLblPos val="t"/>
          <c:showLegendKey val="0"/>
          <c:showVal val="1"/>
          <c:showCatName val="0"/>
          <c:showSerName val="0"/>
          <c:showPercent val="0"/>
          <c:showBubbleSize val="0"/>
        </c:dLbls>
        <c:smooth val="0"/>
        <c:axId val="756581712"/>
        <c:axId val="756579216"/>
        <c:extLst>
          <c:ext xmlns:c15="http://schemas.microsoft.com/office/drawing/2012/chart" uri="{02D57815-91ED-43cb-92C2-25804820EDAC}">
            <c15:filteredLineSeries>
              <c15:ser>
                <c:idx val="0"/>
                <c:order val="0"/>
                <c:tx>
                  <c:v>Combined Total Cost 75 YEAR EUL = $1,625,000</c:v>
                </c:tx>
                <c:spPr>
                  <a:ln w="28575" cap="rnd">
                    <a:solidFill>
                      <a:schemeClr val="accent1"/>
                    </a:solidFill>
                    <a:round/>
                  </a:ln>
                  <a:effectLst/>
                </c:spPr>
                <c:marker>
                  <c:symbol val="none"/>
                </c:marker>
                <c:dLbls>
                  <c:dLbl>
                    <c:idx val="8"/>
                    <c:layout>
                      <c:manualLayout>
                        <c:x val="-4.8663240011665207E-2"/>
                        <c:y val="-0.10116079240094988"/>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1-8D14-4436-B4CF-D13AA3FD2D53}"/>
                      </c:ext>
                    </c:extLst>
                  </c:dLbl>
                  <c:dLbl>
                    <c:idx val="9"/>
                    <c:layout>
                      <c:manualLayout>
                        <c:x val="-5.6255832604257802E-2"/>
                        <c:y val="-0.11703380827396583"/>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2-8D14-4436-B4CF-D13AA3FD2D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c:ext uri="{02D57815-91ED-43cb-92C2-25804820EDAC}">
                        <c15:formulaRef>
                          <c15:sqref>Sheet1!$B$2:$B$22</c15:sqref>
                        </c15:formulaRef>
                      </c:ext>
                    </c:extLst>
                    <c:numCache>
                      <c:formatCode>#,##0</c:formatCode>
                      <c:ptCount val="21"/>
                      <c:pt idx="0">
                        <c:v>5000</c:v>
                      </c:pt>
                      <c:pt idx="1">
                        <c:v>0</c:v>
                      </c:pt>
                      <c:pt idx="2">
                        <c:v>0</c:v>
                      </c:pt>
                      <c:pt idx="3">
                        <c:v>10000</c:v>
                      </c:pt>
                      <c:pt idx="4">
                        <c:v>30000</c:v>
                      </c:pt>
                      <c:pt idx="5">
                        <c:v>100000</c:v>
                      </c:pt>
                      <c:pt idx="6">
                        <c:v>30000</c:v>
                      </c:pt>
                      <c:pt idx="7">
                        <c:v>200000</c:v>
                      </c:pt>
                      <c:pt idx="8">
                        <c:v>30000</c:v>
                      </c:pt>
                      <c:pt idx="9">
                        <c:v>100000</c:v>
                      </c:pt>
                      <c:pt idx="10">
                        <c:v>30000</c:v>
                      </c:pt>
                      <c:pt idx="11">
                        <c:v>100000</c:v>
                      </c:pt>
                      <c:pt idx="12">
                        <c:v>30000</c:v>
                      </c:pt>
                      <c:pt idx="13">
                        <c:v>200000</c:v>
                      </c:pt>
                      <c:pt idx="14">
                        <c:v>30000</c:v>
                      </c:pt>
                      <c:pt idx="15">
                        <c:v>100000</c:v>
                      </c:pt>
                      <c:pt idx="16">
                        <c:v>30000</c:v>
                      </c:pt>
                      <c:pt idx="17">
                        <c:v>100000</c:v>
                      </c:pt>
                      <c:pt idx="18">
                        <c:v>0</c:v>
                      </c:pt>
                      <c:pt idx="20">
                        <c:v>1125000</c:v>
                      </c:pt>
                    </c:numCache>
                  </c:numRef>
                </c:val>
                <c:smooth val="0"/>
                <c:extLst>
                  <c:ext xmlns:c16="http://schemas.microsoft.com/office/drawing/2014/chart" uri="{C3380CC4-5D6E-409C-BE32-E72D297353CC}">
                    <c16:uniqueId val="{00000003-8D14-4436-B4CF-D13AA3FD2D5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Phase 2</c:v>
                      </c:pt>
                    </c:strCache>
                  </c:strRef>
                </c:tx>
                <c:spPr>
                  <a:ln w="28575" cap="rnd">
                    <a:solidFill>
                      <a:schemeClr val="accent2"/>
                    </a:solidFill>
                    <a:round/>
                  </a:ln>
                  <a:effectLst/>
                </c:spPr>
                <c:marker>
                  <c:symbol val="none"/>
                </c:marker>
                <c:dLbls>
                  <c:dLbl>
                    <c:idx val="12"/>
                    <c:layout>
                      <c:manualLayout>
                        <c:x val="-5.329286964129492E-2"/>
                        <c:y val="-0.1090973003374578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8D14-4436-B4CF-D13AA3FD2D53}"/>
                      </c:ext>
                    </c:extLst>
                  </c:dLbl>
                  <c:dLbl>
                    <c:idx val="13"/>
                    <c:layout>
                      <c:manualLayout>
                        <c:x val="-7.0027704870233038E-4"/>
                        <c:y val="-6.9414760654918167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5-8D14-4436-B4CF-D13AA3FD2D53}"/>
                      </c:ext>
                    </c:extLst>
                  </c:dLbl>
                  <c:dLbl>
                    <c:idx val="16"/>
                    <c:layout>
                      <c:manualLayout>
                        <c:x val="-5.329286964129492E-2"/>
                        <c:y val="-9.3224284464441948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6-8D14-4436-B4CF-D13AA3FD2D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Sheet1!$A$2:$A$22</c15:sqref>
                        </c15:formulaRef>
                      </c:ext>
                    </c:extLst>
                    <c:strCache>
                      <c:ptCount val="21"/>
                      <c:pt idx="0">
                        <c:v>1</c:v>
                      </c:pt>
                      <c:pt idx="1">
                        <c:v>2</c:v>
                      </c:pt>
                      <c:pt idx="2">
                        <c:v>3</c:v>
                      </c:pt>
                      <c:pt idx="3">
                        <c:v>5</c:v>
                      </c:pt>
                      <c:pt idx="4">
                        <c:v>10</c:v>
                      </c:pt>
                      <c:pt idx="5">
                        <c:v>15</c:v>
                      </c:pt>
                      <c:pt idx="6">
                        <c:v>20</c:v>
                      </c:pt>
                      <c:pt idx="7">
                        <c:v>25</c:v>
                      </c:pt>
                      <c:pt idx="8">
                        <c:v>30</c:v>
                      </c:pt>
                      <c:pt idx="9">
                        <c:v>35</c:v>
                      </c:pt>
                      <c:pt idx="10">
                        <c:v>40</c:v>
                      </c:pt>
                      <c:pt idx="11">
                        <c:v>45</c:v>
                      </c:pt>
                      <c:pt idx="12">
                        <c:v>50</c:v>
                      </c:pt>
                      <c:pt idx="13">
                        <c:v>55</c:v>
                      </c:pt>
                      <c:pt idx="14">
                        <c:v>60</c:v>
                      </c:pt>
                      <c:pt idx="15">
                        <c:v>65</c:v>
                      </c:pt>
                      <c:pt idx="16">
                        <c:v>70</c:v>
                      </c:pt>
                      <c:pt idx="17">
                        <c:v>75</c:v>
                      </c:pt>
                      <c:pt idx="18">
                        <c:v>80</c:v>
                      </c:pt>
                      <c:pt idx="20">
                        <c:v>Total= </c:v>
                      </c:pt>
                    </c:strCache>
                  </c:strRef>
                </c:cat>
                <c:val>
                  <c:numRef>
                    <c:extLst xmlns:c15="http://schemas.microsoft.com/office/drawing/2012/chart">
                      <c:ext xmlns:c15="http://schemas.microsoft.com/office/drawing/2012/chart" uri="{02D57815-91ED-43cb-92C2-25804820EDAC}">
                        <c15:formulaRef>
                          <c15:sqref>Sheet1!$C$2:$C$22</c15:sqref>
                        </c15:formulaRef>
                      </c:ext>
                    </c:extLst>
                    <c:numCache>
                      <c:formatCode>#,##0</c:formatCode>
                      <c:ptCount val="21"/>
                      <c:pt idx="0" formatCode="General">
                        <c:v>0</c:v>
                      </c:pt>
                      <c:pt idx="1">
                        <c:v>0</c:v>
                      </c:pt>
                      <c:pt idx="2">
                        <c:v>0</c:v>
                      </c:pt>
                      <c:pt idx="3">
                        <c:v>0</c:v>
                      </c:pt>
                      <c:pt idx="4">
                        <c:v>0</c:v>
                      </c:pt>
                      <c:pt idx="5">
                        <c:v>0</c:v>
                      </c:pt>
                      <c:pt idx="6">
                        <c:v>0</c:v>
                      </c:pt>
                      <c:pt idx="7">
                        <c:v>0</c:v>
                      </c:pt>
                      <c:pt idx="8">
                        <c:v>20000</c:v>
                      </c:pt>
                      <c:pt idx="9">
                        <c:v>100000</c:v>
                      </c:pt>
                      <c:pt idx="10">
                        <c:v>0</c:v>
                      </c:pt>
                      <c:pt idx="11">
                        <c:v>0</c:v>
                      </c:pt>
                      <c:pt idx="12">
                        <c:v>40000</c:v>
                      </c:pt>
                      <c:pt idx="13">
                        <c:v>150000</c:v>
                      </c:pt>
                      <c:pt idx="14">
                        <c:v>0</c:v>
                      </c:pt>
                      <c:pt idx="15">
                        <c:v>0</c:v>
                      </c:pt>
                      <c:pt idx="16">
                        <c:v>40000</c:v>
                      </c:pt>
                      <c:pt idx="17">
                        <c:v>150000</c:v>
                      </c:pt>
                      <c:pt idx="18">
                        <c:v>0</c:v>
                      </c:pt>
                      <c:pt idx="20">
                        <c:v>500000</c:v>
                      </c:pt>
                    </c:numCache>
                  </c:numRef>
                </c:val>
                <c:smooth val="0"/>
                <c:extLst xmlns:c15="http://schemas.microsoft.com/office/drawing/2012/chart">
                  <c:ext xmlns:c16="http://schemas.microsoft.com/office/drawing/2014/chart" uri="{C3380CC4-5D6E-409C-BE32-E72D297353CC}">
                    <c16:uniqueId val="{00000007-8D14-4436-B4CF-D13AA3FD2D53}"/>
                  </c:ext>
                </c:extLst>
              </c15:ser>
            </c15:filteredLineSeries>
          </c:ext>
        </c:extLst>
      </c:lineChart>
      <c:catAx>
        <c:axId val="756581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EUL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79216"/>
        <c:crosses val="autoZero"/>
        <c:auto val="1"/>
        <c:lblAlgn val="ctr"/>
        <c:lblOffset val="100"/>
        <c:noMultiLvlLbl val="0"/>
      </c:catAx>
      <c:valAx>
        <c:axId val="756579216"/>
        <c:scaling>
          <c:orientation val="minMax"/>
          <c:max val="350000"/>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Cost - Dollars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581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4E3DEC-F375-4924-8F1A-B7F260A1B28C}"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CA"/>
        </a:p>
      </dgm:t>
    </dgm:pt>
    <dgm:pt modelId="{901BC6D6-03E8-4812-B696-4067DC502B3D}">
      <dgm:prSet phldrT="[Text]"/>
      <dgm:spPr>
        <a:solidFill>
          <a:srgbClr val="C00000"/>
        </a:solidFill>
      </dgm:spPr>
      <dgm:t>
        <a:bodyPr/>
        <a:lstStyle/>
        <a:p>
          <a:r>
            <a:rPr lang="en-CA">
              <a:latin typeface="Arial" panose="020B0604020202020204" pitchFamily="34" charset="0"/>
              <a:cs typeface="Arial" panose="020B0604020202020204" pitchFamily="34" charset="0"/>
            </a:rPr>
            <a:t>1</a:t>
          </a:r>
          <a:r>
            <a:rPr lang="en-CA" baseline="30000">
              <a:latin typeface="Arial" panose="020B0604020202020204" pitchFamily="34" charset="0"/>
              <a:cs typeface="Arial" panose="020B0604020202020204" pitchFamily="34" charset="0"/>
            </a:rPr>
            <a:t>st</a:t>
          </a:r>
          <a:r>
            <a:rPr lang="en-CA">
              <a:latin typeface="Arial" panose="020B0604020202020204" pitchFamily="34" charset="0"/>
              <a:cs typeface="Arial" panose="020B0604020202020204" pitchFamily="34" charset="0"/>
            </a:rPr>
            <a:t> Phase</a:t>
          </a:r>
        </a:p>
      </dgm:t>
    </dgm:pt>
    <dgm:pt modelId="{8C49E7FD-C105-477B-98D7-2376550EB5FD}" type="parTrans" cxnId="{2EEB2C7A-3395-4762-B416-5CDB12220F60}">
      <dgm:prSet/>
      <dgm:spPr/>
      <dgm:t>
        <a:bodyPr/>
        <a:lstStyle/>
        <a:p>
          <a:endParaRPr lang="en-CA"/>
        </a:p>
      </dgm:t>
    </dgm:pt>
    <dgm:pt modelId="{D9963BE4-5F0A-4A76-80CD-B5CB8BCB53EC}" type="sibTrans" cxnId="{2EEB2C7A-3395-4762-B416-5CDB12220F60}">
      <dgm:prSet/>
      <dgm:spPr/>
      <dgm:t>
        <a:bodyPr/>
        <a:lstStyle/>
        <a:p>
          <a:endParaRPr lang="en-CA"/>
        </a:p>
      </dgm:t>
    </dgm:pt>
    <dgm:pt modelId="{A7BD56B6-90EF-4A3F-8C97-7D7A0D2CCC73}">
      <dgm:prSet phldrT="[Text]"/>
      <dgm:spPr>
        <a:solidFill>
          <a:srgbClr val="92D050">
            <a:alpha val="90000"/>
          </a:srgbClr>
        </a:solidFill>
      </dgm:spPr>
      <dgm:t>
        <a:bodyPr/>
        <a:lstStyle/>
        <a:p>
          <a:r>
            <a:rPr lang="en-CA" b="1">
              <a:latin typeface="Arial" panose="020B0604020202020204" pitchFamily="34" charset="0"/>
              <a:cs typeface="Arial" panose="020B0604020202020204" pitchFamily="34" charset="0"/>
            </a:rPr>
            <a:t>Early Indicators</a:t>
          </a:r>
        </a:p>
      </dgm:t>
    </dgm:pt>
    <dgm:pt modelId="{18E1B657-33B2-4E00-812A-64A8A24B85FC}" type="parTrans" cxnId="{7D228A2F-5E49-444F-8B08-9FBA8A9935E5}">
      <dgm:prSet/>
      <dgm:spPr/>
      <dgm:t>
        <a:bodyPr/>
        <a:lstStyle/>
        <a:p>
          <a:endParaRPr lang="en-CA"/>
        </a:p>
      </dgm:t>
    </dgm:pt>
    <dgm:pt modelId="{DAFA884E-9B3E-4EA8-ABC3-0EA7079FC8ED}" type="sibTrans" cxnId="{7D228A2F-5E49-444F-8B08-9FBA8A9935E5}">
      <dgm:prSet/>
      <dgm:spPr/>
      <dgm:t>
        <a:bodyPr/>
        <a:lstStyle/>
        <a:p>
          <a:endParaRPr lang="en-CA"/>
        </a:p>
      </dgm:t>
    </dgm:pt>
    <dgm:pt modelId="{68ADE9D8-5C16-46C3-960D-2BADECD10E0C}">
      <dgm:prSet phldrT="[Text]"/>
      <dgm:spPr>
        <a:solidFill>
          <a:srgbClr val="C00000"/>
        </a:solidFill>
      </dgm:spPr>
      <dgm:t>
        <a:bodyPr/>
        <a:lstStyle/>
        <a:p>
          <a:r>
            <a:rPr lang="en-CA">
              <a:latin typeface="Arial" panose="020B0604020202020204" pitchFamily="34" charset="0"/>
              <a:cs typeface="Arial" panose="020B0604020202020204" pitchFamily="34" charset="0"/>
            </a:rPr>
            <a:t>2</a:t>
          </a:r>
          <a:r>
            <a:rPr lang="en-CA" baseline="30000">
              <a:latin typeface="Arial" panose="020B0604020202020204" pitchFamily="34" charset="0"/>
              <a:cs typeface="Arial" panose="020B0604020202020204" pitchFamily="34" charset="0"/>
            </a:rPr>
            <a:t>nd</a:t>
          </a:r>
          <a:r>
            <a:rPr lang="en-CA">
              <a:latin typeface="Arial" panose="020B0604020202020204" pitchFamily="34" charset="0"/>
              <a:cs typeface="Arial" panose="020B0604020202020204" pitchFamily="34" charset="0"/>
            </a:rPr>
            <a:t> Phase</a:t>
          </a:r>
        </a:p>
      </dgm:t>
    </dgm:pt>
    <dgm:pt modelId="{F9F6C738-E8C8-4CFD-AD28-30A970C7D544}" type="parTrans" cxnId="{CED4B416-8BAB-4E70-88EA-C2E3CED414C0}">
      <dgm:prSet/>
      <dgm:spPr/>
      <dgm:t>
        <a:bodyPr/>
        <a:lstStyle/>
        <a:p>
          <a:endParaRPr lang="en-CA"/>
        </a:p>
      </dgm:t>
    </dgm:pt>
    <dgm:pt modelId="{045ECBD7-D1E9-4F95-8F1E-07DEE4A18F5E}" type="sibTrans" cxnId="{CED4B416-8BAB-4E70-88EA-C2E3CED414C0}">
      <dgm:prSet/>
      <dgm:spPr/>
      <dgm:t>
        <a:bodyPr/>
        <a:lstStyle/>
        <a:p>
          <a:endParaRPr lang="en-CA"/>
        </a:p>
      </dgm:t>
    </dgm:pt>
    <dgm:pt modelId="{174183A4-645F-4522-8F77-801531075F36}">
      <dgm:prSet phldrT="[Text]"/>
      <dgm:spPr>
        <a:solidFill>
          <a:srgbClr val="92D050"/>
        </a:solidFill>
      </dgm:spPr>
      <dgm:t>
        <a:bodyPr/>
        <a:lstStyle/>
        <a:p>
          <a:pPr>
            <a:buClr>
              <a:srgbClr val="C00000"/>
            </a:buClr>
            <a:buFont typeface="Arial" panose="020B0604020202020204" pitchFamily="34" charset="0"/>
            <a:buChar char="►"/>
          </a:pPr>
          <a:r>
            <a:rPr lang="en-US" b="1">
              <a:latin typeface="Arial" panose="020B0604020202020204" pitchFamily="34" charset="0"/>
              <a:cs typeface="Arial" panose="020B0604020202020204" pitchFamily="34" charset="0"/>
            </a:rPr>
            <a:t>Advancing Corrosion in Reinforcing Steel.</a:t>
          </a:r>
          <a:endParaRPr lang="en-CA" b="1">
            <a:latin typeface="Arial" panose="020B0604020202020204" pitchFamily="34" charset="0"/>
            <a:cs typeface="Arial" panose="020B0604020202020204" pitchFamily="34" charset="0"/>
          </a:endParaRPr>
        </a:p>
      </dgm:t>
    </dgm:pt>
    <dgm:pt modelId="{4B63EDDC-3FD0-4F95-AB2E-5CF97E10C75C}" type="parTrans" cxnId="{A27CFD79-84BB-4B30-8F20-ED896830D3D0}">
      <dgm:prSet/>
      <dgm:spPr/>
      <dgm:t>
        <a:bodyPr/>
        <a:lstStyle/>
        <a:p>
          <a:endParaRPr lang="en-CA"/>
        </a:p>
      </dgm:t>
    </dgm:pt>
    <dgm:pt modelId="{6DF01CAF-CDAF-470B-AA65-8250258D19CD}" type="sibTrans" cxnId="{A27CFD79-84BB-4B30-8F20-ED896830D3D0}">
      <dgm:prSet/>
      <dgm:spPr/>
      <dgm:t>
        <a:bodyPr/>
        <a:lstStyle/>
        <a:p>
          <a:endParaRPr lang="en-CA"/>
        </a:p>
      </dgm:t>
    </dgm:pt>
    <dgm:pt modelId="{84507D0B-97BE-4897-AFAF-E10A9F944A39}">
      <dgm:prSet phldrT="[Text]"/>
      <dgm:spPr>
        <a:solidFill>
          <a:srgbClr val="C00000"/>
        </a:solidFill>
      </dgm:spPr>
      <dgm:t>
        <a:bodyPr/>
        <a:lstStyle/>
        <a:p>
          <a:r>
            <a:rPr lang="en-CA"/>
            <a:t>3</a:t>
          </a:r>
          <a:r>
            <a:rPr lang="en-CA" baseline="30000"/>
            <a:t>rd</a:t>
          </a:r>
          <a:r>
            <a:rPr lang="en-CA"/>
            <a:t> Phase</a:t>
          </a:r>
        </a:p>
      </dgm:t>
    </dgm:pt>
    <dgm:pt modelId="{B6CD541F-64A1-4FDC-934F-BC9725B369B6}" type="parTrans" cxnId="{CF53BC98-4F26-49F7-8058-B0DF247EB891}">
      <dgm:prSet/>
      <dgm:spPr/>
      <dgm:t>
        <a:bodyPr/>
        <a:lstStyle/>
        <a:p>
          <a:endParaRPr lang="en-CA"/>
        </a:p>
      </dgm:t>
    </dgm:pt>
    <dgm:pt modelId="{D490C766-1B6E-4498-9EB9-D057E031AE00}" type="sibTrans" cxnId="{CF53BC98-4F26-49F7-8058-B0DF247EB891}">
      <dgm:prSet/>
      <dgm:spPr/>
      <dgm:t>
        <a:bodyPr/>
        <a:lstStyle/>
        <a:p>
          <a:endParaRPr lang="en-CA"/>
        </a:p>
      </dgm:t>
    </dgm:pt>
    <dgm:pt modelId="{1A8FFF09-BB3C-4FE7-B26A-CAB1FA827CDD}">
      <dgm:prSet phldrT="[Text]"/>
      <dgm:spPr>
        <a:solidFill>
          <a:srgbClr val="92D050"/>
        </a:solidFill>
      </dgm:spPr>
      <dgm:t>
        <a:bodyPr/>
        <a:lstStyle/>
        <a:p>
          <a:r>
            <a:rPr lang="en-US" b="1">
              <a:latin typeface="Arial" panose="020B0604020202020204" pitchFamily="34" charset="0"/>
              <a:cs typeface="Arial" panose="020B0604020202020204" pitchFamily="34" charset="0"/>
            </a:rPr>
            <a:t>Advanced Corrosion and Deterioration</a:t>
          </a:r>
          <a:endParaRPr lang="en-CA" b="1"/>
        </a:p>
      </dgm:t>
    </dgm:pt>
    <dgm:pt modelId="{1E6498BA-3C92-46CB-B9A0-5B2D7F28BD03}" type="parTrans" cxnId="{7856BBE3-19C3-4C57-A0F8-50F1B8B58519}">
      <dgm:prSet/>
      <dgm:spPr/>
      <dgm:t>
        <a:bodyPr/>
        <a:lstStyle/>
        <a:p>
          <a:endParaRPr lang="en-CA"/>
        </a:p>
      </dgm:t>
    </dgm:pt>
    <dgm:pt modelId="{1465EB7D-1700-4F02-AD3D-9479EE6D75B4}" type="sibTrans" cxnId="{7856BBE3-19C3-4C57-A0F8-50F1B8B58519}">
      <dgm:prSet/>
      <dgm:spPr/>
      <dgm:t>
        <a:bodyPr/>
        <a:lstStyle/>
        <a:p>
          <a:endParaRPr lang="en-CA"/>
        </a:p>
      </dgm:t>
    </dgm:pt>
    <dgm:pt modelId="{BA491898-A745-4851-80C4-225AC2696E11}" type="pres">
      <dgm:prSet presAssocID="{814E3DEC-F375-4924-8F1A-B7F260A1B28C}" presName="theList" presStyleCnt="0">
        <dgm:presLayoutVars>
          <dgm:dir/>
          <dgm:animLvl val="lvl"/>
          <dgm:resizeHandles val="exact"/>
        </dgm:presLayoutVars>
      </dgm:prSet>
      <dgm:spPr/>
    </dgm:pt>
    <dgm:pt modelId="{84933246-1014-435D-A6A0-BB47445DD704}" type="pres">
      <dgm:prSet presAssocID="{901BC6D6-03E8-4812-B696-4067DC502B3D}" presName="compNode" presStyleCnt="0"/>
      <dgm:spPr/>
    </dgm:pt>
    <dgm:pt modelId="{030227F9-FAB4-404C-A38E-313051BC5FBF}" type="pres">
      <dgm:prSet presAssocID="{901BC6D6-03E8-4812-B696-4067DC502B3D}" presName="noGeometry" presStyleCnt="0"/>
      <dgm:spPr/>
    </dgm:pt>
    <dgm:pt modelId="{87895761-0FB3-414B-89E8-119E387F8C04}" type="pres">
      <dgm:prSet presAssocID="{901BC6D6-03E8-4812-B696-4067DC502B3D}" presName="childTextVisible" presStyleLbl="bgAccFollowNode1" presStyleIdx="0" presStyleCnt="3">
        <dgm:presLayoutVars>
          <dgm:bulletEnabled val="1"/>
        </dgm:presLayoutVars>
      </dgm:prSet>
      <dgm:spPr/>
    </dgm:pt>
    <dgm:pt modelId="{5C699C06-D731-4A14-91B8-F3660DA3D26B}" type="pres">
      <dgm:prSet presAssocID="{901BC6D6-03E8-4812-B696-4067DC502B3D}" presName="childTextHidden" presStyleLbl="bgAccFollowNode1" presStyleIdx="0" presStyleCnt="3"/>
      <dgm:spPr/>
    </dgm:pt>
    <dgm:pt modelId="{1129BDE4-5525-4496-9680-E0A3F9F025A9}" type="pres">
      <dgm:prSet presAssocID="{901BC6D6-03E8-4812-B696-4067DC502B3D}" presName="parentText" presStyleLbl="node1" presStyleIdx="0" presStyleCnt="3">
        <dgm:presLayoutVars>
          <dgm:chMax val="1"/>
          <dgm:bulletEnabled val="1"/>
        </dgm:presLayoutVars>
      </dgm:prSet>
      <dgm:spPr/>
    </dgm:pt>
    <dgm:pt modelId="{2DEFF3B0-412B-4605-A5A8-34EC06F148BC}" type="pres">
      <dgm:prSet presAssocID="{901BC6D6-03E8-4812-B696-4067DC502B3D}" presName="aSpace" presStyleCnt="0"/>
      <dgm:spPr/>
    </dgm:pt>
    <dgm:pt modelId="{3EB19622-CD8F-4D43-B527-49C980EC1847}" type="pres">
      <dgm:prSet presAssocID="{68ADE9D8-5C16-46C3-960D-2BADECD10E0C}" presName="compNode" presStyleCnt="0"/>
      <dgm:spPr/>
    </dgm:pt>
    <dgm:pt modelId="{4205951B-3575-410F-94F3-9854B89BE378}" type="pres">
      <dgm:prSet presAssocID="{68ADE9D8-5C16-46C3-960D-2BADECD10E0C}" presName="noGeometry" presStyleCnt="0"/>
      <dgm:spPr/>
    </dgm:pt>
    <dgm:pt modelId="{4010178E-A22F-466C-A686-6574344A7194}" type="pres">
      <dgm:prSet presAssocID="{68ADE9D8-5C16-46C3-960D-2BADECD10E0C}" presName="childTextVisible" presStyleLbl="bgAccFollowNode1" presStyleIdx="1" presStyleCnt="3">
        <dgm:presLayoutVars>
          <dgm:bulletEnabled val="1"/>
        </dgm:presLayoutVars>
      </dgm:prSet>
      <dgm:spPr/>
    </dgm:pt>
    <dgm:pt modelId="{D66EAA4D-0AF1-40AF-8D65-E6862B32F8FD}" type="pres">
      <dgm:prSet presAssocID="{68ADE9D8-5C16-46C3-960D-2BADECD10E0C}" presName="childTextHidden" presStyleLbl="bgAccFollowNode1" presStyleIdx="1" presStyleCnt="3"/>
      <dgm:spPr/>
    </dgm:pt>
    <dgm:pt modelId="{7A93B393-59B5-42C8-9A40-17DF599E87B9}" type="pres">
      <dgm:prSet presAssocID="{68ADE9D8-5C16-46C3-960D-2BADECD10E0C}" presName="parentText" presStyleLbl="node1" presStyleIdx="1" presStyleCnt="3">
        <dgm:presLayoutVars>
          <dgm:chMax val="1"/>
          <dgm:bulletEnabled val="1"/>
        </dgm:presLayoutVars>
      </dgm:prSet>
      <dgm:spPr/>
    </dgm:pt>
    <dgm:pt modelId="{BEA33AE4-D115-497C-ADB9-2694DF0B2E7D}" type="pres">
      <dgm:prSet presAssocID="{68ADE9D8-5C16-46C3-960D-2BADECD10E0C}" presName="aSpace" presStyleCnt="0"/>
      <dgm:spPr/>
    </dgm:pt>
    <dgm:pt modelId="{D4DBB6F4-1005-4ABE-9155-11735166A2CE}" type="pres">
      <dgm:prSet presAssocID="{84507D0B-97BE-4897-AFAF-E10A9F944A39}" presName="compNode" presStyleCnt="0"/>
      <dgm:spPr/>
    </dgm:pt>
    <dgm:pt modelId="{586F5F38-F01D-4BFE-828D-ACA9D666C700}" type="pres">
      <dgm:prSet presAssocID="{84507D0B-97BE-4897-AFAF-E10A9F944A39}" presName="noGeometry" presStyleCnt="0"/>
      <dgm:spPr/>
    </dgm:pt>
    <dgm:pt modelId="{289F503A-F41B-4799-80BE-8C6E0709BB6A}" type="pres">
      <dgm:prSet presAssocID="{84507D0B-97BE-4897-AFAF-E10A9F944A39}" presName="childTextVisible" presStyleLbl="bgAccFollowNode1" presStyleIdx="2" presStyleCnt="3">
        <dgm:presLayoutVars>
          <dgm:bulletEnabled val="1"/>
        </dgm:presLayoutVars>
      </dgm:prSet>
      <dgm:spPr/>
    </dgm:pt>
    <dgm:pt modelId="{6F8B28D1-1302-4F66-A7B6-4C5C1145E716}" type="pres">
      <dgm:prSet presAssocID="{84507D0B-97BE-4897-AFAF-E10A9F944A39}" presName="childTextHidden" presStyleLbl="bgAccFollowNode1" presStyleIdx="2" presStyleCnt="3"/>
      <dgm:spPr/>
    </dgm:pt>
    <dgm:pt modelId="{6D1C7D35-AB9B-4F4D-831A-61032B27CC8A}" type="pres">
      <dgm:prSet presAssocID="{84507D0B-97BE-4897-AFAF-E10A9F944A39}" presName="parentText" presStyleLbl="node1" presStyleIdx="2" presStyleCnt="3">
        <dgm:presLayoutVars>
          <dgm:chMax val="1"/>
          <dgm:bulletEnabled val="1"/>
        </dgm:presLayoutVars>
      </dgm:prSet>
      <dgm:spPr/>
    </dgm:pt>
  </dgm:ptLst>
  <dgm:cxnLst>
    <dgm:cxn modelId="{5FA45314-7F2B-44C8-B040-BF7A74BBBA77}" type="presOf" srcId="{174183A4-645F-4522-8F77-801531075F36}" destId="{4010178E-A22F-466C-A686-6574344A7194}" srcOrd="0" destOrd="0" presId="urn:microsoft.com/office/officeart/2005/8/layout/hProcess6"/>
    <dgm:cxn modelId="{CED4B416-8BAB-4E70-88EA-C2E3CED414C0}" srcId="{814E3DEC-F375-4924-8F1A-B7F260A1B28C}" destId="{68ADE9D8-5C16-46C3-960D-2BADECD10E0C}" srcOrd="1" destOrd="0" parTransId="{F9F6C738-E8C8-4CFD-AD28-30A970C7D544}" sibTransId="{045ECBD7-D1E9-4F95-8F1E-07DEE4A18F5E}"/>
    <dgm:cxn modelId="{6032492F-1437-4424-9A7C-43E000A86827}" type="presOf" srcId="{68ADE9D8-5C16-46C3-960D-2BADECD10E0C}" destId="{7A93B393-59B5-42C8-9A40-17DF599E87B9}" srcOrd="0" destOrd="0" presId="urn:microsoft.com/office/officeart/2005/8/layout/hProcess6"/>
    <dgm:cxn modelId="{7D228A2F-5E49-444F-8B08-9FBA8A9935E5}" srcId="{901BC6D6-03E8-4812-B696-4067DC502B3D}" destId="{A7BD56B6-90EF-4A3F-8C97-7D7A0D2CCC73}" srcOrd="0" destOrd="0" parTransId="{18E1B657-33B2-4E00-812A-64A8A24B85FC}" sibTransId="{DAFA884E-9B3E-4EA8-ABC3-0EA7079FC8ED}"/>
    <dgm:cxn modelId="{C512014C-3C9A-4FF9-B7EC-D94C0A904819}" type="presOf" srcId="{84507D0B-97BE-4897-AFAF-E10A9F944A39}" destId="{6D1C7D35-AB9B-4F4D-831A-61032B27CC8A}" srcOrd="0" destOrd="0" presId="urn:microsoft.com/office/officeart/2005/8/layout/hProcess6"/>
    <dgm:cxn modelId="{97DE6856-1594-4A6E-9F1B-353024D6619A}" type="presOf" srcId="{A7BD56B6-90EF-4A3F-8C97-7D7A0D2CCC73}" destId="{5C699C06-D731-4A14-91B8-F3660DA3D26B}" srcOrd="1" destOrd="0" presId="urn:microsoft.com/office/officeart/2005/8/layout/hProcess6"/>
    <dgm:cxn modelId="{A27CFD79-84BB-4B30-8F20-ED896830D3D0}" srcId="{68ADE9D8-5C16-46C3-960D-2BADECD10E0C}" destId="{174183A4-645F-4522-8F77-801531075F36}" srcOrd="0" destOrd="0" parTransId="{4B63EDDC-3FD0-4F95-AB2E-5CF97E10C75C}" sibTransId="{6DF01CAF-CDAF-470B-AA65-8250258D19CD}"/>
    <dgm:cxn modelId="{2EEB2C7A-3395-4762-B416-5CDB12220F60}" srcId="{814E3DEC-F375-4924-8F1A-B7F260A1B28C}" destId="{901BC6D6-03E8-4812-B696-4067DC502B3D}" srcOrd="0" destOrd="0" parTransId="{8C49E7FD-C105-477B-98D7-2376550EB5FD}" sibTransId="{D9963BE4-5F0A-4A76-80CD-B5CB8BCB53EC}"/>
    <dgm:cxn modelId="{3520C890-F685-45CE-8275-382C6C097FAB}" type="presOf" srcId="{901BC6D6-03E8-4812-B696-4067DC502B3D}" destId="{1129BDE4-5525-4496-9680-E0A3F9F025A9}" srcOrd="0" destOrd="0" presId="urn:microsoft.com/office/officeart/2005/8/layout/hProcess6"/>
    <dgm:cxn modelId="{89E14696-35F4-4AFF-A7B8-562B59622DD6}" type="presOf" srcId="{814E3DEC-F375-4924-8F1A-B7F260A1B28C}" destId="{BA491898-A745-4851-80C4-225AC2696E11}" srcOrd="0" destOrd="0" presId="urn:microsoft.com/office/officeart/2005/8/layout/hProcess6"/>
    <dgm:cxn modelId="{CF53BC98-4F26-49F7-8058-B0DF247EB891}" srcId="{814E3DEC-F375-4924-8F1A-B7F260A1B28C}" destId="{84507D0B-97BE-4897-AFAF-E10A9F944A39}" srcOrd="2" destOrd="0" parTransId="{B6CD541F-64A1-4FDC-934F-BC9725B369B6}" sibTransId="{D490C766-1B6E-4498-9EB9-D057E031AE00}"/>
    <dgm:cxn modelId="{1103719D-72C2-4BD0-9D4E-CC78563BD19F}" type="presOf" srcId="{A7BD56B6-90EF-4A3F-8C97-7D7A0D2CCC73}" destId="{87895761-0FB3-414B-89E8-119E387F8C04}" srcOrd="0" destOrd="0" presId="urn:microsoft.com/office/officeart/2005/8/layout/hProcess6"/>
    <dgm:cxn modelId="{2CA082BA-D0DC-4FE1-AE30-FB04832B7F8E}" type="presOf" srcId="{1A8FFF09-BB3C-4FE7-B26A-CAB1FA827CDD}" destId="{6F8B28D1-1302-4F66-A7B6-4C5C1145E716}" srcOrd="1" destOrd="0" presId="urn:microsoft.com/office/officeart/2005/8/layout/hProcess6"/>
    <dgm:cxn modelId="{2F8D7EDB-5719-40DB-92CA-18DE688A787F}" type="presOf" srcId="{1A8FFF09-BB3C-4FE7-B26A-CAB1FA827CDD}" destId="{289F503A-F41B-4799-80BE-8C6E0709BB6A}" srcOrd="0" destOrd="0" presId="urn:microsoft.com/office/officeart/2005/8/layout/hProcess6"/>
    <dgm:cxn modelId="{7856BBE3-19C3-4C57-A0F8-50F1B8B58519}" srcId="{84507D0B-97BE-4897-AFAF-E10A9F944A39}" destId="{1A8FFF09-BB3C-4FE7-B26A-CAB1FA827CDD}" srcOrd="0" destOrd="0" parTransId="{1E6498BA-3C92-46CB-B9A0-5B2D7F28BD03}" sibTransId="{1465EB7D-1700-4F02-AD3D-9479EE6D75B4}"/>
    <dgm:cxn modelId="{5CF9F4E9-634F-408C-B778-06DF27A6BC01}" type="presOf" srcId="{174183A4-645F-4522-8F77-801531075F36}" destId="{D66EAA4D-0AF1-40AF-8D65-E6862B32F8FD}" srcOrd="1" destOrd="0" presId="urn:microsoft.com/office/officeart/2005/8/layout/hProcess6"/>
    <dgm:cxn modelId="{88CF9D50-BC8C-43E8-AC42-1D8CAF91B3BA}" type="presParOf" srcId="{BA491898-A745-4851-80C4-225AC2696E11}" destId="{84933246-1014-435D-A6A0-BB47445DD704}" srcOrd="0" destOrd="0" presId="urn:microsoft.com/office/officeart/2005/8/layout/hProcess6"/>
    <dgm:cxn modelId="{505687C1-DC60-45C5-A4BF-16CE9DE3472C}" type="presParOf" srcId="{84933246-1014-435D-A6A0-BB47445DD704}" destId="{030227F9-FAB4-404C-A38E-313051BC5FBF}" srcOrd="0" destOrd="0" presId="urn:microsoft.com/office/officeart/2005/8/layout/hProcess6"/>
    <dgm:cxn modelId="{D32D9D87-DD9A-43D2-890C-2BC5CAAC41C3}" type="presParOf" srcId="{84933246-1014-435D-A6A0-BB47445DD704}" destId="{87895761-0FB3-414B-89E8-119E387F8C04}" srcOrd="1" destOrd="0" presId="urn:microsoft.com/office/officeart/2005/8/layout/hProcess6"/>
    <dgm:cxn modelId="{8D988F60-128D-44D0-BC42-C90D3C74B857}" type="presParOf" srcId="{84933246-1014-435D-A6A0-BB47445DD704}" destId="{5C699C06-D731-4A14-91B8-F3660DA3D26B}" srcOrd="2" destOrd="0" presId="urn:microsoft.com/office/officeart/2005/8/layout/hProcess6"/>
    <dgm:cxn modelId="{2235CB68-0A5D-4941-AB21-B8E32AA84E80}" type="presParOf" srcId="{84933246-1014-435D-A6A0-BB47445DD704}" destId="{1129BDE4-5525-4496-9680-E0A3F9F025A9}" srcOrd="3" destOrd="0" presId="urn:microsoft.com/office/officeart/2005/8/layout/hProcess6"/>
    <dgm:cxn modelId="{8DC5DE4C-2DB3-43BC-B4E7-04932DB874B4}" type="presParOf" srcId="{BA491898-A745-4851-80C4-225AC2696E11}" destId="{2DEFF3B0-412B-4605-A5A8-34EC06F148BC}" srcOrd="1" destOrd="0" presId="urn:microsoft.com/office/officeart/2005/8/layout/hProcess6"/>
    <dgm:cxn modelId="{7D7843E1-9D73-4B66-A9F9-B5F1AA041C46}" type="presParOf" srcId="{BA491898-A745-4851-80C4-225AC2696E11}" destId="{3EB19622-CD8F-4D43-B527-49C980EC1847}" srcOrd="2" destOrd="0" presId="urn:microsoft.com/office/officeart/2005/8/layout/hProcess6"/>
    <dgm:cxn modelId="{A85A11E9-C683-4BF9-AF59-CD31D0D90327}" type="presParOf" srcId="{3EB19622-CD8F-4D43-B527-49C980EC1847}" destId="{4205951B-3575-410F-94F3-9854B89BE378}" srcOrd="0" destOrd="0" presId="urn:microsoft.com/office/officeart/2005/8/layout/hProcess6"/>
    <dgm:cxn modelId="{19D156F4-4C53-4552-9D7D-EAAE4761ABDB}" type="presParOf" srcId="{3EB19622-CD8F-4D43-B527-49C980EC1847}" destId="{4010178E-A22F-466C-A686-6574344A7194}" srcOrd="1" destOrd="0" presId="urn:microsoft.com/office/officeart/2005/8/layout/hProcess6"/>
    <dgm:cxn modelId="{B257D4DB-C69C-44EA-B20F-C8C0DA6F108F}" type="presParOf" srcId="{3EB19622-CD8F-4D43-B527-49C980EC1847}" destId="{D66EAA4D-0AF1-40AF-8D65-E6862B32F8FD}" srcOrd="2" destOrd="0" presId="urn:microsoft.com/office/officeart/2005/8/layout/hProcess6"/>
    <dgm:cxn modelId="{6626DC9C-5AF5-4EFF-BD09-077B9A3AB293}" type="presParOf" srcId="{3EB19622-CD8F-4D43-B527-49C980EC1847}" destId="{7A93B393-59B5-42C8-9A40-17DF599E87B9}" srcOrd="3" destOrd="0" presId="urn:microsoft.com/office/officeart/2005/8/layout/hProcess6"/>
    <dgm:cxn modelId="{A03A2C97-6EB3-4B54-ADC5-D99D50207928}" type="presParOf" srcId="{BA491898-A745-4851-80C4-225AC2696E11}" destId="{BEA33AE4-D115-497C-ADB9-2694DF0B2E7D}" srcOrd="3" destOrd="0" presId="urn:microsoft.com/office/officeart/2005/8/layout/hProcess6"/>
    <dgm:cxn modelId="{DB28BAC1-84A8-4D73-9F7C-65D6AD336F5C}" type="presParOf" srcId="{BA491898-A745-4851-80C4-225AC2696E11}" destId="{D4DBB6F4-1005-4ABE-9155-11735166A2CE}" srcOrd="4" destOrd="0" presId="urn:microsoft.com/office/officeart/2005/8/layout/hProcess6"/>
    <dgm:cxn modelId="{42247DDF-21C4-4E5C-ABAA-5B0596AA9748}" type="presParOf" srcId="{D4DBB6F4-1005-4ABE-9155-11735166A2CE}" destId="{586F5F38-F01D-4BFE-828D-ACA9D666C700}" srcOrd="0" destOrd="0" presId="urn:microsoft.com/office/officeart/2005/8/layout/hProcess6"/>
    <dgm:cxn modelId="{6A214D1E-0AA7-4DA0-8CFF-24D795500547}" type="presParOf" srcId="{D4DBB6F4-1005-4ABE-9155-11735166A2CE}" destId="{289F503A-F41B-4799-80BE-8C6E0709BB6A}" srcOrd="1" destOrd="0" presId="urn:microsoft.com/office/officeart/2005/8/layout/hProcess6"/>
    <dgm:cxn modelId="{190E5783-6A33-4EC6-86FE-6C3B45E22886}" type="presParOf" srcId="{D4DBB6F4-1005-4ABE-9155-11735166A2CE}" destId="{6F8B28D1-1302-4F66-A7B6-4C5C1145E716}" srcOrd="2" destOrd="0" presId="urn:microsoft.com/office/officeart/2005/8/layout/hProcess6"/>
    <dgm:cxn modelId="{827F5222-DC9E-49CE-9119-B094C9D737FD}" type="presParOf" srcId="{D4DBB6F4-1005-4ABE-9155-11735166A2CE}" destId="{6D1C7D35-AB9B-4F4D-831A-61032B27CC8A}"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5761-0FB3-414B-89E8-119E387F8C04}">
      <dsp:nvSpPr>
        <dsp:cNvPr id="0" name=""/>
        <dsp:cNvSpPr/>
      </dsp:nvSpPr>
      <dsp:spPr>
        <a:xfrm>
          <a:off x="527843" y="1438004"/>
          <a:ext cx="2095500" cy="1831730"/>
        </a:xfrm>
        <a:prstGeom prst="rightArrow">
          <a:avLst>
            <a:gd name="adj1" fmla="val 70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CA" sz="1200" b="1" kern="1200">
              <a:latin typeface="Arial" panose="020B0604020202020204" pitchFamily="34" charset="0"/>
              <a:cs typeface="Arial" panose="020B0604020202020204" pitchFamily="34" charset="0"/>
            </a:rPr>
            <a:t>Early Indicators</a:t>
          </a:r>
        </a:p>
      </dsp:txBody>
      <dsp:txXfrm>
        <a:off x="1051718" y="1712764"/>
        <a:ext cx="1021556" cy="1282211"/>
      </dsp:txXfrm>
    </dsp:sp>
    <dsp:sp modelId="{1129BDE4-5525-4496-9680-E0A3F9F025A9}">
      <dsp:nvSpPr>
        <dsp:cNvPr id="0" name=""/>
        <dsp:cNvSpPr/>
      </dsp:nvSpPr>
      <dsp:spPr>
        <a:xfrm>
          <a:off x="3968" y="1829994"/>
          <a:ext cx="1047750" cy="104775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CA" sz="1900" kern="1200">
              <a:latin typeface="Arial" panose="020B0604020202020204" pitchFamily="34" charset="0"/>
              <a:cs typeface="Arial" panose="020B0604020202020204" pitchFamily="34" charset="0"/>
            </a:rPr>
            <a:t>1</a:t>
          </a:r>
          <a:r>
            <a:rPr lang="en-CA" sz="1900" kern="1200" baseline="30000">
              <a:latin typeface="Arial" panose="020B0604020202020204" pitchFamily="34" charset="0"/>
              <a:cs typeface="Arial" panose="020B0604020202020204" pitchFamily="34" charset="0"/>
            </a:rPr>
            <a:t>st</a:t>
          </a:r>
          <a:r>
            <a:rPr lang="en-CA" sz="1900" kern="1200">
              <a:latin typeface="Arial" panose="020B0604020202020204" pitchFamily="34" charset="0"/>
              <a:cs typeface="Arial" panose="020B0604020202020204" pitchFamily="34" charset="0"/>
            </a:rPr>
            <a:t> Phase</a:t>
          </a:r>
        </a:p>
      </dsp:txBody>
      <dsp:txXfrm>
        <a:off x="157407" y="1983433"/>
        <a:ext cx="740872" cy="740872"/>
      </dsp:txXfrm>
    </dsp:sp>
    <dsp:sp modelId="{4010178E-A22F-466C-A686-6574344A7194}">
      <dsp:nvSpPr>
        <dsp:cNvPr id="0" name=""/>
        <dsp:cNvSpPr/>
      </dsp:nvSpPr>
      <dsp:spPr>
        <a:xfrm>
          <a:off x="3278187" y="1438004"/>
          <a:ext cx="2095500" cy="1831730"/>
        </a:xfrm>
        <a:prstGeom prst="rightArrow">
          <a:avLst>
            <a:gd name="adj1" fmla="val 70000"/>
            <a:gd name="adj2" fmla="val 50000"/>
          </a:avLst>
        </a:prstGeom>
        <a:solidFill>
          <a:srgbClr val="92D05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Clr>
              <a:srgbClr val="C00000"/>
            </a:buClr>
            <a:buFont typeface="Arial" panose="020B0604020202020204" pitchFamily="34" charset="0"/>
            <a:buNone/>
          </a:pPr>
          <a:r>
            <a:rPr lang="en-US" sz="1200" b="1" kern="1200">
              <a:latin typeface="Arial" panose="020B0604020202020204" pitchFamily="34" charset="0"/>
              <a:cs typeface="Arial" panose="020B0604020202020204" pitchFamily="34" charset="0"/>
            </a:rPr>
            <a:t>Advancing Corrosion in Reinforcing Steel.</a:t>
          </a:r>
          <a:endParaRPr lang="en-CA" sz="1200" b="1" kern="1200">
            <a:latin typeface="Arial" panose="020B0604020202020204" pitchFamily="34" charset="0"/>
            <a:cs typeface="Arial" panose="020B0604020202020204" pitchFamily="34" charset="0"/>
          </a:endParaRPr>
        </a:p>
      </dsp:txBody>
      <dsp:txXfrm>
        <a:off x="3802062" y="1712764"/>
        <a:ext cx="1021556" cy="1282211"/>
      </dsp:txXfrm>
    </dsp:sp>
    <dsp:sp modelId="{7A93B393-59B5-42C8-9A40-17DF599E87B9}">
      <dsp:nvSpPr>
        <dsp:cNvPr id="0" name=""/>
        <dsp:cNvSpPr/>
      </dsp:nvSpPr>
      <dsp:spPr>
        <a:xfrm>
          <a:off x="2754312" y="1829994"/>
          <a:ext cx="1047750" cy="104775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CA" sz="1900" kern="1200">
              <a:latin typeface="Arial" panose="020B0604020202020204" pitchFamily="34" charset="0"/>
              <a:cs typeface="Arial" panose="020B0604020202020204" pitchFamily="34" charset="0"/>
            </a:rPr>
            <a:t>2</a:t>
          </a:r>
          <a:r>
            <a:rPr lang="en-CA" sz="1900" kern="1200" baseline="30000">
              <a:latin typeface="Arial" panose="020B0604020202020204" pitchFamily="34" charset="0"/>
              <a:cs typeface="Arial" panose="020B0604020202020204" pitchFamily="34" charset="0"/>
            </a:rPr>
            <a:t>nd</a:t>
          </a:r>
          <a:r>
            <a:rPr lang="en-CA" sz="1900" kern="1200">
              <a:latin typeface="Arial" panose="020B0604020202020204" pitchFamily="34" charset="0"/>
              <a:cs typeface="Arial" panose="020B0604020202020204" pitchFamily="34" charset="0"/>
            </a:rPr>
            <a:t> Phase</a:t>
          </a:r>
        </a:p>
      </dsp:txBody>
      <dsp:txXfrm>
        <a:off x="2907751" y="1983433"/>
        <a:ext cx="740872" cy="740872"/>
      </dsp:txXfrm>
    </dsp:sp>
    <dsp:sp modelId="{289F503A-F41B-4799-80BE-8C6E0709BB6A}">
      <dsp:nvSpPr>
        <dsp:cNvPr id="0" name=""/>
        <dsp:cNvSpPr/>
      </dsp:nvSpPr>
      <dsp:spPr>
        <a:xfrm>
          <a:off x="6028531" y="1438004"/>
          <a:ext cx="2095500" cy="1831730"/>
        </a:xfrm>
        <a:prstGeom prst="rightArrow">
          <a:avLst>
            <a:gd name="adj1" fmla="val 70000"/>
            <a:gd name="adj2" fmla="val 50000"/>
          </a:avLst>
        </a:prstGeom>
        <a:solidFill>
          <a:srgbClr val="92D05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Advanced Corrosion and Deterioration</a:t>
          </a:r>
          <a:endParaRPr lang="en-CA" sz="1200" b="1" kern="1200"/>
        </a:p>
      </dsp:txBody>
      <dsp:txXfrm>
        <a:off x="6552406" y="1712764"/>
        <a:ext cx="1021556" cy="1282211"/>
      </dsp:txXfrm>
    </dsp:sp>
    <dsp:sp modelId="{6D1C7D35-AB9B-4F4D-831A-61032B27CC8A}">
      <dsp:nvSpPr>
        <dsp:cNvPr id="0" name=""/>
        <dsp:cNvSpPr/>
      </dsp:nvSpPr>
      <dsp:spPr>
        <a:xfrm>
          <a:off x="5504656" y="1829994"/>
          <a:ext cx="1047750" cy="104775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CA" sz="1900" kern="1200"/>
            <a:t>3</a:t>
          </a:r>
          <a:r>
            <a:rPr lang="en-CA" sz="1900" kern="1200" baseline="30000"/>
            <a:t>rd</a:t>
          </a:r>
          <a:r>
            <a:rPr lang="en-CA" sz="1900" kern="1200"/>
            <a:t> Phase</a:t>
          </a:r>
        </a:p>
      </dsp:txBody>
      <dsp:txXfrm>
        <a:off x="5658095" y="1983433"/>
        <a:ext cx="740872" cy="7408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9/21/2023</a:t>
            </a:fld>
            <a:endParaRPr lang="en-US"/>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16:08:10.461"/>
    </inkml:context>
    <inkml:brush xml:id="br0">
      <inkml:brushProperty name="width" value="0.2" units="cm"/>
      <inkml:brushProperty name="height" value="0.2" units="cm"/>
      <inkml:brushProperty name="color" value="#E71224"/>
    </inkml:brush>
  </inkml:definitions>
  <inkml:trace contextRef="#ctx0" brushRef="#br0">44 2732 24575,'-2'1'0,"0"-1"0,1 1 0,-1 0 0,0 0 0,0 0 0,1 1 0,-1-1 0,1 0 0,-1 1 0,1-1 0,-1 1 0,1-1 0,0 1 0,0-1 0,0 1 0,0 0 0,-1 2 0,-14 32 0,16-35 0,0 1 0,0-1 0,0 1 0,0-1 0,0 0 0,0 1 0,1-1 0,-1 1 0,0-1 0,1 0 0,-1 1 0,1-1 0,-1 0 0,1 0 0,0 1 0,-1-1 0,1 0 0,0 0 0,0 0 0,0 0 0,0 0 0,0 0 0,0 0 0,0 0 0,0 0 0,0-1 0,1 1 0,-1 0 0,0-1 0,0 1 0,1-1 0,-1 1 0,0-1 0,1 0 0,-1 1 0,1-1 0,-1 0 0,0 0 0,1 0 0,-1 0 0,1 0 0,1-1 0,5 1 0,0-1 0,-1 1 0,1-2 0,0 1 0,-1-1 0,12-5 0,17-9 0,0-3 0,-1 0 0,33-27 0,94-80 0,-115 88 0,301-253 0,186-143 0,-291 264 0,407-211 0,293-73 0,-702 342 0,-128 60 0,174-84 0,-211 95 0,116-82 0,-6-37 0,-38 30 0,-59 61-1365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16:08:11.534"/>
    </inkml:context>
    <inkml:brush xml:id="br0">
      <inkml:brushProperty name="width" value="0.2" units="cm"/>
      <inkml:brushProperty name="height" value="0.2" units="cm"/>
      <inkml:brushProperty name="color" value="#E71224"/>
    </inkml:brush>
  </inkml:definitions>
  <inkml:trace contextRef="#ctx0" brushRef="#br0">0 1 24575,'2'9'0,"-1"0"0,2 0 0,-1-1 0,1 1 0,0 0 0,1-1 0,0 0 0,6 10 0,1 5 0,48 80 0,4-2 0,90 111 0,-98-139 0,833 1015-506,64-65-1,-712-775 475,357 383 197,-548-575-656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16:08:20.906"/>
    </inkml:context>
    <inkml:brush xml:id="br0">
      <inkml:brushProperty name="width" value="0.2" units="cm"/>
      <inkml:brushProperty name="height" value="0.2" units="cm"/>
      <inkml:brushProperty name="color" value="#66CC00"/>
    </inkml:brush>
  </inkml:definitions>
  <inkml:trace contextRef="#ctx0" brushRef="#br0">1 1377 24575,'68'64'0,"3"-2"0,152 101 0,-220-161 0,-1-1 0,0 0 0,0 0 0,0 0 0,1 0 0,-1 0 0,1 0 0,-1-1 0,1 1 0,-1-1 0,1 0 0,-1 1 0,1-1 0,-1 0 0,1-1 0,-1 1 0,1 0 0,-1-1 0,1 1 0,-1-1 0,0 0 0,1 0 0,-1 0 0,0 0 0,0 0 0,1-1 0,-1 1 0,3-3 0,4-4 0,1-1 0,-1-1 0,-1 1 0,12-17 0,-10 13 0,85-110 0,210-209 0,-104 155 0,40-39 0,-171 148 0,79-101 0,-79 80-341,-4-3 0,-4-3-1,62-131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fontAlgn="base">
              <a:spcAft>
                <a:spcPts val="1200"/>
              </a:spcAft>
              <a:buFont typeface="Wingdings" panose="05000000000000000000" pitchFamily="2" charset="2"/>
              <a:buChar char="Ø"/>
            </a:pPr>
            <a:r>
              <a:rPr lang="en-US">
                <a:solidFill>
                  <a:srgbClr val="000000"/>
                </a:solidFill>
                <a:latin typeface="Times New Roman" panose="02020603050405020304" pitchFamily="18" charset="0"/>
                <a:ea typeface="Times New Roman" panose="02020603050405020304" pitchFamily="18" charset="0"/>
              </a:rPr>
              <a:t>With new innovative designs, featuring parking structures with realistic artwork, sculptural lighting, and eye-catching metal scrims, today’s parking garages are a stunning piece of modern architectural design. </a:t>
            </a:r>
          </a:p>
          <a:p>
            <a:pPr marL="285750" indent="-285750" algn="just" fontAlgn="base">
              <a:spcAft>
                <a:spcPts val="1200"/>
              </a:spcAft>
              <a:buFont typeface="Wingdings" panose="05000000000000000000" pitchFamily="2" charset="2"/>
              <a:buChar char="Ø"/>
            </a:pPr>
            <a:r>
              <a:rPr lang="en-US">
                <a:solidFill>
                  <a:srgbClr val="000000"/>
                </a:solidFill>
                <a:latin typeface="Times New Roman" panose="02020603050405020304" pitchFamily="18" charset="0"/>
                <a:ea typeface="Times New Roman" panose="02020603050405020304" pitchFamily="18" charset="0"/>
              </a:rPr>
              <a:t>As owners of such facilities embrace the possibilities of garages open design for everything from traditional parking to dining and integrated retail, the architecture of what once was the humble parking structure has become a showpiece for innovation and creativity. </a:t>
            </a:r>
          </a:p>
          <a:p>
            <a:pPr marL="285750" indent="-285750" algn="just" fontAlgn="base">
              <a:spcAft>
                <a:spcPts val="1200"/>
              </a:spcAft>
              <a:buFont typeface="Wingdings" panose="05000000000000000000" pitchFamily="2" charset="2"/>
              <a:buChar char="Ø"/>
            </a:pPr>
            <a:r>
              <a:rPr lang="en-US">
                <a:solidFill>
                  <a:srgbClr val="000000"/>
                </a:solidFill>
                <a:latin typeface="Times New Roman" panose="02020603050405020304" pitchFamily="18" charset="0"/>
                <a:ea typeface="Times New Roman" panose="02020603050405020304" pitchFamily="18" charset="0"/>
              </a:rPr>
              <a:t>Investing in such innovative designs, however, means that facility managers are even more compelled to stay on top of parking garage maintenance, which, with a structure that is exposed to w</a:t>
            </a:r>
            <a:r>
              <a:rPr lang="en-US" sz="1200">
                <a:solidFill>
                  <a:srgbClr val="000000"/>
                </a:solidFill>
                <a:effectLst/>
                <a:latin typeface="Times New Roman" panose="02020603050405020304" pitchFamily="18" charset="0"/>
                <a:ea typeface="Times New Roman" panose="02020603050405020304" pitchFamily="18" charset="0"/>
              </a:rPr>
              <a:t>eather inside and out, can be demanding.</a:t>
            </a:r>
            <a:endParaRPr lang="en-US">
              <a:solidFill>
                <a:srgbClr val="000000"/>
              </a:solidFill>
              <a:latin typeface="Times New Roman" panose="02020603050405020304" pitchFamily="18" charset="0"/>
              <a:ea typeface="Times New Roman" panose="02020603050405020304" pitchFamily="18" charset="0"/>
            </a:endParaRPr>
          </a:p>
          <a:p>
            <a:pPr marL="285750" indent="-285750" algn="just" fontAlgn="base">
              <a:spcAft>
                <a:spcPts val="1200"/>
              </a:spcAf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Whether the parking facility is a freestanding multi-level garage or a few below-grade levels under a high-rise building or plaza, the imperative is the same: proactive condition assessment and diligent maintenance. </a:t>
            </a:r>
          </a:p>
          <a:p>
            <a:pPr marL="285750" indent="-285750" algn="just" fontAlgn="base">
              <a:spcAft>
                <a:spcPts val="1200"/>
              </a:spcAf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If problems are overlooked, the severe environment in garages, including corrosive deicing chemicals, freeze-thaw cycling, and the stress of thousands of vehicles traversing the deck, will quickly accelerate deterioration into hazardous conditions.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a:t>
            </a:fld>
            <a:endParaRPr lang="en-US"/>
          </a:p>
        </p:txBody>
      </p:sp>
    </p:spTree>
    <p:extLst>
      <p:ext uri="{BB962C8B-B14F-4D97-AF65-F5344CB8AC3E}">
        <p14:creationId xmlns:p14="http://schemas.microsoft.com/office/powerpoint/2010/main" val="1642331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Bef>
                <a:spcPts val="1200"/>
              </a:spcBef>
              <a:spcAft>
                <a:spcPts val="1200"/>
              </a:spcAft>
              <a:buSzPts val="1000"/>
              <a:tabLst>
                <a:tab pos="171450" algn="l"/>
              </a:tabLst>
            </a:pPr>
            <a:r>
              <a:rPr lang="en-US" sz="1200" b="1">
                <a:solidFill>
                  <a:srgbClr val="000000"/>
                </a:solidFill>
                <a:effectLst/>
                <a:latin typeface="Times New Roman" panose="02020603050405020304" pitchFamily="18" charset="0"/>
                <a:ea typeface="Times New Roman" panose="02020603050405020304" pitchFamily="18" charset="0"/>
              </a:rPr>
              <a:t>Ponding Water</a:t>
            </a:r>
            <a:endParaRPr lang="en-US" b="1">
              <a:solidFill>
                <a:srgbClr val="000000"/>
              </a:solidFill>
              <a:latin typeface="Times New Roman" panose="02020603050405020304" pitchFamily="18" charset="0"/>
              <a:ea typeface="Times New Roman" panose="02020603050405020304" pitchFamily="18" charset="0"/>
            </a:endParaRPr>
          </a:p>
          <a:p>
            <a:pPr marL="285750" indent="-285750" algn="just">
              <a:spcAft>
                <a:spcPts val="1200"/>
              </a:spcAft>
              <a:buFont typeface="Wingdings" panose="05000000000000000000" pitchFamily="2" charset="2"/>
              <a:buChar char="Ø"/>
            </a:pPr>
            <a:r>
              <a:rPr lang="en-US" i="0">
                <a:solidFill>
                  <a:srgbClr val="000000"/>
                </a:solidFill>
                <a:effectLst/>
                <a:latin typeface="Times New Roman" panose="02020603050405020304" pitchFamily="18" charset="0"/>
                <a:cs typeface="Times New Roman" panose="02020603050405020304" pitchFamily="18" charset="0"/>
              </a:rPr>
              <a:t>Properly constructed parking garages are designed to remain dry and drain water and snow easily. </a:t>
            </a:r>
          </a:p>
          <a:p>
            <a:pPr marL="285750" indent="-285750" algn="just">
              <a:spcAft>
                <a:spcPts val="1200"/>
              </a:spcAft>
              <a:buFont typeface="Wingdings" panose="05000000000000000000" pitchFamily="2" charset="2"/>
              <a:buChar char="Ø"/>
            </a:pPr>
            <a:r>
              <a:rPr lang="en-US">
                <a:solidFill>
                  <a:srgbClr val="000000"/>
                </a:solidFill>
                <a:latin typeface="Times New Roman" panose="02020603050405020304" pitchFamily="18" charset="0"/>
                <a:cs typeface="Times New Roman" panose="02020603050405020304" pitchFamily="18" charset="0"/>
              </a:rPr>
              <a:t>Water and parking garages do not associate well, so standing water is an issue. </a:t>
            </a:r>
            <a:r>
              <a:rPr lang="en-US" i="0">
                <a:solidFill>
                  <a:srgbClr val="000000"/>
                </a:solidFill>
                <a:effectLst/>
                <a:latin typeface="Times New Roman" panose="02020603050405020304" pitchFamily="18" charset="0"/>
                <a:cs typeface="Times New Roman" panose="02020603050405020304" pitchFamily="18" charset="0"/>
              </a:rPr>
              <a:t>So, if there’s pooling water found during your condo parking garage inspection, don’t ignore it. </a:t>
            </a:r>
          </a:p>
          <a:p>
            <a:pPr marL="285750" indent="-285750" algn="just">
              <a:spcAft>
                <a:spcPts val="1200"/>
              </a:spcAft>
              <a:buFont typeface="Wingdings" panose="05000000000000000000" pitchFamily="2" charset="2"/>
              <a:buChar char="Ø"/>
            </a:pPr>
            <a:r>
              <a:rPr lang="en-US" i="0">
                <a:solidFill>
                  <a:srgbClr val="000000"/>
                </a:solidFill>
                <a:effectLst/>
                <a:latin typeface="Times New Roman" panose="02020603050405020304" pitchFamily="18" charset="0"/>
                <a:cs typeface="Times New Roman" panose="02020603050405020304" pitchFamily="18" charset="0"/>
              </a:rPr>
              <a:t>In many cases, ponding water causes concrete to sag, which can lead to water ponding in other areas.</a:t>
            </a:r>
          </a:p>
          <a:p>
            <a:pPr marL="285750" indent="-285750" algn="just">
              <a:spcAft>
                <a:spcPts val="1200"/>
              </a:spcAft>
              <a:buFont typeface="Wingdings" panose="05000000000000000000" pitchFamily="2" charset="2"/>
              <a:buChar char="Ø"/>
            </a:pPr>
            <a:r>
              <a:rPr lang="en-US" i="0">
                <a:solidFill>
                  <a:srgbClr val="000000"/>
                </a:solidFill>
                <a:effectLst/>
                <a:latin typeface="Times New Roman" panose="02020603050405020304" pitchFamily="18" charset="0"/>
                <a:cs typeface="Times New Roman" panose="02020603050405020304" pitchFamily="18" charset="0"/>
              </a:rPr>
              <a:t>To ensure water ponding does not happen again in your parking garage, complete any necessary repairs to the drains and protective waterproof membrane.</a:t>
            </a:r>
          </a:p>
          <a:p>
            <a:pPr marL="285750" indent="-285750" algn="just">
              <a:spcAft>
                <a:spcPts val="1200"/>
              </a:spcAft>
              <a:buFont typeface="Wingdings" panose="05000000000000000000" pitchFamily="2" charset="2"/>
              <a:buChar char="Ø"/>
            </a:pPr>
            <a:r>
              <a:rPr lang="en-US">
                <a:solidFill>
                  <a:srgbClr val="000000"/>
                </a:solidFill>
                <a:latin typeface="Times New Roman" panose="02020603050405020304" pitchFamily="18" charset="0"/>
                <a:cs typeface="Times New Roman" panose="02020603050405020304" pitchFamily="18" charset="0"/>
              </a:rPr>
              <a:t>A simple drain installation or protective waterproof membrane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will prevent future, larger problems. </a:t>
            </a:r>
          </a:p>
          <a:p>
            <a:pPr marL="285750" indent="-285750" algn="just">
              <a:spcAft>
                <a:spcPts val="1200"/>
              </a:spcAft>
              <a:buFont typeface="Wingdings" panose="05000000000000000000" pitchFamily="2" charset="2"/>
              <a:buChar char="Ø"/>
            </a:pPr>
            <a:endParaRPr lang="en-US" i="0">
              <a:solidFill>
                <a:srgbClr val="000000"/>
              </a:solidFill>
              <a:effectLst/>
              <a:latin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13</a:t>
            </a:fld>
            <a:endParaRPr lang="en-US"/>
          </a:p>
        </p:txBody>
      </p:sp>
    </p:spTree>
    <p:extLst>
      <p:ext uri="{BB962C8B-B14F-4D97-AF65-F5344CB8AC3E}">
        <p14:creationId xmlns:p14="http://schemas.microsoft.com/office/powerpoint/2010/main" val="4045171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Bef>
                <a:spcPts val="1200"/>
              </a:spcBef>
              <a:spcAft>
                <a:spcPts val="1200"/>
              </a:spcAft>
              <a:buSzPts val="1000"/>
              <a:tabLst>
                <a:tab pos="171450" algn="l"/>
              </a:tabLst>
            </a:pPr>
            <a:r>
              <a:rPr lang="en-US"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Drainage Systems</a:t>
            </a:r>
          </a:p>
          <a:p>
            <a:pPr marL="285750" lvl="0" indent="-285750" algn="just" fontAlgn="base">
              <a:spcAft>
                <a:spcPts val="1200"/>
              </a:spcAft>
              <a:buSzPts val="1000"/>
              <a:buFont typeface="Wingdings" panose="05000000000000000000" pitchFamily="2" charset="2"/>
              <a:buChar char="Ø"/>
              <a:tabLst>
                <a:tab pos="171450" algn="l"/>
              </a:tabLst>
            </a:pPr>
            <a:r>
              <a:rPr lang="en-US" b="0" i="0">
                <a:effectLst/>
                <a:latin typeface="Times New Roman" panose="02020603050405020304" pitchFamily="18" charset="0"/>
                <a:cs typeface="Times New Roman" panose="02020603050405020304" pitchFamily="18" charset="0"/>
              </a:rPr>
              <a:t>One of the biggest problems with parking garage drainage systems is frequent clogs, especially if you have large grates. </a:t>
            </a:r>
          </a:p>
          <a:p>
            <a:pPr marL="285750" lvl="0" indent="-285750" algn="just" fontAlgn="base">
              <a:spcAft>
                <a:spcPts val="1200"/>
              </a:spcAft>
              <a:buSzPts val="1000"/>
              <a:buFont typeface="Wingdings" panose="05000000000000000000" pitchFamily="2" charset="2"/>
              <a:buChar char="Ø"/>
              <a:tabLst>
                <a:tab pos="171450" algn="l"/>
              </a:tabLst>
            </a:pPr>
            <a:r>
              <a:rPr lang="en-US" b="0" i="0">
                <a:effectLst/>
                <a:latin typeface="Times New Roman" panose="02020603050405020304" pitchFamily="18" charset="0"/>
                <a:cs typeface="Times New Roman" panose="02020603050405020304" pitchFamily="18" charset="0"/>
              </a:rPr>
              <a:t>Car fluids, weed killers and road salt are highly corrosive. When these chemicals flow into your parking garage drains, they can quickly cause the metal of the plumbing pipes to rust and corrode. </a:t>
            </a:r>
          </a:p>
          <a:p>
            <a:pPr marL="285750" lvl="0" indent="-285750" algn="just" fontAlgn="base">
              <a:spcAft>
                <a:spcPts val="1200"/>
              </a:spcAft>
              <a:buSzPts val="1000"/>
              <a:buFont typeface="Wingdings" panose="05000000000000000000" pitchFamily="2" charset="2"/>
              <a:buChar char="Ø"/>
              <a:tabLst>
                <a:tab pos="171450" algn="l"/>
              </a:tabLst>
            </a:pPr>
            <a:r>
              <a:rPr lang="en-US" b="0" i="0">
                <a:effectLst/>
                <a:latin typeface="Times New Roman" panose="02020603050405020304" pitchFamily="18" charset="0"/>
                <a:cs typeface="Times New Roman" panose="02020603050405020304" pitchFamily="18" charset="0"/>
              </a:rPr>
              <a:t>This can cause holes and cracks in your parking garage drainage system.</a:t>
            </a:r>
          </a:p>
          <a:p>
            <a:pPr marL="285750" lvl="0" indent="-285750" algn="just" fontAlgn="base">
              <a:spcAft>
                <a:spcPts val="1200"/>
              </a:spcAft>
              <a:buSzPts val="1000"/>
              <a:buFont typeface="Wingdings" panose="05000000000000000000" pitchFamily="2" charset="2"/>
              <a:buChar char="Ø"/>
              <a:tabLst>
                <a:tab pos="171450" algn="l"/>
              </a:tabLst>
            </a:pPr>
            <a:r>
              <a:rPr lang="en-US" b="0" i="0">
                <a:effectLst/>
                <a:latin typeface="Times New Roman" panose="02020603050405020304" pitchFamily="18" charset="0"/>
                <a:cs typeface="Times New Roman" panose="02020603050405020304" pitchFamily="18" charset="0"/>
              </a:rPr>
              <a:t> Once the pipes are cracked, it can cause further deterioration of the structure. </a:t>
            </a:r>
            <a:endParaRPr lang="en-CA" sz="1200">
              <a:latin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14</a:t>
            </a:fld>
            <a:endParaRPr lang="en-US"/>
          </a:p>
        </p:txBody>
      </p:sp>
    </p:spTree>
    <p:extLst>
      <p:ext uri="{BB962C8B-B14F-4D97-AF65-F5344CB8AC3E}">
        <p14:creationId xmlns:p14="http://schemas.microsoft.com/office/powerpoint/2010/main" val="1511319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b="1" i="0">
                <a:solidFill>
                  <a:srgbClr val="222222"/>
                </a:solidFill>
                <a:effectLst/>
                <a:latin typeface="Times New Roman" panose="02020603050405020304" pitchFamily="18" charset="0"/>
                <a:cs typeface="Times New Roman" panose="02020603050405020304" pitchFamily="18" charset="0"/>
              </a:rPr>
              <a:t>Winter and Coastal Environmental Effects – De-Icing Salts, Salt Water, Chlorides</a:t>
            </a:r>
          </a:p>
          <a:p>
            <a:pPr marL="285750" indent="-285750" algn="just">
              <a:spcAft>
                <a:spcPts val="600"/>
              </a:spcAft>
              <a:buFont typeface="Wingdings" panose="05000000000000000000" pitchFamily="2" charset="2"/>
              <a:buChar char="Ø"/>
            </a:pPr>
            <a:r>
              <a:rPr lang="en-US" b="0" i="0">
                <a:solidFill>
                  <a:srgbClr val="222222"/>
                </a:solidFill>
                <a:effectLst/>
                <a:latin typeface="Times New Roman" panose="02020603050405020304" pitchFamily="18" charset="0"/>
                <a:cs typeface="Times New Roman" panose="02020603050405020304" pitchFamily="18" charset="0"/>
              </a:rPr>
              <a:t>Exposure of reinforced concrete to chloride ions is the primary cause of premature corrosion of steel reinforcement .</a:t>
            </a:r>
          </a:p>
          <a:p>
            <a:pPr marL="285750" indent="-285750" algn="just">
              <a:spcAft>
                <a:spcPts val="600"/>
              </a:spcAft>
              <a:buFont typeface="Wingdings" panose="05000000000000000000" pitchFamily="2" charset="2"/>
              <a:buChar char="Ø"/>
            </a:pPr>
            <a:r>
              <a:rPr lang="en-US" b="0" i="0">
                <a:solidFill>
                  <a:srgbClr val="222222"/>
                </a:solidFill>
                <a:effectLst/>
                <a:latin typeface="Times New Roman" panose="02020603050405020304" pitchFamily="18" charset="0"/>
                <a:cs typeface="Times New Roman" panose="02020603050405020304" pitchFamily="18" charset="0"/>
              </a:rPr>
              <a:t> The intrusion of chloride ions, present in deicing salts and seawater, into reinforced concrete can cause steel corrosion if oxygen and moisture are also available to sustain the reaction.</a:t>
            </a:r>
          </a:p>
          <a:p>
            <a:pPr marL="285750" indent="-285750" algn="just">
              <a:spcAft>
                <a:spcPts val="600"/>
              </a:spcAft>
              <a:buFont typeface="Wingdings" panose="05000000000000000000" pitchFamily="2" charset="2"/>
              <a:buChar char="Ø"/>
            </a:pPr>
            <a:r>
              <a:rPr lang="en-US" b="0" i="0">
                <a:solidFill>
                  <a:srgbClr val="222222"/>
                </a:solidFill>
                <a:effectLst/>
                <a:latin typeface="Times New Roman" panose="02020603050405020304" pitchFamily="18" charset="0"/>
                <a:cs typeface="Times New Roman" panose="02020603050405020304" pitchFamily="18" charset="0"/>
              </a:rPr>
              <a:t> Chlorides dissolved in water can permeate through sound concrete or reach the steel through cracks.</a:t>
            </a:r>
          </a:p>
          <a:p>
            <a:pPr marL="285750" indent="-285750" algn="just">
              <a:spcAft>
                <a:spcPts val="600"/>
              </a:spcAft>
              <a:buFont typeface="Wingdings" panose="05000000000000000000" pitchFamily="2" charset="2"/>
              <a:buChar char="Ø"/>
            </a:pPr>
            <a:r>
              <a:rPr lang="en-US" b="0" i="0">
                <a:solidFill>
                  <a:srgbClr val="222222"/>
                </a:solidFill>
                <a:effectLst/>
                <a:latin typeface="Times New Roman" panose="02020603050405020304" pitchFamily="18" charset="0"/>
                <a:cs typeface="Times New Roman" panose="02020603050405020304" pitchFamily="18" charset="0"/>
              </a:rPr>
              <a:t>No other contaminant is documented as extensively in the literature as a cause of corrosion of metals in concrete than chloride ions.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15</a:t>
            </a:fld>
            <a:endParaRPr lang="en-US"/>
          </a:p>
        </p:txBody>
      </p:sp>
    </p:spTree>
    <p:extLst>
      <p:ext uri="{BB962C8B-B14F-4D97-AF65-F5344CB8AC3E}">
        <p14:creationId xmlns:p14="http://schemas.microsoft.com/office/powerpoint/2010/main" val="389886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1200"/>
              </a:spcAft>
            </a:pPr>
            <a:r>
              <a:rPr lang="en-US" b="1" i="0">
                <a:solidFill>
                  <a:srgbClr val="222222"/>
                </a:solidFill>
                <a:effectLst/>
                <a:latin typeface="Times New Roman" panose="02020603050405020304" pitchFamily="18" charset="0"/>
                <a:cs typeface="Times New Roman" panose="02020603050405020304" pitchFamily="18" charset="0"/>
              </a:rPr>
              <a:t>Carbonation, enclosed Parking Garages, Automobile Exhaust</a:t>
            </a:r>
          </a:p>
          <a:p>
            <a:pPr marL="285750" indent="-285750" algn="just">
              <a:spcAft>
                <a:spcPts val="1200"/>
              </a:spcAft>
              <a:buFont typeface="Wingdings" panose="05000000000000000000" pitchFamily="2" charset="2"/>
              <a:buChar char="Ø"/>
            </a:pPr>
            <a:r>
              <a:rPr lang="en-US" b="0" i="0">
                <a:solidFill>
                  <a:srgbClr val="222222"/>
                </a:solidFill>
                <a:effectLst/>
                <a:latin typeface="Times New Roman" panose="02020603050405020304" pitchFamily="18" charset="0"/>
                <a:cs typeface="Times New Roman" panose="02020603050405020304" pitchFamily="18" charset="0"/>
              </a:rPr>
              <a:t>Carbonation occurs when carbon dioxide from the air penetrates the concrete and reacts with hydroxides, such as calcium hydroxide, to form carbonates. </a:t>
            </a:r>
          </a:p>
          <a:p>
            <a:pPr marL="285750" indent="-285750" algn="just">
              <a:spcAft>
                <a:spcPts val="1200"/>
              </a:spcAft>
              <a:buFont typeface="Wingdings" panose="05000000000000000000" pitchFamily="2" charset="2"/>
              <a:buChar char="Ø"/>
            </a:pPr>
            <a:r>
              <a:rPr lang="en-US" b="0" i="0">
                <a:solidFill>
                  <a:srgbClr val="222222"/>
                </a:solidFill>
                <a:effectLst/>
                <a:latin typeface="Times New Roman" panose="02020603050405020304" pitchFamily="18" charset="0"/>
                <a:cs typeface="Times New Roman" panose="02020603050405020304" pitchFamily="18" charset="0"/>
              </a:rPr>
              <a:t>Carbonation is highly dependent on the relative humidity of the concrete. </a:t>
            </a:r>
          </a:p>
          <a:p>
            <a:pPr marL="285750" indent="-285750" algn="just">
              <a:spcAft>
                <a:spcPts val="1200"/>
              </a:spcAft>
              <a:buFont typeface="Wingdings" panose="05000000000000000000" pitchFamily="2" charset="2"/>
              <a:buChar char="Ø"/>
            </a:pPr>
            <a:r>
              <a:rPr lang="en-US" b="0" i="0">
                <a:solidFill>
                  <a:srgbClr val="222222"/>
                </a:solidFill>
                <a:effectLst/>
                <a:latin typeface="Times New Roman" panose="02020603050405020304" pitchFamily="18" charset="0"/>
                <a:cs typeface="Times New Roman" panose="02020603050405020304" pitchFamily="18" charset="0"/>
              </a:rPr>
              <a:t>Carbonation-induced corrosion often occurs on areas of building facades that are exposed to rainfall, shaded from sunlight, and have low concrete cover over the reinforcing steel.</a:t>
            </a:r>
            <a:endParaRPr lang="en-US" sz="1200" b="0" i="0" u="none" strike="noStrike" baseline="0">
              <a:solidFill>
                <a:srgbClr val="404040"/>
              </a:solidFill>
              <a:latin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16</a:t>
            </a:fld>
            <a:endParaRPr lang="en-US"/>
          </a:p>
        </p:txBody>
      </p:sp>
    </p:spTree>
    <p:extLst>
      <p:ext uri="{BB962C8B-B14F-4D97-AF65-F5344CB8AC3E}">
        <p14:creationId xmlns:p14="http://schemas.microsoft.com/office/powerpoint/2010/main" val="321351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just" fontAlgn="base">
              <a:spcAft>
                <a:spcPts val="600"/>
              </a:spcAft>
              <a:buSzPts val="1000"/>
              <a:buFont typeface="Wingdings" panose="05000000000000000000" pitchFamily="2" charset="2"/>
              <a:buChar char="Ø"/>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Basis of the Useful Life Preventative Maintenance Strategy</a:t>
            </a:r>
          </a:p>
          <a:p>
            <a:pPr marL="285750" indent="-285750" algn="just" fontAlgn="base">
              <a:spcAft>
                <a:spcPts val="600"/>
              </a:spcAft>
              <a:buSzPts val="1000"/>
              <a:buFont typeface="Wingdings" panose="05000000000000000000" pitchFamily="2" charset="2"/>
              <a:buChar char="Ø"/>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Continual Visual Inspections and monitoring should be done from day one during construction and once construction is complete by maintenance staff, daily, weekly as planned by Professional Engineers for expert opinions and recommendations.</a:t>
            </a:r>
            <a:endParaRPr lang="en-CA" sz="1200">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lgn="just" fontAlgn="base">
              <a:spcAft>
                <a:spcPts val="600"/>
              </a:spcAft>
              <a:buSzPts val="1000"/>
              <a:buFont typeface="Wingdings" panose="05000000000000000000" pitchFamily="2" charset="2"/>
              <a:buChar char="Ø"/>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Inspections during rain and snow melt events to observe environmental effects </a:t>
            </a:r>
          </a:p>
          <a:p>
            <a:pPr marL="285750" marR="0" lvl="0" indent="-285750" algn="just" defTabSz="914400" rtl="0" eaLnBrk="1" fontAlgn="base" latinLnBrk="0" hangingPunct="1">
              <a:spcAft>
                <a:spcPts val="600"/>
              </a:spcAft>
              <a:buClrTx/>
              <a:buSzPts val="1000"/>
              <a:buFont typeface="Wingdings" panose="05000000000000000000" pitchFamily="2" charset="2"/>
              <a:buChar char="Ø"/>
              <a:tabLst>
                <a:tab pos="171450" algn="l"/>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To extend deal with the early indicators,  the essential structure envelope protection systems need to be planned to be visually reviewed, assessed, and maintained.</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17</a:t>
            </a:fld>
            <a:endParaRPr lang="en-US"/>
          </a:p>
        </p:txBody>
      </p:sp>
    </p:spTree>
    <p:extLst>
      <p:ext uri="{BB962C8B-B14F-4D97-AF65-F5344CB8AC3E}">
        <p14:creationId xmlns:p14="http://schemas.microsoft.com/office/powerpoint/2010/main" val="3121392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base" latinLnBrk="0" hangingPunct="1">
              <a:lnSpc>
                <a:spcPct val="100000"/>
              </a:lnSpc>
              <a:spcBef>
                <a:spcPts val="0"/>
              </a:spcBef>
              <a:spcAft>
                <a:spcPts val="1200"/>
              </a:spcAft>
              <a:buClrTx/>
              <a:buSzPts val="1000"/>
              <a:buFont typeface="Wingdings" panose="05000000000000000000" pitchFamily="2" charset="2"/>
              <a:buChar char="Ø"/>
              <a:tabLst>
                <a:tab pos="171450" algn="l"/>
              </a:tabLst>
              <a:defRPr/>
            </a:pPr>
            <a:r>
              <a:rPr lang="en-US">
                <a:solidFill>
                  <a:prstClr val="black"/>
                </a:solidFill>
                <a:latin typeface="Times New Roman" panose="02020603050405020304" pitchFamily="18" charset="0"/>
                <a:cs typeface="Times New Roman" panose="02020603050405020304" pitchFamily="18" charset="0"/>
              </a:rPr>
              <a:t>The main structure envelope and control elements to be continually monitored:</a:t>
            </a:r>
          </a:p>
          <a:p>
            <a:pPr marL="742950" lvl="1" indent="-285750" algn="just" fontAlgn="base">
              <a:spcAft>
                <a:spcPts val="1200"/>
              </a:spcAft>
              <a:buSzPts val="1000"/>
              <a:buFont typeface="Wingdings" panose="05000000000000000000" pitchFamily="2" charset="2"/>
              <a:buChar char="Ø"/>
              <a:tabLst>
                <a:tab pos="171450" algn="l"/>
              </a:tabLst>
              <a:defRPr/>
            </a:pPr>
            <a:r>
              <a:rPr lang="en-US">
                <a:solidFill>
                  <a:prstClr val="black"/>
                </a:solidFill>
                <a:latin typeface="Times New Roman" panose="02020603050405020304" pitchFamily="18" charset="0"/>
                <a:cs typeface="Times New Roman" panose="02020603050405020304" pitchFamily="18" charset="0"/>
              </a:rPr>
              <a:t>Traffic Coating, Waterproof Membranes, Sealants</a:t>
            </a:r>
          </a:p>
          <a:p>
            <a:pPr marL="742950" lvl="1" indent="-285750" algn="just" fontAlgn="base">
              <a:spcAft>
                <a:spcPts val="1200"/>
              </a:spcAft>
              <a:buSzPts val="1000"/>
              <a:buFont typeface="Wingdings" panose="05000000000000000000" pitchFamily="2" charset="2"/>
              <a:buChar char="Ø"/>
              <a:tabLst>
                <a:tab pos="171450" algn="l"/>
              </a:tabLst>
              <a:defRPr/>
            </a:pPr>
            <a:r>
              <a:rPr lang="en-US">
                <a:solidFill>
                  <a:prstClr val="black"/>
                </a:solidFill>
                <a:latin typeface="Times New Roman" panose="02020603050405020304" pitchFamily="18" charset="0"/>
                <a:cs typeface="Times New Roman" panose="02020603050405020304" pitchFamily="18" charset="0"/>
              </a:rPr>
              <a:t>Expansion Joints</a:t>
            </a:r>
          </a:p>
          <a:p>
            <a:pPr marL="742950" lvl="1" indent="-285750" algn="just" fontAlgn="base">
              <a:spcAft>
                <a:spcPts val="1200"/>
              </a:spcAft>
              <a:buSzPts val="1000"/>
              <a:buFont typeface="Wingdings" panose="05000000000000000000" pitchFamily="2" charset="2"/>
              <a:buChar char="Ø"/>
              <a:tabLst>
                <a:tab pos="171450" algn="l"/>
              </a:tabLst>
              <a:defRPr/>
            </a:pPr>
            <a:r>
              <a:rPr lang="en-US">
                <a:solidFill>
                  <a:prstClr val="black"/>
                </a:solidFill>
                <a:latin typeface="Times New Roman" panose="02020603050405020304" pitchFamily="18" charset="0"/>
                <a:cs typeface="Times New Roman" panose="02020603050405020304" pitchFamily="18" charset="0"/>
              </a:rPr>
              <a:t>Ensuring Proper Drainage and deck sloping</a:t>
            </a:r>
          </a:p>
          <a:p>
            <a:pPr marL="742950" lvl="1" indent="-285750" algn="just" fontAlgn="base">
              <a:spcAft>
                <a:spcPts val="1200"/>
              </a:spcAft>
              <a:buSzPts val="1000"/>
              <a:buFont typeface="Wingdings" panose="05000000000000000000" pitchFamily="2" charset="2"/>
              <a:buChar char="Ø"/>
              <a:tabLst>
                <a:tab pos="171450" algn="l"/>
              </a:tabLst>
              <a:defRPr/>
            </a:pPr>
            <a:r>
              <a:rPr lang="en-US">
                <a:solidFill>
                  <a:prstClr val="black"/>
                </a:solidFill>
                <a:latin typeface="Times New Roman" panose="02020603050405020304" pitchFamily="18" charset="0"/>
                <a:cs typeface="Times New Roman" panose="02020603050405020304" pitchFamily="18" charset="0"/>
              </a:rPr>
              <a:t>Interior Humidity Control – keeping things dry</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18</a:t>
            </a:fld>
            <a:endParaRPr lang="en-US"/>
          </a:p>
        </p:txBody>
      </p:sp>
    </p:spTree>
    <p:extLst>
      <p:ext uri="{BB962C8B-B14F-4D97-AF65-F5344CB8AC3E}">
        <p14:creationId xmlns:p14="http://schemas.microsoft.com/office/powerpoint/2010/main" val="126112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just" fontAlgn="base">
              <a:lnSpc>
                <a:spcPct val="120000"/>
              </a:lnSpc>
              <a:spcBef>
                <a:spcPts val="0"/>
              </a:spcBef>
              <a:spcAft>
                <a:spcPts val="1200"/>
              </a:spcAft>
              <a:buSzPts val="1000"/>
              <a:buFont typeface="Wingdings" panose="05000000000000000000" pitchFamily="2" charset="2"/>
              <a:buChar char="Ø"/>
              <a:tabLst>
                <a:tab pos="171450" algn="l"/>
              </a:tabLst>
            </a:pPr>
            <a:r>
              <a:rPr lang="en-US" sz="1200">
                <a:solidFill>
                  <a:srgbClr val="000000"/>
                </a:solidFill>
                <a:effectLst/>
                <a:latin typeface="Times New Roman" panose="02020603050405020304" pitchFamily="18" charset="0"/>
                <a:ea typeface="Times New Roman" panose="02020603050405020304" pitchFamily="18" charset="0"/>
              </a:rPr>
              <a:t>Biannual traffic coating/ waterproof membrane, expansion joint  inspection and repair/ replacement strategies</a:t>
            </a:r>
            <a:endParaRPr lang="en-US" sz="1200">
              <a:solidFill>
                <a:srgbClr val="000000"/>
              </a:solidFill>
              <a:latin typeface="Times New Roman" panose="02020603050405020304" pitchFamily="18" charset="0"/>
              <a:ea typeface="Times New Roman" panose="02020603050405020304" pitchFamily="18" charset="0"/>
            </a:endParaRPr>
          </a:p>
          <a:p>
            <a:pPr marL="285750" lvl="0" indent="-285750" algn="just" fontAlgn="base">
              <a:lnSpc>
                <a:spcPct val="120000"/>
              </a:lnSpc>
              <a:spcBef>
                <a:spcPts val="0"/>
              </a:spcBef>
              <a:spcAft>
                <a:spcPts val="1200"/>
              </a:spcAft>
              <a:buSzPts val="1000"/>
              <a:buFont typeface="Wingdings" panose="05000000000000000000" pitchFamily="2" charset="2"/>
              <a:buChar char="Ø"/>
              <a:tabLst>
                <a:tab pos="171450" algn="l"/>
              </a:tabLst>
            </a:pPr>
            <a:r>
              <a:rPr lang="en-US" sz="1200">
                <a:solidFill>
                  <a:srgbClr val="000000"/>
                </a:solidFill>
                <a:latin typeface="Times New Roman" panose="02020603050405020304" pitchFamily="18" charset="0"/>
                <a:ea typeface="Times New Roman" panose="02020603050405020304" pitchFamily="18" charset="0"/>
              </a:rPr>
              <a:t>Rubberized Traffic Coating</a:t>
            </a:r>
          </a:p>
          <a:p>
            <a:pPr marL="285750" lvl="0" indent="-285750" algn="just" fontAlgn="base">
              <a:lnSpc>
                <a:spcPct val="120000"/>
              </a:lnSpc>
              <a:spcBef>
                <a:spcPts val="0"/>
              </a:spcBef>
              <a:spcAft>
                <a:spcPts val="1200"/>
              </a:spcAft>
              <a:buSzPts val="1000"/>
              <a:buFont typeface="Wingdings" panose="05000000000000000000" pitchFamily="2" charset="2"/>
              <a:buChar char="Ø"/>
              <a:tabLst>
                <a:tab pos="171450" algn="l"/>
              </a:tabLst>
            </a:pPr>
            <a:r>
              <a:rPr lang="en-US" sz="1200">
                <a:solidFill>
                  <a:srgbClr val="000000"/>
                </a:solidFill>
                <a:latin typeface="Times New Roman" panose="02020603050405020304" pitchFamily="18" charset="0"/>
                <a:ea typeface="Times New Roman" panose="02020603050405020304" pitchFamily="18" charset="0"/>
              </a:rPr>
              <a:t>Protective Waterproof Sealants, coatings, and membranes need to be maintained</a:t>
            </a:r>
          </a:p>
          <a:p>
            <a:pPr marL="285750" lvl="0" indent="-285750" algn="just" fontAlgn="base">
              <a:lnSpc>
                <a:spcPct val="120000"/>
              </a:lnSpc>
              <a:spcBef>
                <a:spcPts val="0"/>
              </a:spcBef>
              <a:spcAft>
                <a:spcPts val="1200"/>
              </a:spcAft>
              <a:buSzPts val="1000"/>
              <a:buFont typeface="Wingdings" panose="05000000000000000000" pitchFamily="2" charset="2"/>
              <a:buChar char="Ø"/>
              <a:tabLst>
                <a:tab pos="171450" algn="l"/>
              </a:tabLst>
            </a:pPr>
            <a:r>
              <a:rPr lang="en-US" sz="1200">
                <a:solidFill>
                  <a:srgbClr val="000000"/>
                </a:solidFill>
                <a:latin typeface="Times New Roman" panose="02020603050405020304" pitchFamily="18" charset="0"/>
                <a:ea typeface="Times New Roman" panose="02020603050405020304" pitchFamily="18" charset="0"/>
              </a:rPr>
              <a:t>Any compromises in coating needs to be repaired as soon as possible.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19</a:t>
            </a:fld>
            <a:endParaRPr lang="en-US"/>
          </a:p>
        </p:txBody>
      </p:sp>
    </p:spTree>
    <p:extLst>
      <p:ext uri="{BB962C8B-B14F-4D97-AF65-F5344CB8AC3E}">
        <p14:creationId xmlns:p14="http://schemas.microsoft.com/office/powerpoint/2010/main" val="175116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Bef>
                <a:spcPts val="1200"/>
              </a:spcBef>
              <a:spcAft>
                <a:spcPts val="1200"/>
              </a:spcAft>
              <a:buSzPts val="1000"/>
              <a:tabLst>
                <a:tab pos="171450" algn="l"/>
              </a:tabLst>
            </a:pPr>
            <a:r>
              <a:rPr lang="en-US" sz="1200" b="1">
                <a:solidFill>
                  <a:srgbClr val="000000"/>
                </a:solidFill>
                <a:effectLst/>
                <a:latin typeface="Times New Roman" panose="02020603050405020304" pitchFamily="18" charset="0"/>
                <a:ea typeface="Times New Roman" panose="02020603050405020304" pitchFamily="18" charset="0"/>
              </a:rPr>
              <a:t>Visual Monitoring – First Lines of Defense</a:t>
            </a:r>
          </a:p>
          <a:p>
            <a:pPr lvl="0" algn="just" fontAlgn="base">
              <a:spcBef>
                <a:spcPts val="1200"/>
              </a:spcBef>
              <a:spcAft>
                <a:spcPts val="1200"/>
              </a:spcAft>
              <a:buSzPts val="1000"/>
              <a:tabLst>
                <a:tab pos="171450" algn="l"/>
              </a:tabLst>
            </a:pPr>
            <a:r>
              <a:rPr lang="en-US" sz="1200" b="1">
                <a:solidFill>
                  <a:srgbClr val="000000"/>
                </a:solidFill>
                <a:effectLst/>
                <a:latin typeface="Times New Roman" panose="02020603050405020304" pitchFamily="18" charset="0"/>
                <a:ea typeface="Times New Roman" panose="02020603050405020304" pitchFamily="18" charset="0"/>
              </a:rPr>
              <a:t>Expansion Joints</a:t>
            </a:r>
          </a:p>
          <a:p>
            <a:pPr marL="342900" lvl="0" indent="-342900" algn="just" fontAlgn="base">
              <a:spcBef>
                <a:spcPts val="1200"/>
              </a:spcBef>
              <a:spcAft>
                <a:spcPts val="1200"/>
              </a:spcAft>
              <a:buFont typeface="Symbol" panose="05050102010706020507" pitchFamily="18" charset="2"/>
              <a:buChar char=""/>
            </a:pPr>
            <a:r>
              <a:rPr lang="en-US" sz="1200" b="1">
                <a:solidFill>
                  <a:srgbClr val="000000"/>
                </a:solidFill>
                <a:effectLst/>
                <a:latin typeface="Times New Roman" panose="02020603050405020304" pitchFamily="18" charset="0"/>
                <a:ea typeface="Times New Roman" panose="02020603050405020304" pitchFamily="18" charset="0"/>
              </a:rPr>
              <a:t>Expansion Joint Failure</a:t>
            </a:r>
            <a:r>
              <a:rPr lang="en-US" sz="1200">
                <a:solidFill>
                  <a:srgbClr val="000000"/>
                </a:solidFill>
                <a:effectLst/>
                <a:latin typeface="Times New Roman" panose="02020603050405020304" pitchFamily="18" charset="0"/>
                <a:ea typeface="Times New Roman" panose="02020603050405020304" pitchFamily="18" charset="0"/>
              </a:rPr>
              <a:t> – Failed expansion joints provide another possibility for water to penetrate and reach the reinforcing steel and T-to-T connector plates. Repairing expansion joints is much easier than resolving issues created by corroded reinforcing steel and connector plates. Detecting expansion joint problems and responding quickly to make repairs will be beneficial in the long run. Wear at the T-to-T joints, expansion joint failure and flange connection deterioration are commonly found in Double Tee Precast structures.</a:t>
            </a:r>
            <a:endParaRPr lang="en-CA" sz="1200">
              <a:effectLst/>
              <a:latin typeface="Times New Roman" panose="02020603050405020304" pitchFamily="18" charset="0"/>
              <a:ea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20</a:t>
            </a:fld>
            <a:endParaRPr lang="en-US"/>
          </a:p>
        </p:txBody>
      </p:sp>
    </p:spTree>
    <p:extLst>
      <p:ext uri="{BB962C8B-B14F-4D97-AF65-F5344CB8AC3E}">
        <p14:creationId xmlns:p14="http://schemas.microsoft.com/office/powerpoint/2010/main" val="2406681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Bef>
                <a:spcPts val="1200"/>
              </a:spcBef>
              <a:spcAft>
                <a:spcPts val="1200"/>
              </a:spcAft>
              <a:buSzPts val="1000"/>
              <a:tabLst>
                <a:tab pos="171450" algn="l"/>
              </a:tabLst>
            </a:pPr>
            <a:r>
              <a:rPr lang="en-US" b="1">
                <a:solidFill>
                  <a:srgbClr val="000000"/>
                </a:solidFill>
                <a:latin typeface="Times New Roman" panose="02020603050405020304" pitchFamily="18" charset="0"/>
                <a:ea typeface="Times New Roman" panose="02020603050405020304" pitchFamily="18" charset="0"/>
              </a:rPr>
              <a:t>First Phase Preventative Maintenance Strategies </a:t>
            </a:r>
            <a:endParaRPr lang="en-US" sz="1200" b="1">
              <a:solidFill>
                <a:srgbClr val="000000"/>
              </a:solidFill>
              <a:effectLst/>
              <a:latin typeface="Times New Roman" panose="02020603050405020304" pitchFamily="18" charset="0"/>
              <a:ea typeface="Times New Roman" panose="02020603050405020304" pitchFamily="18" charset="0"/>
            </a:endParaRPr>
          </a:p>
          <a:p>
            <a:pPr marL="285750" lvl="0" indent="-285750" algn="just" fontAlgn="base">
              <a:spcBef>
                <a:spcPts val="1200"/>
              </a:spcBef>
              <a:spcAft>
                <a:spcPts val="1200"/>
              </a:spcAft>
              <a:buSzPts val="1000"/>
              <a:buFont typeface="Wingdings" panose="05000000000000000000" pitchFamily="2" charset="2"/>
              <a:buChar char="Ø"/>
              <a:tabLst>
                <a:tab pos="171450" algn="l"/>
              </a:tabLst>
            </a:pPr>
            <a:r>
              <a:rPr lang="en-US">
                <a:solidFill>
                  <a:srgbClr val="000000"/>
                </a:solidFill>
                <a:latin typeface="Times New Roman" panose="02020603050405020304" pitchFamily="18" charset="0"/>
                <a:ea typeface="Times New Roman" panose="02020603050405020304" pitchFamily="18" charset="0"/>
              </a:rPr>
              <a:t>Snow Removal Plan/Strategy, </a:t>
            </a:r>
          </a:p>
          <a:p>
            <a:pPr marL="285750" lvl="0" indent="-285750" algn="just" fontAlgn="base">
              <a:spcBef>
                <a:spcPts val="1200"/>
              </a:spcBef>
              <a:spcAft>
                <a:spcPts val="1200"/>
              </a:spcAft>
              <a:buSzPts val="1000"/>
              <a:buFont typeface="Wingdings" panose="05000000000000000000" pitchFamily="2" charset="2"/>
              <a:buChar char="Ø"/>
              <a:tabLst>
                <a:tab pos="171450" algn="l"/>
              </a:tabLst>
            </a:pPr>
            <a:r>
              <a:rPr lang="en-US">
                <a:solidFill>
                  <a:srgbClr val="000000"/>
                </a:solidFill>
                <a:latin typeface="Times New Roman" panose="02020603050405020304" pitchFamily="18" charset="0"/>
                <a:ea typeface="Times New Roman" panose="02020603050405020304" pitchFamily="18" charset="0"/>
              </a:rPr>
              <a:t>No De-Icing Salts, Use Sand</a:t>
            </a:r>
          </a:p>
          <a:p>
            <a:pPr marL="285750" lvl="0" indent="-285750" algn="just" fontAlgn="base">
              <a:spcBef>
                <a:spcPts val="1200"/>
              </a:spcBef>
              <a:spcAft>
                <a:spcPts val="1200"/>
              </a:spcAft>
              <a:buSzPts val="1000"/>
              <a:buFont typeface="Wingdings" panose="05000000000000000000" pitchFamily="2" charset="2"/>
              <a:buChar char="Ø"/>
              <a:tabLst>
                <a:tab pos="171450" algn="l"/>
              </a:tabLst>
            </a:pPr>
            <a:r>
              <a:rPr lang="en-US">
                <a:solidFill>
                  <a:srgbClr val="000000"/>
                </a:solidFill>
                <a:latin typeface="Times New Roman" panose="02020603050405020304" pitchFamily="18" charset="0"/>
                <a:ea typeface="Times New Roman" panose="02020603050405020304" pitchFamily="18" charset="0"/>
              </a:rPr>
              <a:t>Rubber Grating Guards, Marking out </a:t>
            </a:r>
          </a:p>
          <a:p>
            <a:pPr marL="285750" lvl="0" indent="-285750" algn="just" fontAlgn="base">
              <a:spcBef>
                <a:spcPts val="1200"/>
              </a:spcBef>
              <a:spcAft>
                <a:spcPts val="1200"/>
              </a:spcAft>
              <a:buSzPts val="1000"/>
              <a:buFont typeface="Wingdings" panose="05000000000000000000" pitchFamily="2" charset="2"/>
              <a:buChar char="Ø"/>
              <a:tabLst>
                <a:tab pos="171450" algn="l"/>
              </a:tabLst>
            </a:pPr>
            <a:r>
              <a:rPr lang="en-US">
                <a:solidFill>
                  <a:srgbClr val="000000"/>
                </a:solidFill>
                <a:latin typeface="Times New Roman" panose="02020603050405020304" pitchFamily="18" charset="0"/>
                <a:ea typeface="Times New Roman" panose="02020603050405020304" pitchFamily="18" charset="0"/>
              </a:rPr>
              <a:t>Expansion joints for clearing to protect</a:t>
            </a:r>
          </a:p>
          <a:p>
            <a:pPr marL="285750" lvl="0" indent="-285750" algn="just" fontAlgn="base">
              <a:spcBef>
                <a:spcPts val="1200"/>
              </a:spcBef>
              <a:spcAft>
                <a:spcPts val="1200"/>
              </a:spcAft>
              <a:buSzPts val="1000"/>
              <a:buFont typeface="Wingdings" panose="05000000000000000000" pitchFamily="2" charset="2"/>
              <a:buChar char="Ø"/>
              <a:tabLst>
                <a:tab pos="171450" algn="l"/>
              </a:tabLst>
            </a:pPr>
            <a:r>
              <a:rPr lang="en-US">
                <a:solidFill>
                  <a:srgbClr val="000000"/>
                </a:solidFill>
                <a:latin typeface="Times New Roman" panose="02020603050405020304" pitchFamily="18" charset="0"/>
                <a:ea typeface="Times New Roman" panose="02020603050405020304" pitchFamily="18" charset="0"/>
              </a:rPr>
              <a:t>Drainage strategy, slope, and drains</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21</a:t>
            </a:fld>
            <a:endParaRPr lang="en-US"/>
          </a:p>
        </p:txBody>
      </p:sp>
    </p:spTree>
    <p:extLst>
      <p:ext uri="{BB962C8B-B14F-4D97-AF65-F5344CB8AC3E}">
        <p14:creationId xmlns:p14="http://schemas.microsoft.com/office/powerpoint/2010/main" val="72025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Aft>
                <a:spcPts val="600"/>
              </a:spcAft>
              <a:buSzPts val="1000"/>
              <a:tabLst>
                <a:tab pos="171450" algn="l"/>
              </a:tabLst>
            </a:pPr>
            <a:r>
              <a:rPr lang="en-US" b="1" i="0">
                <a:solidFill>
                  <a:srgbClr val="222222"/>
                </a:solidFill>
                <a:effectLst/>
                <a:latin typeface="Times New Roman" panose="02020603050405020304" pitchFamily="18" charset="0"/>
                <a:cs typeface="Times New Roman" panose="02020603050405020304" pitchFamily="18" charset="0"/>
              </a:rPr>
              <a:t>Second Phase- Reinforcing Corrosion: Cracking and Delamination.</a:t>
            </a:r>
          </a:p>
          <a:p>
            <a:pPr marL="285750" lvl="0" indent="-285750" algn="just" fontAlgn="base">
              <a:spcAft>
                <a:spcPts val="600"/>
              </a:spcAft>
              <a:buSzPts val="1000"/>
              <a:buFont typeface="Wingdings" panose="05000000000000000000" pitchFamily="2" charset="2"/>
              <a:buChar char="Ø"/>
              <a:tabLst>
                <a:tab pos="171450" algn="l"/>
              </a:tabLst>
            </a:pPr>
            <a:r>
              <a:rPr lang="en-US" b="0" i="0">
                <a:solidFill>
                  <a:srgbClr val="222222"/>
                </a:solidFill>
                <a:effectLst/>
                <a:latin typeface="Times New Roman" panose="02020603050405020304" pitchFamily="18" charset="0"/>
                <a:cs typeface="Times New Roman" panose="02020603050405020304" pitchFamily="18" charset="0"/>
              </a:rPr>
              <a:t>Corrosion of reinforcing steel and other embedded metals is the leading cause of deterioration in concrete. When steel corrodes, the resulting rust occupies a greater volume than the steel. </a:t>
            </a:r>
          </a:p>
          <a:p>
            <a:pPr marL="285750" lvl="0" indent="-285750" algn="just" fontAlgn="base">
              <a:spcAft>
                <a:spcPts val="600"/>
              </a:spcAft>
              <a:buSzPts val="1000"/>
              <a:buFont typeface="Wingdings" panose="05000000000000000000" pitchFamily="2" charset="2"/>
              <a:buChar char="Ø"/>
              <a:tabLst>
                <a:tab pos="171450" algn="l"/>
              </a:tabLst>
            </a:pPr>
            <a:r>
              <a:rPr lang="en-US" b="0" i="0">
                <a:solidFill>
                  <a:srgbClr val="222222"/>
                </a:solidFill>
                <a:effectLst/>
                <a:latin typeface="Times New Roman" panose="02020603050405020304" pitchFamily="18" charset="0"/>
                <a:cs typeface="Times New Roman" panose="02020603050405020304" pitchFamily="18" charset="0"/>
              </a:rPr>
              <a:t>This expansion creates tensile stresses in the concrete, which can eventually cause cracking, delamination, and spalling. </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Concrete is bound to crack at some locations. Delaminated or spalled concrete is when a piece of concrete detaches from the structure. </a:t>
            </a:r>
          </a:p>
          <a:p>
            <a:pPr marL="285750" lvl="0" indent="-285750" algn="just" fontAlgn="base">
              <a:spcAft>
                <a:spcPts val="600"/>
              </a:spcAft>
              <a:buSzPts val="1000"/>
              <a:buFont typeface="Wingdings" panose="05000000000000000000" pitchFamily="2" charset="2"/>
              <a:buChar char="Ø"/>
              <a:tabLst>
                <a:tab pos="171450" algn="l"/>
              </a:tabLs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Along with delaminating and spalling, vertical and horizontal cracks in the concrete also correspond to impending areas of weakness. These issues are problematic as they can lead to structural damage because they allow water to reach the garage’s reinforcing steel. This type of damage is commonly seen on Post-Tensioned and Conventional Cast-In-Place concrete parking garages.</a:t>
            </a:r>
            <a:endPar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23</a:t>
            </a:fld>
            <a:endParaRPr lang="en-US"/>
          </a:p>
        </p:txBody>
      </p:sp>
    </p:spTree>
    <p:extLst>
      <p:ext uri="{BB962C8B-B14F-4D97-AF65-F5344CB8AC3E}">
        <p14:creationId xmlns:p14="http://schemas.microsoft.com/office/powerpoint/2010/main" val="423163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fontAlgn="base">
              <a:spcAft>
                <a:spcPts val="1200"/>
              </a:spcAf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With the integrity of the garage and the safety of users at stake, facility managers should prioritize parking structure evaluation and maintenance to avert problems and avoid possible liability. </a:t>
            </a:r>
          </a:p>
          <a:p>
            <a:pPr marL="285750" indent="-285750" algn="just" fontAlgn="base">
              <a:spcAft>
                <a:spcPts val="1200"/>
              </a:spcAf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For facilities where maintenance has been deferred, complications may be progressed enough to demand expensive and disruptive repair. To avoid that, facility managers must follow a deterrent approach to garage upkeep.</a:t>
            </a:r>
          </a:p>
          <a:p>
            <a:pPr marL="285750" indent="-285750" algn="just" fontAlgn="base">
              <a:spcAft>
                <a:spcPts val="1200"/>
              </a:spcAf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Maintaining your parking facility is significant for aesthetics as well as safety. However, while all buildings need maintenance, parking structures need periodic repairs and touch-ups because of how much damage they take. </a:t>
            </a:r>
          </a:p>
          <a:p>
            <a:pPr marL="285750" indent="-285750" algn="just" fontAlgn="base">
              <a:spcAft>
                <a:spcPts val="1200"/>
              </a:spcAf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Exposure to vehicular traffic, foot traffic, and the outdoors means that they’re open to wear and tear, excess moisture, temperatures, and harsh weather conditions. These elements can cause serious structural damage.</a:t>
            </a:r>
            <a:endParaRPr lang="en-CA" sz="1200">
              <a:effectLst/>
              <a:latin typeface="Times New Roman" panose="02020603050405020304" pitchFamily="18" charset="0"/>
              <a:ea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5</a:t>
            </a:fld>
            <a:endParaRPr lang="en-US"/>
          </a:p>
        </p:txBody>
      </p:sp>
    </p:spTree>
    <p:extLst>
      <p:ext uri="{BB962C8B-B14F-4D97-AF65-F5344CB8AC3E}">
        <p14:creationId xmlns:p14="http://schemas.microsoft.com/office/powerpoint/2010/main" val="3599690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Aft>
                <a:spcPts val="600"/>
              </a:spcAft>
              <a:buSzPts val="1000"/>
              <a:tabLst>
                <a:tab pos="171450" algn="l"/>
              </a:tabLs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Cracking</a:t>
            </a:r>
          </a:p>
          <a:p>
            <a:pPr marL="285750" lvl="0" indent="-285750" algn="just" fontAlgn="base">
              <a:spcAft>
                <a:spcPts val="600"/>
              </a:spcAft>
              <a:buSzPts val="1000"/>
              <a:buFont typeface="Wingdings" panose="05000000000000000000" pitchFamily="2" charset="2"/>
              <a:buChar char="Ø"/>
              <a:tabLst>
                <a:tab pos="171450" algn="l"/>
              </a:tabLst>
            </a:pPr>
            <a:r>
              <a:rPr lang="en-US" b="0" i="0">
                <a:solidFill>
                  <a:srgbClr val="000000"/>
                </a:solidFill>
                <a:effectLst/>
                <a:latin typeface="Times New Roman" panose="02020603050405020304" pitchFamily="18" charset="0"/>
                <a:cs typeface="Times New Roman" panose="02020603050405020304" pitchFamily="18" charset="0"/>
              </a:rPr>
              <a:t>Parking garage concrete deterioration is caused by many factors and can require costly remediation if left untreated. </a:t>
            </a:r>
          </a:p>
          <a:p>
            <a:pPr marL="285750" lvl="0" indent="-285750" algn="just" fontAlgn="base">
              <a:spcAft>
                <a:spcPts val="600"/>
              </a:spcAft>
              <a:buSzPts val="1000"/>
              <a:buFont typeface="Wingdings" panose="05000000000000000000" pitchFamily="2" charset="2"/>
              <a:buChar char="Ø"/>
              <a:tabLst>
                <a:tab pos="171450" algn="l"/>
              </a:tabLst>
            </a:pPr>
            <a:r>
              <a:rPr lang="en-US" b="0" i="0">
                <a:solidFill>
                  <a:srgbClr val="000000"/>
                </a:solidFill>
                <a:effectLst/>
                <a:latin typeface="Times New Roman" panose="02020603050405020304" pitchFamily="18" charset="0"/>
                <a:cs typeface="Times New Roman" panose="02020603050405020304" pitchFamily="18" charset="0"/>
              </a:rPr>
              <a:t>Parked cars leave behind salt and water that pool together, eventually causing dips or cracks in the concrete. </a:t>
            </a:r>
          </a:p>
          <a:p>
            <a:pPr marL="285750" lvl="0" indent="-285750" algn="just" fontAlgn="base">
              <a:spcAft>
                <a:spcPts val="600"/>
              </a:spcAft>
              <a:buSzPts val="1000"/>
              <a:buFont typeface="Wingdings" panose="05000000000000000000" pitchFamily="2" charset="2"/>
              <a:buChar char="Ø"/>
              <a:tabLst>
                <a:tab pos="171450" algn="l"/>
              </a:tabLst>
            </a:pPr>
            <a:r>
              <a:rPr lang="en-US" b="0" i="0">
                <a:solidFill>
                  <a:srgbClr val="000000"/>
                </a:solidFill>
                <a:effectLst/>
                <a:latin typeface="Times New Roman" panose="02020603050405020304" pitchFamily="18" charset="0"/>
                <a:cs typeface="Times New Roman" panose="02020603050405020304" pitchFamily="18" charset="0"/>
              </a:rPr>
              <a:t>Emissions left trapped in the garage can also settle into the concrete slab, interfering with the chemical makeup of the aggregates, causing cracks and allowing water to seep in between and creating more damage. </a:t>
            </a:r>
          </a:p>
          <a:p>
            <a:pPr marL="285750" lvl="0" indent="-285750" algn="just" fontAlgn="base">
              <a:spcAft>
                <a:spcPts val="600"/>
              </a:spcAft>
              <a:buSzPts val="1000"/>
              <a:buFont typeface="Wingdings" panose="05000000000000000000" pitchFamily="2" charset="2"/>
              <a:buChar char="Ø"/>
              <a:tabLst>
                <a:tab pos="171450" algn="l"/>
              </a:tabLst>
            </a:pPr>
            <a:r>
              <a:rPr lang="en-US" b="0" i="0">
                <a:solidFill>
                  <a:srgbClr val="000000"/>
                </a:solidFill>
                <a:effectLst/>
                <a:latin typeface="Times New Roman" panose="02020603050405020304" pitchFamily="18" charset="0"/>
                <a:cs typeface="Times New Roman" panose="02020603050405020304" pitchFamily="18" charset="0"/>
              </a:rPr>
              <a:t>Water seepage also corrodes rebar, eventually compromising the structural integrity of the parking deck, due to the expansive nature of rust.</a:t>
            </a:r>
          </a:p>
          <a:p>
            <a:pPr marL="285750" lvl="0" indent="-285750" algn="just" fontAlgn="base">
              <a:spcAft>
                <a:spcPts val="600"/>
              </a:spcAft>
              <a:buSzPts val="1000"/>
              <a:buFont typeface="Wingdings" panose="05000000000000000000" pitchFamily="2" charset="2"/>
              <a:buChar char="Ø"/>
              <a:tabLst>
                <a:tab pos="171450" algn="l"/>
              </a:tabLs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Older concrete parking garages are particularly vulnerable to deterioration and if left untreated can change from a small repair to a total parking deck re-build.</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24</a:t>
            </a:fld>
            <a:endParaRPr lang="en-US"/>
          </a:p>
        </p:txBody>
      </p:sp>
    </p:spTree>
    <p:extLst>
      <p:ext uri="{BB962C8B-B14F-4D97-AF65-F5344CB8AC3E}">
        <p14:creationId xmlns:p14="http://schemas.microsoft.com/office/powerpoint/2010/main" val="3908596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Aft>
                <a:spcPts val="600"/>
              </a:spcAft>
              <a:buSzPts val="1000"/>
              <a:tabLst>
                <a:tab pos="171450" algn="l"/>
              </a:tabLst>
            </a:pPr>
            <a:r>
              <a:rPr lang="en-US" b="1">
                <a:latin typeface="Times New Roman" panose="02020603050405020304" pitchFamily="18" charset="0"/>
                <a:ea typeface="Times New Roman" panose="02020603050405020304" pitchFamily="18" charset="0"/>
                <a:cs typeface="Times New Roman" panose="02020603050405020304" pitchFamily="18" charset="0"/>
              </a:rPr>
              <a:t>D</a:t>
            </a: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elamination</a:t>
            </a:r>
          </a:p>
          <a:p>
            <a:pPr marL="285750" lvl="0" indent="-285750" algn="just" fontAlgn="base">
              <a:spcAft>
                <a:spcPts val="600"/>
              </a:spcAft>
              <a:buSzPts val="1000"/>
              <a:buFont typeface="Wingdings" panose="05000000000000000000" pitchFamily="2" charset="2"/>
              <a:buChar char="Ø"/>
              <a:tabLst>
                <a:tab pos="171450" algn="l"/>
              </a:tabLst>
            </a:pPr>
            <a:r>
              <a:rPr lang="en-US" b="0" i="0">
                <a:effectLst/>
                <a:latin typeface="Times New Roman" panose="02020603050405020304" pitchFamily="18" charset="0"/>
                <a:cs typeface="Times New Roman" panose="02020603050405020304" pitchFamily="18" charset="0"/>
              </a:rPr>
              <a:t>This is mostly due to premature and improper finishing and a thin layer of air or water causing the separation. </a:t>
            </a:r>
          </a:p>
          <a:p>
            <a:pPr marL="285750" lvl="0" indent="-285750" algn="just" fontAlgn="base">
              <a:spcAft>
                <a:spcPts val="600"/>
              </a:spcAft>
              <a:buSzPts val="1000"/>
              <a:buFont typeface="Wingdings" panose="05000000000000000000" pitchFamily="2" charset="2"/>
              <a:buChar char="Ø"/>
              <a:tabLst>
                <a:tab pos="171450" algn="l"/>
              </a:tabLst>
            </a:pPr>
            <a:r>
              <a:rPr lang="en-US" b="0" i="0">
                <a:effectLst/>
                <a:latin typeface="Times New Roman" panose="02020603050405020304" pitchFamily="18" charset="0"/>
                <a:cs typeface="Times New Roman" panose="02020603050405020304" pitchFamily="18" charset="0"/>
              </a:rPr>
              <a:t>An affected area may range in size depending on the severity of the delamination, from several square inches to square feet.</a:t>
            </a:r>
            <a:r>
              <a:rPr lang="en-US" b="1" i="0">
                <a:latin typeface="Times New Roman" panose="02020603050405020304" pitchFamily="18" charset="0"/>
                <a:cs typeface="Times New Roman" panose="02020603050405020304" pitchFamily="18" charset="0"/>
              </a:rPr>
              <a:t> </a:t>
            </a:r>
          </a:p>
          <a:p>
            <a:pPr marL="285750" lvl="0" indent="-285750" algn="just" fontAlgn="base">
              <a:spcAft>
                <a:spcPts val="600"/>
              </a:spcAft>
              <a:buSzPts val="1000"/>
              <a:buFont typeface="Wingdings" panose="05000000000000000000" pitchFamily="2" charset="2"/>
              <a:buChar char="Ø"/>
              <a:tabLst>
                <a:tab pos="171450" algn="l"/>
              </a:tabLst>
            </a:pPr>
            <a:r>
              <a:rPr lang="en-US" b="0" i="0">
                <a:effectLst/>
                <a:latin typeface="Times New Roman" panose="02020603050405020304" pitchFamily="18" charset="0"/>
                <a:cs typeface="Times New Roman" panose="02020603050405020304" pitchFamily="18" charset="0"/>
              </a:rPr>
              <a:t>This situation happens when reinforcing steel in the upper layer rusts which breaks the bonding between the steel and surrounding concrete. </a:t>
            </a:r>
          </a:p>
          <a:p>
            <a:pPr marL="285750" lvl="0" indent="-285750" algn="just" fontAlgn="base">
              <a:spcAft>
                <a:spcPts val="600"/>
              </a:spcAft>
              <a:buSzPts val="1000"/>
              <a:buFont typeface="Wingdings" panose="05000000000000000000" pitchFamily="2" charset="2"/>
              <a:buChar char="Ø"/>
              <a:tabLst>
                <a:tab pos="171450" algn="l"/>
              </a:tabLst>
            </a:pPr>
            <a:r>
              <a:rPr lang="en-US" b="0" i="0">
                <a:effectLst/>
                <a:latin typeface="Times New Roman" panose="02020603050405020304" pitchFamily="18" charset="0"/>
                <a:cs typeface="Times New Roman" panose="02020603050405020304" pitchFamily="18" charset="0"/>
              </a:rPr>
              <a:t>It’s more apt to occur with a thin concrete cover and with permeable concrete which allows chloride penetration to the steel layer. </a:t>
            </a:r>
          </a:p>
          <a:p>
            <a:pPr marL="285750" lvl="0" indent="-285750" algn="just" fontAlgn="base">
              <a:spcAft>
                <a:spcPts val="600"/>
              </a:spcAft>
              <a:buSzPts val="1000"/>
              <a:buFont typeface="Wingdings" panose="05000000000000000000" pitchFamily="2" charset="2"/>
              <a:buChar char="Ø"/>
              <a:tabLst>
                <a:tab pos="171450" algn="l"/>
              </a:tabLst>
            </a:pPr>
            <a:r>
              <a:rPr lang="en-US" b="0" i="0">
                <a:effectLst/>
                <a:latin typeface="Times New Roman" panose="02020603050405020304" pitchFamily="18" charset="0"/>
                <a:cs typeface="Times New Roman" panose="02020603050405020304" pitchFamily="18" charset="0"/>
              </a:rPr>
              <a:t>The risk of delaminated concrete increases when conditions for rapid drying of the surface are present, such as low humidity, sun, and wind.</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25</a:t>
            </a:fld>
            <a:endParaRPr lang="en-US"/>
          </a:p>
        </p:txBody>
      </p:sp>
    </p:spTree>
    <p:extLst>
      <p:ext uri="{BB962C8B-B14F-4D97-AF65-F5344CB8AC3E}">
        <p14:creationId xmlns:p14="http://schemas.microsoft.com/office/powerpoint/2010/main" val="78958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Bef>
                <a:spcPts val="1200"/>
              </a:spcBef>
              <a:spcAft>
                <a:spcPts val="1200"/>
              </a:spcAft>
              <a:buSzPts val="1000"/>
              <a:tabLst>
                <a:tab pos="171450" algn="l"/>
              </a:tabLst>
            </a:pPr>
            <a:r>
              <a:rPr lang="en-US"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Concrete Pitting, Flaking and Staining</a:t>
            </a:r>
          </a:p>
          <a:p>
            <a:pPr marL="285750" indent="-285750" algn="just">
              <a:buFont typeface="Wingdings" panose="05000000000000000000" pitchFamily="2" charset="2"/>
              <a:buChar char="Ø"/>
            </a:pPr>
            <a:r>
              <a:rPr lang="en-US" sz="1200" b="0" i="0">
                <a:solidFill>
                  <a:srgbClr val="313131"/>
                </a:solidFill>
                <a:effectLst/>
                <a:latin typeface="Times New Roman" panose="02020603050405020304" pitchFamily="18" charset="0"/>
                <a:cs typeface="Times New Roman" panose="02020603050405020304" pitchFamily="18" charset="0"/>
              </a:rPr>
              <a:t>Concrete may seem like one of the toughest materials in the world but, as you examine it closer, you’ll realize that it has one major flaw: its porosity. </a:t>
            </a:r>
          </a:p>
          <a:p>
            <a:pPr marL="285750" indent="-285750" algn="just">
              <a:buFont typeface="Wingdings" panose="05000000000000000000" pitchFamily="2" charset="2"/>
              <a:buChar char="Ø"/>
            </a:pPr>
            <a:r>
              <a:rPr lang="en-US" sz="1200" b="0" i="0">
                <a:solidFill>
                  <a:srgbClr val="313131"/>
                </a:solidFill>
                <a:effectLst/>
                <a:latin typeface="Times New Roman" panose="02020603050405020304" pitchFamily="18" charset="0"/>
                <a:cs typeface="Times New Roman" panose="02020603050405020304" pitchFamily="18" charset="0"/>
              </a:rPr>
              <a:t>By allowing water to seep through, concrete makes itself vulnerable to erosion. Water is an erosive element capable of displacing concrete particles. At first, the damage done by erosion is trivial, but as time goes on, things get more and more severe as the concrete gets weaker.</a:t>
            </a:r>
          </a:p>
          <a:p>
            <a:pPr marL="285750" indent="-285750" algn="just">
              <a:buFont typeface="Wingdings" panose="05000000000000000000" pitchFamily="2" charset="2"/>
              <a:buChar char="Ø"/>
            </a:pPr>
            <a:r>
              <a:rPr lang="en-US" sz="1200" b="0" i="0">
                <a:solidFill>
                  <a:srgbClr val="313131"/>
                </a:solidFill>
                <a:effectLst/>
                <a:latin typeface="Times New Roman" panose="02020603050405020304" pitchFamily="18" charset="0"/>
                <a:cs typeface="Times New Roman" panose="02020603050405020304" pitchFamily="18" charset="0"/>
              </a:rPr>
              <a:t>Weak concrete cracks a lot easier, and the cracks only serve to allow even more water through. Concrete pitting is when the surface of a concrete structure begins to deteriorate. It’s defined by a cluster of small holes that appear on the surface of the concrete. </a:t>
            </a:r>
          </a:p>
          <a:p>
            <a:pPr marL="285750" indent="-285750" algn="just">
              <a:buFont typeface="Wingdings" panose="05000000000000000000" pitchFamily="2" charset="2"/>
              <a:buChar char="Ø"/>
            </a:pPr>
            <a:r>
              <a:rPr lang="en-US" sz="1200" b="0" i="0">
                <a:solidFill>
                  <a:srgbClr val="313131"/>
                </a:solidFill>
                <a:effectLst/>
                <a:latin typeface="Times New Roman" panose="02020603050405020304" pitchFamily="18" charset="0"/>
                <a:cs typeface="Times New Roman" panose="02020603050405020304" pitchFamily="18" charset="0"/>
              </a:rPr>
              <a:t>Concrete pitting is extremely dangerous; because it indicates a problem with the concrete’s integrity, it means that your concrete is structurally weak. </a:t>
            </a:r>
          </a:p>
          <a:p>
            <a:pPr marL="285750" indent="-285750" algn="just">
              <a:buFont typeface="Wingdings" panose="05000000000000000000" pitchFamily="2" charset="2"/>
              <a:buChar char="Ø"/>
            </a:pPr>
            <a:r>
              <a:rPr lang="en-US" sz="1200" b="0" i="0">
                <a:solidFill>
                  <a:srgbClr val="313131"/>
                </a:solidFill>
                <a:effectLst/>
                <a:latin typeface="Times New Roman" panose="02020603050405020304" pitchFamily="18" charset="0"/>
                <a:cs typeface="Times New Roman" panose="02020603050405020304" pitchFamily="18" charset="0"/>
              </a:rPr>
              <a:t>Concrete flaking is very similar to pitting. It also refers to the deterioration of a concrete structure’s surface. The difference between concrete pitting and concrete flaking lies in the different causes and in how the concrete itself is affected. Concrete pitting is caused by a problem with the concrete’s structural integrity, but concrete flaking is caused by water exposure and the freeze-thaw effect. </a:t>
            </a:r>
          </a:p>
          <a:p>
            <a:pPr marL="285750" indent="-285750" algn="just">
              <a:buFont typeface="Wingdings" panose="05000000000000000000" pitchFamily="2" charset="2"/>
              <a:buChar char="Ø"/>
            </a:pPr>
            <a:r>
              <a:rPr lang="en-US" sz="1200">
                <a:solidFill>
                  <a:srgbClr val="313131"/>
                </a:solidFill>
                <a:latin typeface="Times New Roman" panose="02020603050405020304" pitchFamily="18" charset="0"/>
                <a:cs typeface="Times New Roman" panose="02020603050405020304" pitchFamily="18" charset="0"/>
              </a:rPr>
              <a:t>Concrete Staining include efflorescence, mold, discoloration and rust stains.</a:t>
            </a:r>
            <a:endParaRPr lang="en-US" sz="1200" b="0" i="0">
              <a:solidFill>
                <a:srgbClr val="313131"/>
              </a:solidFill>
              <a:effectLst/>
              <a:latin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26</a:t>
            </a:fld>
            <a:endParaRPr lang="en-US"/>
          </a:p>
        </p:txBody>
      </p:sp>
    </p:spTree>
    <p:extLst>
      <p:ext uri="{BB962C8B-B14F-4D97-AF65-F5344CB8AC3E}">
        <p14:creationId xmlns:p14="http://schemas.microsoft.com/office/powerpoint/2010/main" val="4174624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just" fontAlgn="base">
              <a:spcAft>
                <a:spcPts val="1200"/>
              </a:spcAft>
              <a:buSzPts val="1000"/>
              <a:buFont typeface="Wingdings" panose="05000000000000000000" pitchFamily="2" charset="2"/>
              <a:buChar char="Ø"/>
              <a:tabLst>
                <a:tab pos="171450" algn="l"/>
              </a:tabLst>
            </a:pPr>
            <a:r>
              <a:rPr lang="en-US">
                <a:solidFill>
                  <a:srgbClr val="FF0000"/>
                </a:solidFill>
                <a:latin typeface="Times New Roman" panose="02020603050405020304" pitchFamily="18" charset="0"/>
                <a:ea typeface="Times New Roman" panose="02020603050405020304" pitchFamily="18" charset="0"/>
              </a:rPr>
              <a:t>Basis of the Useful Life Preventative Maintenance Strategy</a:t>
            </a:r>
          </a:p>
          <a:p>
            <a:pPr marL="285750" indent="-285750" algn="just" fontAlgn="base">
              <a:spcAft>
                <a:spcPts val="1200"/>
              </a:spcAft>
              <a:buSzPts val="1000"/>
              <a:buFont typeface="Wingdings" panose="05000000000000000000" pitchFamily="2" charset="2"/>
              <a:buChar char="Ø"/>
              <a:tabLst>
                <a:tab pos="171450" algn="l"/>
              </a:tabLst>
            </a:pPr>
            <a:r>
              <a:rPr lang="en-US">
                <a:solidFill>
                  <a:srgbClr val="FF0000"/>
                </a:solidFill>
                <a:latin typeface="Times New Roman" panose="02020603050405020304" pitchFamily="18" charset="0"/>
                <a:ea typeface="Times New Roman" panose="02020603050405020304" pitchFamily="18" charset="0"/>
              </a:rPr>
              <a:t>Continual Visual Inspections and monitoring</a:t>
            </a:r>
          </a:p>
          <a:p>
            <a:pPr marL="285750" indent="-285750" algn="just" fontAlgn="base">
              <a:spcAft>
                <a:spcPts val="1200"/>
              </a:spcAft>
              <a:buSzPts val="1000"/>
              <a:buFont typeface="Wingdings" panose="05000000000000000000" pitchFamily="2" charset="2"/>
              <a:buChar char="Ø"/>
              <a:tabLst>
                <a:tab pos="171450" algn="l"/>
              </a:tabLst>
            </a:pPr>
            <a:r>
              <a:rPr lang="en-US">
                <a:solidFill>
                  <a:srgbClr val="FF0000"/>
                </a:solidFill>
                <a:latin typeface="Times New Roman" panose="02020603050405020304" pitchFamily="18" charset="0"/>
                <a:ea typeface="Times New Roman" panose="02020603050405020304" pitchFamily="18" charset="0"/>
              </a:rPr>
              <a:t>Should be done from day one during construction, once construction is complete by maintenance staff, daily, weekly. As planned by Professional Engineers for expert opinions and recommendations.</a:t>
            </a:r>
            <a:endParaRPr lang="en-CA" sz="1200">
              <a:solidFill>
                <a:srgbClr val="FF0000"/>
              </a:solidFill>
              <a:effectLst/>
              <a:latin typeface="Times New Roman" panose="02020603050405020304" pitchFamily="18" charset="0"/>
              <a:ea typeface="Times New Roman" panose="02020603050405020304" pitchFamily="18" charset="0"/>
            </a:endParaRPr>
          </a:p>
          <a:p>
            <a:pPr marL="285750" lvl="0" indent="-285750" algn="just" fontAlgn="base">
              <a:spcAft>
                <a:spcPts val="1200"/>
              </a:spcAft>
              <a:buSzPts val="1000"/>
              <a:buFont typeface="Wingdings" panose="05000000000000000000" pitchFamily="2" charset="2"/>
              <a:buChar char="Ø"/>
              <a:tabLst>
                <a:tab pos="171450" algn="l"/>
              </a:tabLst>
            </a:pPr>
            <a:r>
              <a:rPr lang="en-US">
                <a:solidFill>
                  <a:srgbClr val="FF0000"/>
                </a:solidFill>
                <a:latin typeface="Times New Roman" panose="02020603050405020304" pitchFamily="18" charset="0"/>
                <a:ea typeface="Times New Roman" panose="02020603050405020304" pitchFamily="18" charset="0"/>
              </a:rPr>
              <a:t>Inspections during rain and snow melt events to observe environmental effects </a:t>
            </a:r>
          </a:p>
          <a:p>
            <a:pPr marL="285750" marR="0" lvl="0" indent="-285750" algn="just" defTabSz="914400" rtl="0" eaLnBrk="1" fontAlgn="base" latinLnBrk="0" hangingPunct="1">
              <a:spcAft>
                <a:spcPts val="1200"/>
              </a:spcAft>
              <a:buClrTx/>
              <a:buSzPts val="1000"/>
              <a:buFont typeface="Wingdings" panose="05000000000000000000" pitchFamily="2" charset="2"/>
              <a:buChar char="Ø"/>
              <a:tabLst>
                <a:tab pos="171450" algn="l"/>
              </a:tabLst>
              <a:defRPr/>
            </a:pPr>
            <a:r>
              <a:rPr kumimoji="0" lang="en-US" sz="1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To extend deal with the early indicators,  the essential structure envelope protection systems need to be planned to be visually reviewed, assessed, and maintained</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27</a:t>
            </a:fld>
            <a:endParaRPr lang="en-US"/>
          </a:p>
        </p:txBody>
      </p:sp>
    </p:spTree>
    <p:extLst>
      <p:ext uri="{BB962C8B-B14F-4D97-AF65-F5344CB8AC3E}">
        <p14:creationId xmlns:p14="http://schemas.microsoft.com/office/powerpoint/2010/main" val="3238240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b="1" i="0" u="none" strike="noStrike" kern="1200" cap="none" spc="0" normalizeH="0" baseline="0" noProof="0">
                <a:ln>
                  <a:noFill/>
                </a:ln>
                <a:effectLst/>
                <a:uLnTx/>
                <a:uFillTx/>
                <a:latin typeface="Arial" panose="020B0604020202020204" pitchFamily="34" charset="0"/>
                <a:cs typeface="Arial" panose="020B0604020202020204" pitchFamily="34" charset="0"/>
              </a:rPr>
              <a:t>Structural Engineering Studies – Non-Invasive:</a:t>
            </a:r>
            <a:endParaRPr kumimoji="0" lang="en-CA"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a:defRPr/>
            </a:pPr>
            <a:endParaRPr lang="en-US" sz="1200">
              <a:solidFill>
                <a:prstClr val="black"/>
              </a:solidFill>
              <a:latin typeface="Arial" panose="020B0604020202020204" pitchFamily="34" charset="0"/>
              <a:cs typeface="Arial" panose="020B0604020202020204" pitchFamily="34" charset="0"/>
            </a:endParaRPr>
          </a:p>
          <a:p>
            <a:pPr marL="285750" indent="-285750">
              <a:spcAft>
                <a:spcPts val="600"/>
              </a:spcAft>
              <a:buClr>
                <a:srgbClr val="C00000"/>
              </a:buClr>
              <a:buFont typeface="Arial" panose="020B0604020202020204" pitchFamily="34" charset="0"/>
              <a:buChar char="►"/>
              <a:defRPr/>
            </a:pPr>
            <a:r>
              <a:rPr lang="en-US" sz="1200">
                <a:solidFill>
                  <a:prstClr val="black"/>
                </a:solidFill>
                <a:latin typeface="Arial" panose="020B0604020202020204" pitchFamily="34" charset="0"/>
                <a:cs typeface="Arial" panose="020B0604020202020204" pitchFamily="34" charset="0"/>
              </a:rPr>
              <a:t>Site inspections to review existing conditions</a:t>
            </a:r>
          </a:p>
          <a:p>
            <a:pPr marL="285750" indent="-285750">
              <a:spcAft>
                <a:spcPts val="600"/>
              </a:spcAft>
              <a:buClr>
                <a:srgbClr val="C00000"/>
              </a:buClr>
              <a:buFont typeface="Arial" panose="020B0604020202020204" pitchFamily="34" charset="0"/>
              <a:buChar char="►"/>
              <a:defRPr/>
            </a:pPr>
            <a:r>
              <a:rPr lang="en-US" sz="1200">
                <a:solidFill>
                  <a:prstClr val="black"/>
                </a:solidFill>
                <a:latin typeface="Arial" panose="020B0604020202020204" pitchFamily="34" charset="0"/>
                <a:cs typeface="Arial" panose="020B0604020202020204" pitchFamily="34" charset="0"/>
              </a:rPr>
              <a:t>Engineering reports with failure analysis and recommendations</a:t>
            </a:r>
          </a:p>
          <a:p>
            <a:pPr marL="285750" indent="-285750">
              <a:spcAft>
                <a:spcPts val="600"/>
              </a:spcAft>
              <a:buClr>
                <a:srgbClr val="C00000"/>
              </a:buClr>
              <a:buFont typeface="Arial" panose="020B0604020202020204" pitchFamily="34" charset="0"/>
              <a:buChar char="►"/>
              <a:defRPr/>
            </a:pPr>
            <a:r>
              <a:rPr lang="en-US" sz="1200">
                <a:solidFill>
                  <a:prstClr val="black"/>
                </a:solidFill>
                <a:latin typeface="Arial" panose="020B0604020202020204" pitchFamily="34" charset="0"/>
                <a:cs typeface="Arial" panose="020B0604020202020204" pitchFamily="34" charset="0"/>
              </a:rPr>
              <a:t>Seismic evaluation </a:t>
            </a:r>
          </a:p>
          <a:p>
            <a:pPr marL="285750" indent="-285750">
              <a:spcAft>
                <a:spcPts val="600"/>
              </a:spcAft>
              <a:buClr>
                <a:srgbClr val="C00000"/>
              </a:buClr>
              <a:buFont typeface="Arial" panose="020B0604020202020204" pitchFamily="34" charset="0"/>
              <a:buChar char="►"/>
              <a:defRPr/>
            </a:pPr>
            <a:r>
              <a:rPr lang="en-US" sz="1200">
                <a:solidFill>
                  <a:prstClr val="black"/>
                </a:solidFill>
                <a:latin typeface="Arial" panose="020B0604020202020204" pitchFamily="34" charset="0"/>
                <a:cs typeface="Arial" panose="020B0604020202020204" pitchFamily="34" charset="0"/>
              </a:rPr>
              <a:t>Chain dragging </a:t>
            </a:r>
          </a:p>
          <a:p>
            <a:pPr marL="285750" indent="-285750">
              <a:spcAft>
                <a:spcPts val="600"/>
              </a:spcAft>
              <a:buClr>
                <a:srgbClr val="C00000"/>
              </a:buClr>
              <a:buFont typeface="Arial" panose="020B0604020202020204" pitchFamily="34" charset="0"/>
              <a:buChar char="►"/>
              <a:defRPr/>
            </a:pPr>
            <a:r>
              <a:rPr lang="en-US" sz="1200">
                <a:solidFill>
                  <a:prstClr val="black"/>
                </a:solidFill>
                <a:latin typeface="Arial" panose="020B0604020202020204" pitchFamily="34" charset="0"/>
                <a:cs typeface="Arial" panose="020B0604020202020204" pitchFamily="34" charset="0"/>
              </a:rPr>
              <a:t>Hammer sounding</a:t>
            </a:r>
          </a:p>
          <a:p>
            <a:pPr marL="285750" indent="-285750">
              <a:spcAft>
                <a:spcPts val="600"/>
              </a:spcAft>
              <a:buClr>
                <a:srgbClr val="C00000"/>
              </a:buClr>
              <a:buFont typeface="Arial" panose="020B0604020202020204" pitchFamily="34" charset="0"/>
              <a:buChar char="►"/>
              <a:defRPr/>
            </a:pPr>
            <a:r>
              <a:rPr lang="en-US" sz="1200">
                <a:solidFill>
                  <a:prstClr val="black"/>
                </a:solidFill>
                <a:latin typeface="Arial" panose="020B0604020202020204" pitchFamily="34" charset="0"/>
                <a:cs typeface="Arial" panose="020B0604020202020204" pitchFamily="34" charset="0"/>
              </a:rPr>
              <a:t>Delamination documentation</a:t>
            </a:r>
          </a:p>
          <a:p>
            <a:pPr marL="285750" indent="-285750">
              <a:spcAft>
                <a:spcPts val="600"/>
              </a:spcAft>
              <a:buClr>
                <a:srgbClr val="C00000"/>
              </a:buClr>
              <a:buFont typeface="Arial" panose="020B0604020202020204" pitchFamily="34" charset="0"/>
              <a:buChar char="►"/>
              <a:defRPr/>
            </a:pPr>
            <a:r>
              <a:rPr lang="en-US" sz="1200">
                <a:solidFill>
                  <a:prstClr val="black"/>
                </a:solidFill>
                <a:latin typeface="Arial" panose="020B0604020202020204" pitchFamily="34" charset="0"/>
                <a:cs typeface="Arial" panose="020B0604020202020204" pitchFamily="34" charset="0"/>
              </a:rPr>
              <a:t>Condition reporting</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28</a:t>
            </a:fld>
            <a:endParaRPr lang="en-US"/>
          </a:p>
        </p:txBody>
      </p:sp>
    </p:spTree>
    <p:extLst>
      <p:ext uri="{BB962C8B-B14F-4D97-AF65-F5344CB8AC3E}">
        <p14:creationId xmlns:p14="http://schemas.microsoft.com/office/powerpoint/2010/main" val="784681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b="1" i="0" u="none" strike="noStrike" kern="1200" cap="none" spc="0" normalizeH="0" baseline="0" noProof="0">
                <a:ln>
                  <a:noFill/>
                </a:ln>
                <a:effectLst/>
                <a:uLnTx/>
                <a:uFillTx/>
                <a:latin typeface="Arial" panose="020B0604020202020204" pitchFamily="34" charset="0"/>
                <a:cs typeface="Arial" panose="020B0604020202020204" pitchFamily="34" charset="0"/>
              </a:rPr>
              <a:t>Structural Engineering Studies – Invasive:</a:t>
            </a:r>
            <a:endParaRPr kumimoji="0" lang="en-CA"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a:defRPr/>
            </a:pPr>
            <a:endParaRPr lang="en-US">
              <a:solidFill>
                <a:prstClr val="black"/>
              </a:solidFill>
              <a:latin typeface="Arial" panose="020B0604020202020204" pitchFamily="34" charset="0"/>
              <a:cs typeface="Arial" panose="020B0604020202020204" pitchFamily="34" charset="0"/>
            </a:endParaRPr>
          </a:p>
          <a:p>
            <a:pPr marL="285750" indent="-285750">
              <a:spcAft>
                <a:spcPts val="1200"/>
              </a:spcAft>
              <a:buClr>
                <a:srgbClr val="C00000"/>
              </a:buClr>
              <a:buFont typeface="Arial" panose="020B0604020202020204" pitchFamily="34" charset="0"/>
              <a:buChar char="►"/>
              <a:defRPr/>
            </a:pPr>
            <a:r>
              <a:rPr lang="en-US">
                <a:solidFill>
                  <a:prstClr val="black"/>
                </a:solidFill>
                <a:latin typeface="Arial" panose="020B0604020202020204" pitchFamily="34" charset="0"/>
                <a:cs typeface="Arial" panose="020B0604020202020204" pitchFamily="34" charset="0"/>
              </a:rPr>
              <a:t>Invasive and technical inspections utilizing technical sub – contractor trades</a:t>
            </a:r>
          </a:p>
          <a:p>
            <a:pPr marL="285750" indent="-285750">
              <a:spcAft>
                <a:spcPts val="1200"/>
              </a:spcAft>
              <a:buClr>
                <a:srgbClr val="C00000"/>
              </a:buClr>
              <a:buFont typeface="Arial" panose="020B0604020202020204" pitchFamily="34" charset="0"/>
              <a:buChar char="►"/>
              <a:defRPr/>
            </a:pPr>
            <a:r>
              <a:rPr lang="en-US">
                <a:solidFill>
                  <a:prstClr val="black"/>
                </a:solidFill>
                <a:latin typeface="Arial" panose="020B0604020202020204" pitchFamily="34" charset="0"/>
                <a:cs typeface="Arial" panose="020B0604020202020204" pitchFamily="34" charset="0"/>
              </a:rPr>
              <a:t>GPR (Ground Penetrating Radar) scans</a:t>
            </a:r>
          </a:p>
          <a:p>
            <a:pPr marL="285750" indent="-285750">
              <a:spcAft>
                <a:spcPts val="1200"/>
              </a:spcAft>
              <a:buClr>
                <a:srgbClr val="C00000"/>
              </a:buClr>
              <a:buFont typeface="Arial" panose="020B0604020202020204" pitchFamily="34" charset="0"/>
              <a:buChar char="►"/>
              <a:defRPr/>
            </a:pPr>
            <a:r>
              <a:rPr lang="en-US">
                <a:solidFill>
                  <a:prstClr val="black"/>
                </a:solidFill>
                <a:latin typeface="Arial" panose="020B0604020202020204" pitchFamily="34" charset="0"/>
                <a:cs typeface="Arial" panose="020B0604020202020204" pitchFamily="34" charset="0"/>
              </a:rPr>
              <a:t>Concrete cores analysis - composition and strength analysis</a:t>
            </a:r>
          </a:p>
          <a:p>
            <a:pPr marL="285750" indent="-285750">
              <a:spcAft>
                <a:spcPts val="1200"/>
              </a:spcAft>
              <a:buClr>
                <a:srgbClr val="C00000"/>
              </a:buClr>
              <a:buFont typeface="Arial" panose="020B0604020202020204" pitchFamily="34" charset="0"/>
              <a:buChar char="►"/>
              <a:defRPr/>
            </a:pPr>
            <a:r>
              <a:rPr lang="en-US" sz="1200">
                <a:solidFill>
                  <a:prstClr val="black"/>
                </a:solidFill>
                <a:latin typeface="Arial" panose="020B0604020202020204" pitchFamily="34" charset="0"/>
                <a:cs typeface="Arial" panose="020B0604020202020204" pitchFamily="34" charset="0"/>
              </a:rPr>
              <a:t>Crack monitoring/ assessment</a:t>
            </a:r>
            <a:endParaRPr lang="en-US">
              <a:solidFill>
                <a:prstClr val="black"/>
              </a:solidFill>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29</a:t>
            </a:fld>
            <a:endParaRPr lang="en-US"/>
          </a:p>
        </p:txBody>
      </p:sp>
    </p:spTree>
    <p:extLst>
      <p:ext uri="{BB962C8B-B14F-4D97-AF65-F5344CB8AC3E}">
        <p14:creationId xmlns:p14="http://schemas.microsoft.com/office/powerpoint/2010/main" val="19835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Aft>
                <a:spcPts val="1200"/>
              </a:spcAft>
              <a:buSzPts val="1000"/>
              <a:tabLst>
                <a:tab pos="171450" algn="l"/>
              </a:tabLst>
            </a:pPr>
            <a:r>
              <a:rPr lang="en-US" b="1">
                <a:solidFill>
                  <a:srgbClr val="000000"/>
                </a:solidFill>
                <a:latin typeface="Times New Roman" panose="02020603050405020304" pitchFamily="18" charset="0"/>
                <a:ea typeface="Times New Roman" panose="02020603050405020304" pitchFamily="18" charset="0"/>
              </a:rPr>
              <a:t>Second Phase Repair methods:</a:t>
            </a:r>
          </a:p>
          <a:p>
            <a:pPr algn="just" fontAlgn="base">
              <a:spcAft>
                <a:spcPts val="1200"/>
              </a:spcAft>
            </a:pPr>
            <a:r>
              <a:rPr lang="en-US" sz="1200">
                <a:solidFill>
                  <a:srgbClr val="000000"/>
                </a:solidFill>
                <a:effectLst/>
                <a:latin typeface="Times New Roman" panose="02020603050405020304" pitchFamily="18" charset="0"/>
                <a:ea typeface="Times New Roman" panose="02020603050405020304" pitchFamily="18" charset="0"/>
              </a:rPr>
              <a:t>Latest developments in technology have provided new and effective ways to prolong the life of parking structures. Such developments consist of conventional means, including better coatings and sealants, as well as all new methods of handling challenging concrete repairs. Parking structure restoration services that may be utilized include:</a:t>
            </a:r>
            <a:endParaRPr lang="en-CA" sz="120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Cathodic protection.</a:t>
            </a:r>
            <a:endParaRPr lang="en-CA" sz="120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Shotcrete (spray applied concrete).</a:t>
            </a:r>
            <a:endParaRPr lang="en-CA" sz="120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Sacrificial galvanic anodes.</a:t>
            </a:r>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30</a:t>
            </a:fld>
            <a:endParaRPr lang="en-US"/>
          </a:p>
        </p:txBody>
      </p:sp>
    </p:spTree>
    <p:extLst>
      <p:ext uri="{BB962C8B-B14F-4D97-AF65-F5344CB8AC3E}">
        <p14:creationId xmlns:p14="http://schemas.microsoft.com/office/powerpoint/2010/main" val="316503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Bef>
                <a:spcPts val="1200"/>
              </a:spcBef>
              <a:spcAft>
                <a:spcPts val="1200"/>
              </a:spcAft>
              <a:buSzPts val="1000"/>
              <a:tabLst>
                <a:tab pos="171450" algn="l"/>
              </a:tabLst>
            </a:pPr>
            <a:r>
              <a:rPr lang="en-US" sz="1400" b="1">
                <a:solidFill>
                  <a:srgbClr val="000000"/>
                </a:solidFill>
                <a:effectLst/>
                <a:latin typeface="Times New Roman" panose="02020603050405020304" pitchFamily="18" charset="0"/>
                <a:ea typeface="Times New Roman" panose="02020603050405020304" pitchFamily="18" charset="0"/>
              </a:rPr>
              <a:t>Advanced </a:t>
            </a:r>
            <a:r>
              <a:rPr lang="en-US" b="1">
                <a:solidFill>
                  <a:srgbClr val="000000"/>
                </a:solidFill>
                <a:latin typeface="Times New Roman" panose="02020603050405020304" pitchFamily="18" charset="0"/>
                <a:ea typeface="Times New Roman" panose="02020603050405020304" pitchFamily="18" charset="0"/>
              </a:rPr>
              <a:t>Reinforcing Bar Corrosion</a:t>
            </a:r>
          </a:p>
          <a:p>
            <a:pPr marL="285750" indent="-285750" algn="jus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Corrosion of reinforced steel in concrete is a global problem, deteriorating structures at an extremely high rate. The issue makes up for more than 80 per cent of all damage to reinforced concrete structures, continuing to rack up the repair costs for countries. </a:t>
            </a:r>
          </a:p>
          <a:p>
            <a:pPr marL="285750" indent="-285750" algn="just">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rPr>
              <a:t>With repair to steel in concrete climbing, sustainability measures cannot be feasibly met. </a:t>
            </a:r>
            <a:r>
              <a:rPr lang="en-US" sz="1200" b="0" i="0">
                <a:solidFill>
                  <a:srgbClr val="272425"/>
                </a:solidFill>
                <a:effectLst/>
                <a:latin typeface="Times New Roman" panose="02020603050405020304" pitchFamily="18" charset="0"/>
                <a:cs typeface="Times New Roman" panose="02020603050405020304" pitchFamily="18" charset="0"/>
              </a:rPr>
              <a:t>The steel rebar used in concrete strengthens the structure by providing a solid tensile strength concrete normally lacks. </a:t>
            </a:r>
          </a:p>
          <a:p>
            <a:pPr marL="285750" indent="-285750" algn="just">
              <a:buFont typeface="Wingdings" panose="05000000000000000000" pitchFamily="2" charset="2"/>
              <a:buChar char="Ø"/>
            </a:pPr>
            <a:r>
              <a:rPr lang="en-US" sz="1200" b="0" i="0">
                <a:solidFill>
                  <a:srgbClr val="272425"/>
                </a:solidFill>
                <a:effectLst/>
                <a:latin typeface="Times New Roman" panose="02020603050405020304" pitchFamily="18" charset="0"/>
                <a:cs typeface="Times New Roman" panose="02020603050405020304" pitchFamily="18" charset="0"/>
              </a:rPr>
              <a:t>When the steel begins to rust and produce pits or holes in its surface, a reduced strength capacity is seen, which negatively affects the structure’s viability.</a:t>
            </a:r>
          </a:p>
          <a:p>
            <a:pPr marL="285750" indent="-285750" algn="just">
              <a:buFont typeface="Wingdings" panose="05000000000000000000" pitchFamily="2" charset="2"/>
              <a:buChar char="Ø"/>
            </a:pPr>
            <a:r>
              <a:rPr lang="en-US" sz="1200" b="0" i="0">
                <a:solidFill>
                  <a:srgbClr val="272425"/>
                </a:solidFill>
                <a:effectLst/>
                <a:latin typeface="Times New Roman" panose="02020603050405020304" pitchFamily="18" charset="0"/>
                <a:cs typeface="Times New Roman" panose="02020603050405020304" pitchFamily="18" charset="0"/>
              </a:rPr>
              <a:t>Corrosion begins to affect a concrete structure’s integrity when the products of corrosion (rust) occupy a greater overall volume than the original steel.</a:t>
            </a:r>
          </a:p>
          <a:p>
            <a:pPr marL="285750" indent="-285750" algn="just">
              <a:buFont typeface="Wingdings" panose="05000000000000000000" pitchFamily="2" charset="2"/>
              <a:buChar char="Ø"/>
            </a:pPr>
            <a:r>
              <a:rPr lang="en-US" sz="1200" b="0" i="0">
                <a:solidFill>
                  <a:srgbClr val="272425"/>
                </a:solidFill>
                <a:effectLst/>
                <a:latin typeface="Times New Roman" panose="02020603050405020304" pitchFamily="18" charset="0"/>
                <a:cs typeface="Times New Roman" panose="02020603050405020304" pitchFamily="18" charset="0"/>
              </a:rPr>
              <a:t>This expansion then creates tensile stresses in the concrete that cause the concrete to stain, crack, and spall. </a:t>
            </a:r>
          </a:p>
          <a:p>
            <a:pPr marL="285750" indent="-285750" algn="just">
              <a:buFont typeface="Wingdings" panose="05000000000000000000" pitchFamily="2" charset="2"/>
              <a:buChar char="Ø"/>
            </a:pPr>
            <a:r>
              <a:rPr lang="en-US" sz="1200" b="0" i="0">
                <a:solidFill>
                  <a:srgbClr val="272425"/>
                </a:solidFill>
                <a:effectLst/>
                <a:latin typeface="Times New Roman" panose="02020603050405020304" pitchFamily="18" charset="0"/>
                <a:cs typeface="Times New Roman" panose="02020603050405020304" pitchFamily="18" charset="0"/>
              </a:rPr>
              <a:t>By the time the signs of damage become visible externally, as in on the outside of the concrete structure, the extent of the corrosion of reinforcement steel has reached an advanced stage. </a:t>
            </a:r>
          </a:p>
          <a:p>
            <a:pPr marL="285750" indent="-285750" algn="just">
              <a:buFont typeface="Wingdings" panose="05000000000000000000" pitchFamily="2" charset="2"/>
              <a:buChar char="Ø"/>
            </a:pPr>
            <a:r>
              <a:rPr lang="en-US" sz="1200" b="0" i="0">
                <a:solidFill>
                  <a:srgbClr val="272425"/>
                </a:solidFill>
                <a:effectLst/>
                <a:latin typeface="Times New Roman" panose="02020603050405020304" pitchFamily="18" charset="0"/>
                <a:cs typeface="Times New Roman" panose="02020603050405020304" pitchFamily="18" charset="0"/>
              </a:rPr>
              <a:t>At this point, regardless of where the site is located, the rehabilitation costs will be expensive, and the repair process complicated.</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32</a:t>
            </a:fld>
            <a:endParaRPr lang="en-US"/>
          </a:p>
        </p:txBody>
      </p:sp>
    </p:spTree>
    <p:extLst>
      <p:ext uri="{BB962C8B-B14F-4D97-AF65-F5344CB8AC3E}">
        <p14:creationId xmlns:p14="http://schemas.microsoft.com/office/powerpoint/2010/main" val="3574897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Aft>
                <a:spcPts val="1200"/>
              </a:spcAft>
              <a:buSzPts val="1000"/>
              <a:tabLst>
                <a:tab pos="171450" algn="l"/>
              </a:tabLst>
            </a:pPr>
            <a:r>
              <a:rPr lang="en-US" sz="1200" b="1">
                <a:solidFill>
                  <a:srgbClr val="000000"/>
                </a:solidFill>
                <a:effectLst/>
                <a:latin typeface="Times New Roman" panose="02020603050405020304" pitchFamily="18" charset="0"/>
                <a:ea typeface="Times New Roman" panose="02020603050405020304" pitchFamily="18" charset="0"/>
              </a:rPr>
              <a:t>ASR Effects</a:t>
            </a:r>
            <a:endParaRPr lang="en-US" b="1">
              <a:solidFill>
                <a:srgbClr val="000000"/>
              </a:solidFill>
              <a:latin typeface="Times New Roman" panose="02020603050405020304" pitchFamily="18" charset="0"/>
              <a:ea typeface="Times New Roman" panose="02020603050405020304" pitchFamily="18" charset="0"/>
            </a:endParaRPr>
          </a:p>
          <a:p>
            <a:pPr marL="285750" lvl="0" indent="-285750" algn="just" fontAlgn="base">
              <a:spcAft>
                <a:spcPts val="600"/>
              </a:spcAft>
              <a:buSzPts val="1000"/>
              <a:buFont typeface="Wingdings" panose="05000000000000000000" pitchFamily="2" charset="2"/>
              <a:buChar char="Ø"/>
              <a:tabLst>
                <a:tab pos="171450" algn="l"/>
              </a:tabLst>
            </a:pPr>
            <a:r>
              <a:rPr lang="en-US" sz="1200">
                <a:solidFill>
                  <a:srgbClr val="000000"/>
                </a:solidFill>
                <a:effectLst/>
                <a:latin typeface="Times New Roman" panose="02020603050405020304" pitchFamily="18" charset="0"/>
                <a:ea typeface="Times New Roman" panose="02020603050405020304" pitchFamily="18" charset="0"/>
              </a:rPr>
              <a:t>Alkali-silica reaction (ASR) in concrete is a chemical reaction between alkalis mostly from the cement paste, and silica from reactive aggregates. </a:t>
            </a:r>
          </a:p>
          <a:p>
            <a:pPr marL="285750" lvl="0" indent="-285750" algn="just" fontAlgn="base">
              <a:spcAft>
                <a:spcPts val="600"/>
              </a:spcAft>
              <a:buSzPts val="1000"/>
              <a:buFont typeface="Wingdings" panose="05000000000000000000" pitchFamily="2" charset="2"/>
              <a:buChar char="Ø"/>
              <a:tabLst>
                <a:tab pos="171450" algn="l"/>
              </a:tabLst>
            </a:pPr>
            <a:r>
              <a:rPr lang="en-US" sz="1200">
                <a:solidFill>
                  <a:srgbClr val="000000"/>
                </a:solidFill>
                <a:effectLst/>
                <a:latin typeface="Times New Roman" panose="02020603050405020304" pitchFamily="18" charset="0"/>
                <a:ea typeface="Times New Roman" panose="02020603050405020304" pitchFamily="18" charset="0"/>
              </a:rPr>
              <a:t>The product of the reaction is a hydrophilic gel that swells by water absorption. Pressure develops in the ASR gel and causes tensile stresses in the surrounding material. </a:t>
            </a:r>
          </a:p>
          <a:p>
            <a:pPr marL="285750" lvl="0" indent="-285750" algn="just" fontAlgn="base">
              <a:spcAft>
                <a:spcPts val="600"/>
              </a:spcAft>
              <a:buSzPts val="1000"/>
              <a:buFont typeface="Wingdings" panose="05000000000000000000" pitchFamily="2" charset="2"/>
              <a:buChar char="Ø"/>
              <a:tabLst>
                <a:tab pos="171450" algn="l"/>
              </a:tabLst>
            </a:pPr>
            <a:r>
              <a:rPr lang="en-US" sz="1200">
                <a:solidFill>
                  <a:srgbClr val="000000"/>
                </a:solidFill>
                <a:effectLst/>
                <a:latin typeface="Times New Roman" panose="02020603050405020304" pitchFamily="18" charset="0"/>
                <a:ea typeface="Times New Roman" panose="02020603050405020304" pitchFamily="18" charset="0"/>
              </a:rPr>
              <a:t>Consequently, micro cracks develop in a diffuse pattern. The effect of ASR on the concrete is expansion (strains) and degradation of material properties like stiffness and strength.</a:t>
            </a:r>
          </a:p>
          <a:p>
            <a:pPr marL="285750" lvl="0" indent="-285750" algn="just" fontAlgn="base">
              <a:spcAft>
                <a:spcPts val="600"/>
              </a:spcAft>
              <a:buSzPts val="1000"/>
              <a:buFont typeface="Wingdings" panose="05000000000000000000" pitchFamily="2" charset="2"/>
              <a:buChar char="Ø"/>
              <a:tabLst>
                <a:tab pos="171450" algn="l"/>
              </a:tabLst>
            </a:pPr>
            <a:r>
              <a:rPr lang="en-US" sz="1200">
                <a:solidFill>
                  <a:srgbClr val="000000"/>
                </a:solidFill>
                <a:effectLst/>
                <a:latin typeface="Times New Roman" panose="02020603050405020304" pitchFamily="18" charset="0"/>
                <a:ea typeface="Times New Roman" panose="02020603050405020304" pitchFamily="18" charset="0"/>
              </a:rPr>
              <a:t>To perform a structural assessment of an ASR-affected concrete structure, tests are needed that can assess the degree of damage and expansion of the concrete.</a:t>
            </a:r>
          </a:p>
          <a:p>
            <a:pPr marL="285750" lvl="0" indent="-285750" algn="just" fontAlgn="base">
              <a:spcAft>
                <a:spcPts val="600"/>
              </a:spcAft>
              <a:buSzPts val="1000"/>
              <a:buFont typeface="Wingdings" panose="05000000000000000000" pitchFamily="2" charset="2"/>
              <a:buChar char="Ø"/>
              <a:tabLst>
                <a:tab pos="171450" algn="l"/>
              </a:tabLst>
            </a:pPr>
            <a:r>
              <a:rPr lang="en-US" sz="1200">
                <a:solidFill>
                  <a:srgbClr val="000000"/>
                </a:solidFill>
                <a:effectLst/>
                <a:latin typeface="Times New Roman" panose="02020603050405020304" pitchFamily="18" charset="0"/>
                <a:ea typeface="Times New Roman" panose="02020603050405020304" pitchFamily="18" charset="0"/>
              </a:rPr>
              <a:t>Non-destructive test methods (ultrasonic pulse velocity, dynamic modulus of elasticity and electrical resistivity) can be used to identify the extent of the damage but destructive methods by drilling cores for mechanical testing and petrographic examination are the most promising tools to assess the current state.</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33</a:t>
            </a:fld>
            <a:endParaRPr lang="en-US"/>
          </a:p>
        </p:txBody>
      </p:sp>
    </p:spTree>
    <p:extLst>
      <p:ext uri="{BB962C8B-B14F-4D97-AF65-F5344CB8AC3E}">
        <p14:creationId xmlns:p14="http://schemas.microsoft.com/office/powerpoint/2010/main" val="748337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Aft>
                <a:spcPts val="600"/>
              </a:spcAft>
              <a:buSzPts val="1000"/>
              <a:tabLst>
                <a:tab pos="171450" algn="l"/>
              </a:tabLs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Structural Damage</a:t>
            </a:r>
          </a:p>
          <a:p>
            <a:pPr marL="285750" indent="-285750" algn="l" fontAlgn="base">
              <a:spcAft>
                <a:spcPts val="600"/>
              </a:spcAft>
              <a:buFont typeface="Wingdings" panose="05000000000000000000" pitchFamily="2" charset="2"/>
              <a:buChar char="Ø"/>
            </a:pPr>
            <a:r>
              <a:rPr lang="en-US" b="0" i="0">
                <a:solidFill>
                  <a:srgbClr val="373737"/>
                </a:solidFill>
                <a:effectLst/>
                <a:latin typeface="Times New Roman" panose="02020603050405020304" pitchFamily="18" charset="0"/>
                <a:cs typeface="Times New Roman" panose="02020603050405020304" pitchFamily="18" charset="0"/>
              </a:rPr>
              <a:t>High density, insufficient lighting, tight traffic patterns and the always-unpredictable vehicle operator can lead to structural damage in parking lots. </a:t>
            </a:r>
          </a:p>
          <a:p>
            <a:pPr marL="285750" indent="-285750" algn="l" fontAlgn="base">
              <a:spcAft>
                <a:spcPts val="600"/>
              </a:spcAft>
              <a:buFont typeface="Wingdings" panose="05000000000000000000" pitchFamily="2" charset="2"/>
              <a:buChar char="Ø"/>
            </a:pPr>
            <a:r>
              <a:rPr lang="en-US" b="0" i="0">
                <a:solidFill>
                  <a:srgbClr val="373737"/>
                </a:solidFill>
                <a:effectLst/>
                <a:latin typeface="Times New Roman" panose="02020603050405020304" pitchFamily="18" charset="0"/>
                <a:cs typeface="Times New Roman" panose="02020603050405020304" pitchFamily="18" charset="0"/>
              </a:rPr>
              <a:t>While some problems, like fender benders, can be caused to other cars, damage can also be caused to the facility itself through dents, scratches and material deterioration.</a:t>
            </a:r>
          </a:p>
          <a:p>
            <a:pPr marL="285750" indent="-285750" algn="l" fontAlgn="base">
              <a:spcAft>
                <a:spcPts val="600"/>
              </a:spcAft>
              <a:buFont typeface="Wingdings" panose="05000000000000000000" pitchFamily="2" charset="2"/>
              <a:buChar char="Ø"/>
            </a:pPr>
            <a:r>
              <a:rPr lang="en-US" b="0" i="0">
                <a:solidFill>
                  <a:srgbClr val="373737"/>
                </a:solidFill>
                <a:effectLst/>
                <a:latin typeface="Times New Roman" panose="02020603050405020304" pitchFamily="18" charset="0"/>
                <a:cs typeface="Times New Roman" panose="02020603050405020304" pitchFamily="18" charset="0"/>
              </a:rPr>
              <a:t>However, routine maintenance and a proactive risk management approach to protecting parking facilities can go a long way toward ensuring their continued safe use and long-term durability.</a:t>
            </a:r>
          </a:p>
          <a:p>
            <a:pPr marL="285750" indent="-285750" algn="l" fontAlgn="base">
              <a:spcAft>
                <a:spcPts val="600"/>
              </a:spcAft>
              <a:buFont typeface="Wingdings" panose="05000000000000000000" pitchFamily="2" charset="2"/>
              <a:buChar char="Ø"/>
            </a:pPr>
            <a:r>
              <a:rPr lang="en-US" b="0" i="0">
                <a:solidFill>
                  <a:srgbClr val="373737"/>
                </a:solidFill>
                <a:effectLst/>
                <a:latin typeface="Times New Roman" panose="02020603050405020304" pitchFamily="18" charset="0"/>
                <a:cs typeface="Times New Roman" panose="02020603050405020304" pitchFamily="18" charset="0"/>
              </a:rPr>
              <a:t>In recent years, new solutions have cut costs by mitigating the damage caused by vehicle collisions. In many cases, a thin layer of protective material is wrapped around the column, softening any impact and reducing or eliminating damage.</a:t>
            </a:r>
          </a:p>
          <a:p>
            <a:pPr marL="285750" indent="-285750" algn="l" fontAlgn="base">
              <a:spcAft>
                <a:spcPts val="600"/>
              </a:spcAft>
              <a:buFont typeface="Wingdings" panose="05000000000000000000" pitchFamily="2" charset="2"/>
              <a:buChar char="Ø"/>
            </a:pPr>
            <a:r>
              <a:rPr lang="en-US" b="0" i="0">
                <a:solidFill>
                  <a:srgbClr val="373737"/>
                </a:solidFill>
                <a:effectLst/>
                <a:latin typeface="Times New Roman" panose="02020603050405020304" pitchFamily="18" charset="0"/>
                <a:cs typeface="Times New Roman" panose="02020603050405020304" pitchFamily="18" charset="0"/>
              </a:rPr>
              <a:t>Structural maintenance costs may be high in the short term, but it can be much less expensive than a complete structural replacement in the long run.</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34</a:t>
            </a:fld>
            <a:endParaRPr lang="en-US"/>
          </a:p>
        </p:txBody>
      </p:sp>
    </p:spTree>
    <p:extLst>
      <p:ext uri="{BB962C8B-B14F-4D97-AF65-F5344CB8AC3E}">
        <p14:creationId xmlns:p14="http://schemas.microsoft.com/office/powerpoint/2010/main" val="10290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lnSpc>
                <a:spcPct val="110000"/>
              </a:lnSpc>
              <a:spcAft>
                <a:spcPts val="600"/>
              </a:spcAft>
              <a:buSzPct val="80000"/>
            </a:pPr>
            <a:r>
              <a:rPr lang="en-US" b="1">
                <a:solidFill>
                  <a:srgbClr val="000000"/>
                </a:solidFill>
                <a:latin typeface="Times New Roman" panose="02020603050405020304" pitchFamily="18" charset="0"/>
              </a:rPr>
              <a:t>Cast-in-Place Concrete Garages </a:t>
            </a:r>
          </a:p>
          <a:p>
            <a:pPr marL="285750" indent="-285750" algn="just" fontAlgn="base">
              <a:lnSpc>
                <a:spcPct val="110000"/>
              </a:lnSpc>
              <a:spcAft>
                <a:spcPts val="600"/>
              </a:spcAft>
              <a:buSzPct val="80000"/>
              <a:buFont typeface="Wingdings" panose="05000000000000000000" pitchFamily="2" charset="2"/>
              <a:buChar char="Ø"/>
            </a:pPr>
            <a:r>
              <a:rPr lang="en-US" sz="1200">
                <a:solidFill>
                  <a:srgbClr val="000000"/>
                </a:solidFill>
                <a:latin typeface="Times New Roman" panose="02020603050405020304" pitchFamily="18" charset="0"/>
              </a:rPr>
              <a:t>While cast-in-place garages do not suffer from connection failures, they have their own set of typical problems. </a:t>
            </a:r>
          </a:p>
          <a:p>
            <a:pPr marL="285750" indent="-285750" algn="just" fontAlgn="base">
              <a:lnSpc>
                <a:spcPct val="110000"/>
              </a:lnSpc>
              <a:spcAft>
                <a:spcPts val="600"/>
              </a:spcAft>
              <a:buSzPct val="80000"/>
              <a:buFont typeface="Wingdings" panose="05000000000000000000" pitchFamily="2" charset="2"/>
              <a:buChar char="Ø"/>
            </a:pPr>
            <a:r>
              <a:rPr lang="en-US" sz="1200">
                <a:solidFill>
                  <a:srgbClr val="000000"/>
                </a:solidFill>
                <a:latin typeface="Times New Roman" panose="02020603050405020304" pitchFamily="18" charset="0"/>
              </a:rPr>
              <a:t>Because the concrete is mixed in a plant and then transported to and cured on site, where conditions are variable, there is a possibility for error in creating a long-lasting and durable product. </a:t>
            </a:r>
          </a:p>
          <a:p>
            <a:pPr marL="285750" indent="-285750" algn="just" fontAlgn="base">
              <a:lnSpc>
                <a:spcPct val="110000"/>
              </a:lnSpc>
              <a:spcAft>
                <a:spcPts val="600"/>
              </a:spcAft>
              <a:buSzPct val="80000"/>
              <a:buFont typeface="Wingdings" panose="05000000000000000000" pitchFamily="2" charset="2"/>
              <a:buChar char="Ø"/>
            </a:pPr>
            <a:r>
              <a:rPr lang="en-US" sz="1200">
                <a:solidFill>
                  <a:srgbClr val="000000"/>
                </a:solidFill>
                <a:latin typeface="Times New Roman" panose="02020603050405020304" pitchFamily="18" charset="0"/>
              </a:rPr>
              <a:t>If the concrete properties get affected by transporting, placement, or finishing activities, the finished concrete may be more susceptible to cracking and chloride intrusion from deicing chemicals or freeze-thaw cycling from winter weather, leaving it prone to premature deterioration. </a:t>
            </a:r>
          </a:p>
          <a:p>
            <a:pPr marL="285750" indent="-285750" algn="just" fontAlgn="base">
              <a:lnSpc>
                <a:spcPct val="110000"/>
              </a:lnSpc>
              <a:spcAft>
                <a:spcPts val="600"/>
              </a:spcAft>
              <a:buSzPct val="80000"/>
              <a:buFont typeface="Wingdings" panose="05000000000000000000" pitchFamily="2" charset="2"/>
              <a:buChar char="Ø"/>
            </a:pPr>
            <a:r>
              <a:rPr lang="en-US" sz="1200">
                <a:solidFill>
                  <a:srgbClr val="000000"/>
                </a:solidFill>
                <a:latin typeface="Times New Roman" panose="02020603050405020304" pitchFamily="18" charset="0"/>
              </a:rPr>
              <a:t>Prior to concrete placement, steel reinforcement must be placed on site in forms. Placement of reinforcement is crucial not only to achieve the specified structural capacity of the members, but also for durability. </a:t>
            </a:r>
          </a:p>
          <a:p>
            <a:pPr marL="285750" indent="-285750" algn="just" fontAlgn="base">
              <a:lnSpc>
                <a:spcPct val="110000"/>
              </a:lnSpc>
              <a:spcAft>
                <a:spcPts val="600"/>
              </a:spcAft>
              <a:buSzPct val="80000"/>
              <a:buFont typeface="Wingdings" panose="05000000000000000000" pitchFamily="2" charset="2"/>
              <a:buChar char="Ø"/>
            </a:pPr>
            <a:r>
              <a:rPr lang="en-US" sz="1200">
                <a:solidFill>
                  <a:srgbClr val="000000"/>
                </a:solidFill>
                <a:latin typeface="Times New Roman" panose="02020603050405020304" pitchFamily="18" charset="0"/>
              </a:rPr>
              <a:t>Insufficient concrete cover can result in steel that is too close to the surface, increasing potential for corrosion from chloride-laden moisture. </a:t>
            </a:r>
          </a:p>
          <a:p>
            <a:pPr marL="285750" indent="-285750" algn="just" fontAlgn="base">
              <a:lnSpc>
                <a:spcPct val="110000"/>
              </a:lnSpc>
              <a:spcAft>
                <a:spcPts val="600"/>
              </a:spcAft>
              <a:buSzPct val="80000"/>
              <a:buFont typeface="Wingdings" panose="05000000000000000000" pitchFamily="2" charset="2"/>
              <a:buChar char="Ø"/>
            </a:pPr>
            <a:r>
              <a:rPr lang="en-US" sz="1200">
                <a:solidFill>
                  <a:srgbClr val="000000"/>
                </a:solidFill>
                <a:latin typeface="Times New Roman" panose="02020603050405020304" pitchFamily="18" charset="0"/>
              </a:rPr>
              <a:t>Corrosion can lead to expansion of the steel, delamination of the concrete, and ultimately spalling, where the surface of the concrete breaks apart.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6</a:t>
            </a:fld>
            <a:endParaRPr lang="en-US"/>
          </a:p>
        </p:txBody>
      </p:sp>
    </p:spTree>
    <p:extLst>
      <p:ext uri="{BB962C8B-B14F-4D97-AF65-F5344CB8AC3E}">
        <p14:creationId xmlns:p14="http://schemas.microsoft.com/office/powerpoint/2010/main" val="3842520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spcBef>
                <a:spcPts val="1200"/>
              </a:spcBef>
              <a:spcAft>
                <a:spcPts val="1200"/>
              </a:spcAft>
              <a:buSzPts val="1000"/>
              <a:tabLst>
                <a:tab pos="171450" algn="l"/>
              </a:tabLst>
            </a:pPr>
            <a:r>
              <a:rPr lang="en-US" sz="1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Third Phase Repair methods:</a:t>
            </a:r>
          </a:p>
          <a:p>
            <a:pPr algn="just" fontAlgn="base"/>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Latest developments in technology have provided new and effective ways to prolong the life of parking structures. Such developments consist of conventional means, including better coatings and sealants, as well as all new methods of handling challenging concrete repairs. Parking structure restoration services that may be utilized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a:ln>
                <a:noFill/>
              </a:ln>
              <a:solidFill>
                <a:srgbClr val="0D4C82"/>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0D4C82"/>
                </a:solidFill>
                <a:effectLst/>
                <a:uLnTx/>
                <a:uFillTx/>
                <a:latin typeface="Times New Roman" panose="02020603050405020304" pitchFamily="18" charset="0"/>
                <a:cs typeface="Times New Roman" panose="02020603050405020304" pitchFamily="18" charset="0"/>
              </a:rPr>
              <a:t>Building Remediation/ Repair </a:t>
            </a:r>
            <a:r>
              <a:rPr lang="en-CA" sz="1200" b="1">
                <a:solidFill>
                  <a:srgbClr val="0D4C82"/>
                </a:solidFill>
                <a:latin typeface="Times New Roman" panose="02020603050405020304" pitchFamily="18" charset="0"/>
                <a:cs typeface="Times New Roman" panose="02020603050405020304" pitchFamily="18" charset="0"/>
              </a:rPr>
              <a:t>design, drafting services, construction services</a:t>
            </a:r>
            <a:endParaRPr kumimoji="0" lang="en-CA"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a:defRPr/>
            </a:pPr>
            <a:endParaRPr lang="en-US" sz="1200">
              <a:solidFill>
                <a:prstClr val="black"/>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r>
              <a:rPr lang="en-US" sz="1200">
                <a:solidFill>
                  <a:prstClr val="black"/>
                </a:solidFill>
                <a:latin typeface="Times New Roman" panose="02020603050405020304" pitchFamily="18" charset="0"/>
                <a:cs typeface="Times New Roman" panose="02020603050405020304" pitchFamily="18" charset="0"/>
              </a:rPr>
              <a:t>Structural repair and remediation project from design to drawing preparation to construction and final inspection.</a:t>
            </a:r>
          </a:p>
          <a:p>
            <a:pPr marL="285750" indent="-285750">
              <a:buFont typeface="Wingdings" panose="05000000000000000000" pitchFamily="2" charset="2"/>
              <a:buChar char="Ø"/>
              <a:defRPr/>
            </a:pPr>
            <a:r>
              <a:rPr lang="en-US" sz="1200">
                <a:solidFill>
                  <a:prstClr val="black"/>
                </a:solidFill>
                <a:latin typeface="Times New Roman" panose="02020603050405020304" pitchFamily="18" charset="0"/>
                <a:cs typeface="Times New Roman" panose="02020603050405020304" pitchFamily="18" charset="0"/>
              </a:rPr>
              <a:t>Wall or column stabilization and/ or capacity increase</a:t>
            </a:r>
          </a:p>
          <a:p>
            <a:pPr marL="285750" indent="-285750">
              <a:buFont typeface="Wingdings" panose="05000000000000000000" pitchFamily="2" charset="2"/>
              <a:buChar char="Ø"/>
              <a:defRPr/>
            </a:pPr>
            <a:r>
              <a:rPr lang="en-US" sz="1200">
                <a:solidFill>
                  <a:prstClr val="black"/>
                </a:solidFill>
                <a:latin typeface="Times New Roman" panose="02020603050405020304" pitchFamily="18" charset="0"/>
                <a:cs typeface="Times New Roman" panose="02020603050405020304" pitchFamily="18" charset="0"/>
              </a:rPr>
              <a:t>Connection repair </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fontAlgn="base">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Epoxy injections.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fontAlgn="base">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Chemical grout injections.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fontAlgn="base">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Cathodic protection.</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fontAlgn="base">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Shotcrete (spray applied concrete).</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fontAlgn="base">
              <a:buFont typeface="Wingdings" panose="05000000000000000000" pitchFamily="2" charset="2"/>
              <a:buChar char="Ø"/>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Sacrificial galvanic anodes.</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35</a:t>
            </a:fld>
            <a:endParaRPr lang="en-US"/>
          </a:p>
        </p:txBody>
      </p:sp>
    </p:spTree>
    <p:extLst>
      <p:ext uri="{BB962C8B-B14F-4D97-AF65-F5344CB8AC3E}">
        <p14:creationId xmlns:p14="http://schemas.microsoft.com/office/powerpoint/2010/main" val="3535919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solidFill>
                  <a:srgbClr val="0D4C82"/>
                </a:solidFill>
                <a:latin typeface="Times New Roman" panose="02020603050405020304" pitchFamily="18" charset="0"/>
                <a:cs typeface="Times New Roman" panose="02020603050405020304" pitchFamily="18" charset="0"/>
              </a:rPr>
              <a:t>Rehabilitation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prstClr val="black"/>
              </a:solidFill>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Ø"/>
            </a:pPr>
            <a:r>
              <a:rPr lang="en-US" b="0" i="0" u="none" strike="noStrike" baseline="0">
                <a:solidFill>
                  <a:srgbClr val="404040"/>
                </a:solidFill>
                <a:latin typeface="Times New Roman" panose="02020603050405020304" pitchFamily="18" charset="0"/>
                <a:cs typeface="Times New Roman" panose="02020603050405020304" pitchFamily="18" charset="0"/>
              </a:rPr>
              <a:t>Carbon fiber reinforced polymer methos - (CFRP) strips were installed on several beams to enhance their</a:t>
            </a:r>
            <a:r>
              <a:rPr lang="en-US">
                <a:solidFill>
                  <a:srgbClr val="404040"/>
                </a:solidFill>
                <a:latin typeface="Times New Roman" panose="02020603050405020304" pitchFamily="18" charset="0"/>
                <a:cs typeface="Times New Roman" panose="02020603050405020304" pitchFamily="18" charset="0"/>
              </a:rPr>
              <a:t> </a:t>
            </a:r>
            <a:r>
              <a:rPr lang="en-US" b="0" i="0" u="none" strike="noStrike" baseline="0">
                <a:solidFill>
                  <a:srgbClr val="404040"/>
                </a:solidFill>
                <a:latin typeface="Times New Roman" panose="02020603050405020304" pitchFamily="18" charset="0"/>
                <a:cs typeface="Times New Roman" panose="02020603050405020304" pitchFamily="18" charset="0"/>
              </a:rPr>
              <a:t>shear capacity.</a:t>
            </a:r>
          </a:p>
          <a:p>
            <a:pPr marL="285750" indent="-285750" algn="l">
              <a:buFont typeface="Wingdings" panose="05000000000000000000" pitchFamily="2" charset="2"/>
              <a:buChar char="Ø"/>
            </a:pPr>
            <a:r>
              <a:rPr lang="en-US" sz="1200" b="0" i="0" u="none" strike="noStrike" baseline="0">
                <a:solidFill>
                  <a:srgbClr val="404040"/>
                </a:solidFill>
                <a:latin typeface="Calibri" panose="020F0502020204030204" pitchFamily="34" charset="0"/>
              </a:rPr>
              <a:t>External post‐tensioning methods for beams</a:t>
            </a:r>
          </a:p>
          <a:p>
            <a:pPr algn="l"/>
            <a:r>
              <a:rPr lang="en-US">
                <a:solidFill>
                  <a:srgbClr val="404040"/>
                </a:solidFill>
                <a:latin typeface="Calibri" panose="020F0502020204030204" pitchFamily="34" charset="0"/>
              </a:rPr>
              <a:t>           </a:t>
            </a:r>
            <a:r>
              <a:rPr lang="en-US" sz="1200" b="0" i="0" u="none" strike="noStrike" baseline="0">
                <a:solidFill>
                  <a:srgbClr val="404040"/>
                </a:solidFill>
                <a:latin typeface="Calibri" panose="020F0502020204030204" pitchFamily="34" charset="0"/>
              </a:rPr>
              <a:t>First added to the bottom flanges</a:t>
            </a:r>
          </a:p>
          <a:p>
            <a:pPr algn="l"/>
            <a:r>
              <a:rPr lang="en-US">
                <a:solidFill>
                  <a:srgbClr val="404040"/>
                </a:solidFill>
                <a:latin typeface="Calibri" panose="020F0502020204030204" pitchFamily="34" charset="0"/>
              </a:rPr>
              <a:t>           </a:t>
            </a:r>
            <a:r>
              <a:rPr lang="en-US" sz="1200" b="0" i="0" u="none" strike="noStrike" baseline="0">
                <a:solidFill>
                  <a:srgbClr val="404040"/>
                </a:solidFill>
                <a:latin typeface="Calibri" panose="020F0502020204030204" pitchFamily="34" charset="0"/>
              </a:rPr>
              <a:t>Subsequently, additional prestressing was added to the beam web.</a:t>
            </a:r>
            <a:endParaRPr lang="en-CA" sz="1200">
              <a:solidFill>
                <a:prstClr val="black"/>
              </a:solidFill>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36</a:t>
            </a:fld>
            <a:endParaRPr lang="en-US"/>
          </a:p>
        </p:txBody>
      </p:sp>
    </p:spTree>
    <p:extLst>
      <p:ext uri="{BB962C8B-B14F-4D97-AF65-F5344CB8AC3E}">
        <p14:creationId xmlns:p14="http://schemas.microsoft.com/office/powerpoint/2010/main" val="2468922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solidFill>
                  <a:srgbClr val="C00000"/>
                </a:solidFill>
                <a:latin typeface="Arial" panose="020B0604020202020204" pitchFamily="34" charset="0"/>
                <a:cs typeface="Arial" panose="020B0604020202020204" pitchFamily="34" charset="0"/>
              </a:rPr>
              <a:t>Worst Case</a:t>
            </a:r>
          </a:p>
          <a:p>
            <a:pPr algn="l"/>
            <a:endParaRPr lang="en-US" sz="1200" b="0" i="0" u="none" strike="noStrike" baseline="0">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Parking Garage does not reach Expected Useful Life of 50 years</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EUL in half 25 – 30 years</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Extremely high risk and danger to public</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38</a:t>
            </a:fld>
            <a:endParaRPr lang="en-US"/>
          </a:p>
        </p:txBody>
      </p:sp>
    </p:spTree>
    <p:extLst>
      <p:ext uri="{BB962C8B-B14F-4D97-AF65-F5344CB8AC3E}">
        <p14:creationId xmlns:p14="http://schemas.microsoft.com/office/powerpoint/2010/main" val="3713692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75 Year Preventative Maintenance Plan, Inspections, and Protective Envelope Repairs (Phase 1):</a:t>
            </a:r>
            <a:endParaRPr lang="en-CA" kern="10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 Overall cost for repairs and maintenance are smaller and can be spread out  </a:t>
            </a:r>
            <a:endParaRPr lang="en-CA" kern="10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  An ongoing maintenance plan will be required with minimal overall costs, but expensive engineering studies and monitoring studies will not be required until new bridge reaches end of useful life</a:t>
            </a:r>
            <a:endParaRPr lang="en-CA" kern="10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 Up to Year 5 – Visual Inspections for Deficiencies in Envelope</a:t>
            </a:r>
            <a:endParaRPr lang="en-CA" kern="10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 Up to Year 10 – Visual Inspections for Deficiencies in Structural</a:t>
            </a:r>
            <a:endParaRPr lang="en-CA" kern="10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 Years 10, 20, 30, 40, 50, 60, 70 - $60,000 allowance for Envelope Assessment Inspections and planned repairs for Traffic Coating and Parking Garage Sealants</a:t>
            </a:r>
            <a:endParaRPr lang="en-CA" kern="10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 Years 15, 25, 35, 45, 55, 65 - $150,000 allowance for Full Traffic Coating and Waterproof Sealant Replacement </a:t>
            </a:r>
            <a:endParaRPr lang="en-CA" kern="10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 Years 25 and 55 - $150,000 allowance for Expansion Joint Replacement </a:t>
            </a:r>
            <a:endParaRPr lang="en-CA" kern="1000">
              <a:effectLst/>
              <a:latin typeface="Arial" panose="020B0604020202020204" pitchFamily="34" charset="0"/>
              <a:ea typeface="Calibri" panose="020F050202020403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39</a:t>
            </a:fld>
            <a:endParaRPr lang="en-US"/>
          </a:p>
        </p:txBody>
      </p:sp>
    </p:spTree>
    <p:extLst>
      <p:ext uri="{BB962C8B-B14F-4D97-AF65-F5344CB8AC3E}">
        <p14:creationId xmlns:p14="http://schemas.microsoft.com/office/powerpoint/2010/main" val="3753171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sz="1200" kern="1000">
                <a:effectLst/>
                <a:latin typeface="Arial" panose="020B0604020202020204" pitchFamily="34" charset="0"/>
                <a:ea typeface="Calibri" panose="020F0502020204030204" pitchFamily="34" charset="0"/>
                <a:cs typeface="Times New Roman" panose="02020603050405020304" pitchFamily="18" charset="0"/>
              </a:rPr>
              <a:t>Risks: </a:t>
            </a:r>
            <a:endParaRPr lang="en-CA" sz="1200" kern="1000">
              <a:effectLst/>
              <a:latin typeface="Arial" panose="020B0604020202020204" pitchFamily="34" charset="0"/>
              <a:ea typeface="Calibri" panose="020F0502020204030204" pitchFamily="34" charset="0"/>
              <a:cs typeface="Times New Roman" panose="02020603050405020304" pitchFamily="18" charset="0"/>
            </a:endParaRPr>
          </a:p>
          <a:p>
            <a:pPr marL="457200" algn="just">
              <a:spcAft>
                <a:spcPts val="600"/>
              </a:spcAft>
            </a:pPr>
            <a:r>
              <a:rPr lang="en-US" sz="1200" kern="1000">
                <a:effectLst/>
                <a:latin typeface="Arial" panose="020B0604020202020204" pitchFamily="34" charset="0"/>
                <a:ea typeface="Calibri" panose="020F0502020204030204" pitchFamily="34" charset="0"/>
                <a:cs typeface="Times New Roman" panose="02020603050405020304" pitchFamily="18" charset="0"/>
              </a:rPr>
              <a:t>- Essential to review any construction/ design deficiencies in first 5 years (Envelope), 10 years (Structural). Risk of missing any deficiencies are costly repairs in the future.</a:t>
            </a:r>
            <a:endParaRPr lang="en-CA" sz="1200" kern="1000">
              <a:effectLst/>
              <a:latin typeface="Arial" panose="020B0604020202020204" pitchFamily="34" charset="0"/>
              <a:ea typeface="Calibri" panose="020F0502020204030204" pitchFamily="34" charset="0"/>
              <a:cs typeface="Times New Roman" panose="02020603050405020304" pitchFamily="18" charset="0"/>
            </a:endParaRPr>
          </a:p>
          <a:p>
            <a:pPr marL="457200" algn="just">
              <a:spcAft>
                <a:spcPts val="600"/>
              </a:spcAft>
            </a:pPr>
            <a:r>
              <a:rPr lang="en-US" sz="1200" kern="1000">
                <a:effectLst/>
                <a:latin typeface="Arial" panose="020B0604020202020204" pitchFamily="34" charset="0"/>
                <a:ea typeface="Calibri" panose="020F0502020204030204" pitchFamily="34" charset="0"/>
                <a:cs typeface="Times New Roman" panose="02020603050405020304" pitchFamily="18" charset="0"/>
              </a:rPr>
              <a:t>- Missing essential repairs and full replacement of protective waterproof envelope systems allow for potential deterioration and eventual Phase 2 concrete deterioration and steel reinforcing corrosion</a:t>
            </a:r>
            <a:endParaRPr lang="en-CA" sz="1200" kern="1000">
              <a:effectLst/>
              <a:latin typeface="Arial" panose="020B060402020202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40</a:t>
            </a:fld>
            <a:endParaRPr lang="en-US"/>
          </a:p>
        </p:txBody>
      </p:sp>
    </p:spTree>
    <p:extLst>
      <p:ext uri="{BB962C8B-B14F-4D97-AF65-F5344CB8AC3E}">
        <p14:creationId xmlns:p14="http://schemas.microsoft.com/office/powerpoint/2010/main" val="1464259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41</a:t>
            </a:fld>
            <a:endParaRPr lang="en-US"/>
          </a:p>
        </p:txBody>
      </p:sp>
    </p:spTree>
    <p:extLst>
      <p:ext uri="{BB962C8B-B14F-4D97-AF65-F5344CB8AC3E}">
        <p14:creationId xmlns:p14="http://schemas.microsoft.com/office/powerpoint/2010/main" val="3077575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42</a:t>
            </a:fld>
            <a:endParaRPr lang="en-US"/>
          </a:p>
        </p:txBody>
      </p:sp>
    </p:spTree>
    <p:extLst>
      <p:ext uri="{BB962C8B-B14F-4D97-AF65-F5344CB8AC3E}">
        <p14:creationId xmlns:p14="http://schemas.microsoft.com/office/powerpoint/2010/main" val="484925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a:solidFill>
                  <a:srgbClr val="C00000"/>
                </a:solidFill>
                <a:latin typeface="Arial" panose="020B0604020202020204" pitchFamily="34" charset="0"/>
                <a:cs typeface="Arial" panose="020B0604020202020204" pitchFamily="34" charset="0"/>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Arial" panose="020B0604020202020204" pitchFamily="34" charset="0"/>
              <a:cs typeface="Arial" panose="020B0604020202020204" pitchFamily="34" charset="0"/>
            </a:endParaRPr>
          </a:p>
          <a:p>
            <a:pPr algn="l"/>
            <a:r>
              <a:rPr lang="en-US" sz="1200" b="0" i="0" u="none" strike="noStrike" baseline="0">
                <a:solidFill>
                  <a:srgbClr val="404040"/>
                </a:solidFill>
                <a:latin typeface="Arial" panose="020B0604020202020204" pitchFamily="34" charset="0"/>
                <a:cs typeface="Arial" panose="020B0604020202020204" pitchFamily="34" charset="0"/>
              </a:rPr>
              <a:t>1970 4-Storey Cast in Place Post Tensioned Parking Garage Structure – Northern Climate </a:t>
            </a:r>
          </a:p>
          <a:p>
            <a:pPr algn="l"/>
            <a:endParaRPr lang="en-US" sz="1200" b="0" i="0" u="none" strike="noStrike" baseline="0">
              <a:solidFill>
                <a:srgbClr val="404040"/>
              </a:solidFill>
              <a:latin typeface="Arial" panose="020B0604020202020204" pitchFamily="34" charset="0"/>
              <a:cs typeface="Arial" panose="020B0604020202020204" pitchFamily="34" charset="0"/>
            </a:endParaRPr>
          </a:p>
          <a:p>
            <a:pPr algn="l"/>
            <a:r>
              <a:rPr lang="en-US">
                <a:solidFill>
                  <a:srgbClr val="404040"/>
                </a:solidFill>
                <a:latin typeface="Arial" panose="020B0604020202020204" pitchFamily="34" charset="0"/>
                <a:cs typeface="Arial" panose="020B0604020202020204" pitchFamily="34" charset="0"/>
              </a:rPr>
              <a:t>Overall Construction Make Up:</a:t>
            </a:r>
          </a:p>
          <a:p>
            <a:pPr algn="l"/>
            <a:r>
              <a:rPr lang="en-US" sz="1200" b="0" i="0" u="none" strike="noStrike" baseline="0">
                <a:solidFill>
                  <a:srgbClr val="404040"/>
                </a:solidFill>
                <a:latin typeface="Arial" panose="020B0604020202020204" pitchFamily="34" charset="0"/>
                <a:cs typeface="Arial" panose="020B0604020202020204" pitchFamily="34" charset="0"/>
              </a:rPr>
              <a:t>- Cast in Place Reinforced Concrete Columns</a:t>
            </a:r>
          </a:p>
          <a:p>
            <a:pPr algn="l"/>
            <a:r>
              <a:rPr lang="en-US">
                <a:solidFill>
                  <a:srgbClr val="404040"/>
                </a:solidFill>
                <a:latin typeface="Arial" panose="020B0604020202020204" pitchFamily="34" charset="0"/>
                <a:cs typeface="Arial" panose="020B0604020202020204" pitchFamily="34" charset="0"/>
              </a:rPr>
              <a:t>- Post-Tensioned, paper wrapped seven wire strand reinforcement, Cast in Place Concrete Beams and Elevated Slabs</a:t>
            </a:r>
          </a:p>
          <a:p>
            <a:pPr algn="l"/>
            <a:r>
              <a:rPr lang="en-US" sz="1200" b="0" i="0" u="none" strike="noStrike" baseline="0">
                <a:solidFill>
                  <a:srgbClr val="404040"/>
                </a:solidFill>
                <a:latin typeface="Arial" panose="020B0604020202020204" pitchFamily="34" charset="0"/>
                <a:cs typeface="Arial" panose="020B0604020202020204" pitchFamily="34" charset="0"/>
              </a:rPr>
              <a:t>- Cast in Place slab on grade main floor</a:t>
            </a:r>
          </a:p>
          <a:p>
            <a:pPr algn="l"/>
            <a:r>
              <a:rPr lang="en-US">
                <a:solidFill>
                  <a:srgbClr val="404040"/>
                </a:solidFill>
                <a:latin typeface="Arial" panose="020B0604020202020204" pitchFamily="34" charset="0"/>
                <a:cs typeface="Arial" panose="020B0604020202020204" pitchFamily="34" charset="0"/>
              </a:rPr>
              <a:t>- Precast perimeter floor wall panels</a:t>
            </a:r>
            <a:endParaRPr lang="en-US" sz="1200" b="0" i="0" u="none" strike="noStrike" baseline="0">
              <a:solidFill>
                <a:srgbClr val="404040"/>
              </a:solidFill>
              <a:latin typeface="Arial" panose="020B0604020202020204" pitchFamily="34" charset="0"/>
              <a:cs typeface="Arial" panose="020B0604020202020204" pitchFamily="34" charset="0"/>
            </a:endParaRPr>
          </a:p>
          <a:p>
            <a:pPr algn="l"/>
            <a:endParaRPr lang="en-US">
              <a:solidFill>
                <a:srgbClr val="404040"/>
              </a:solidFill>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43</a:t>
            </a:fld>
            <a:endParaRPr lang="en-US"/>
          </a:p>
        </p:txBody>
      </p:sp>
    </p:spTree>
    <p:extLst>
      <p:ext uri="{BB962C8B-B14F-4D97-AF65-F5344CB8AC3E}">
        <p14:creationId xmlns:p14="http://schemas.microsoft.com/office/powerpoint/2010/main" val="278291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a:solidFill>
                  <a:srgbClr val="C00000"/>
                </a:solidFill>
                <a:latin typeface="Arial" panose="020B0604020202020204" pitchFamily="34" charset="0"/>
                <a:cs typeface="Arial" panose="020B0604020202020204" pitchFamily="34" charset="0"/>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Arial" panose="020B0604020202020204" pitchFamily="34" charset="0"/>
              <a:cs typeface="Arial" panose="020B0604020202020204" pitchFamily="34" charset="0"/>
            </a:endParaRPr>
          </a:p>
          <a:p>
            <a:pPr algn="l"/>
            <a:r>
              <a:rPr lang="en-US" sz="1200" b="1" i="0" u="none" strike="noStrike" baseline="0">
                <a:solidFill>
                  <a:srgbClr val="404040"/>
                </a:solidFill>
                <a:latin typeface="Arial" panose="020B0604020202020204" pitchFamily="34" charset="0"/>
                <a:cs typeface="Arial" panose="020B0604020202020204" pitchFamily="34" charset="0"/>
              </a:rPr>
              <a:t>Overall Replacement Cost Estimate:</a:t>
            </a:r>
          </a:p>
          <a:p>
            <a:pPr algn="l"/>
            <a:r>
              <a:rPr lang="en-US" b="1">
                <a:solidFill>
                  <a:srgbClr val="404040"/>
                </a:solidFill>
                <a:latin typeface="Arial" panose="020B0604020202020204" pitchFamily="34" charset="0"/>
                <a:cs typeface="Arial" panose="020B0604020202020204" pitchFamily="34" charset="0"/>
              </a:rPr>
              <a:t>$10,000,000</a:t>
            </a:r>
          </a:p>
          <a:p>
            <a:pPr algn="l"/>
            <a:endParaRPr lang="en-US" sz="1200" b="0" i="0" u="none" strike="noStrike" baseline="0">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Estimated Expected Useful Life (EUL): 50 </a:t>
            </a:r>
            <a:r>
              <a:rPr lang="en-US" err="1">
                <a:solidFill>
                  <a:srgbClr val="404040"/>
                </a:solidFill>
                <a:latin typeface="Arial" panose="020B0604020202020204" pitchFamily="34" charset="0"/>
                <a:cs typeface="Arial" panose="020B0604020202020204" pitchFamily="34" charset="0"/>
              </a:rPr>
              <a:t>yrs</a:t>
            </a: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endParaRPr lang="en-US" sz="1200" b="0" i="0" u="none" strike="noStrike" baseline="0">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Well maintained Parking Garage Structures should extend EUL</a:t>
            </a:r>
            <a:r>
              <a:rPr lang="en-US" sz="1200" b="0" i="0" u="none" strike="noStrike" baseline="0">
                <a:solidFill>
                  <a:srgbClr val="404040"/>
                </a:solidFill>
                <a:latin typeface="Arial" panose="020B0604020202020204" pitchFamily="34" charset="0"/>
                <a:cs typeface="Arial" panose="020B0604020202020204" pitchFamily="34" charset="0"/>
              </a:rPr>
              <a:t> by 20 – 25 years or more.</a:t>
            </a:r>
          </a:p>
          <a:p>
            <a:pPr marL="285750" indent="-285750" algn="l">
              <a:buClr>
                <a:srgbClr val="C00000"/>
              </a:buClr>
              <a:buFont typeface="Arial" panose="020B0604020202020204" pitchFamily="34" charset="0"/>
              <a:buChar char="►"/>
            </a:pPr>
            <a:endParaRPr lang="en-US">
              <a:solidFill>
                <a:srgbClr val="404040"/>
              </a:solidFill>
              <a:latin typeface="Arial" panose="020B0604020202020204" pitchFamily="34" charset="0"/>
              <a:cs typeface="Arial" panose="020B0604020202020204" pitchFamily="34" charset="0"/>
            </a:endParaRPr>
          </a:p>
          <a:p>
            <a:pPr algn="l"/>
            <a:endParaRPr lang="en-US" sz="1200" b="0" i="0" u="none" strike="noStrike" baseline="0">
              <a:solidFill>
                <a:srgbClr val="404040"/>
              </a:solidFill>
              <a:latin typeface="Calibri" panose="020F0502020204030204" pitchFamily="34" charset="0"/>
            </a:endParaRPr>
          </a:p>
          <a:p>
            <a:pPr algn="l"/>
            <a:endParaRPr lang="en-US">
              <a:solidFill>
                <a:srgbClr val="404040"/>
              </a:solidFill>
              <a:latin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44</a:t>
            </a:fld>
            <a:endParaRPr lang="en-US"/>
          </a:p>
        </p:txBody>
      </p:sp>
    </p:spTree>
    <p:extLst>
      <p:ext uri="{BB962C8B-B14F-4D97-AF65-F5344CB8AC3E}">
        <p14:creationId xmlns:p14="http://schemas.microsoft.com/office/powerpoint/2010/main" val="1136171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a:solidFill>
                  <a:srgbClr val="0D4C82"/>
                </a:solidFill>
                <a:latin typeface="Trebuchet MS" panose="020B0603020202020204"/>
              </a:rPr>
              <a:t>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Arial" panose="020B0604020202020204" pitchFamily="34" charset="0"/>
              <a:cs typeface="Arial" panose="020B0604020202020204" pitchFamily="34" charset="0"/>
            </a:endParaRPr>
          </a:p>
          <a:p>
            <a:pPr algn="l"/>
            <a:r>
              <a:rPr lang="en-US">
                <a:solidFill>
                  <a:srgbClr val="404040"/>
                </a:solidFill>
                <a:latin typeface="Calibri" panose="020F0502020204030204" pitchFamily="34" charset="0"/>
              </a:rPr>
              <a:t>- No existing Structural Drawings on file</a:t>
            </a:r>
          </a:p>
          <a:p>
            <a:pPr algn="l"/>
            <a:r>
              <a:rPr lang="en-US" sz="1200" b="0" i="0" u="none" strike="noStrike" baseline="0">
                <a:solidFill>
                  <a:srgbClr val="404040"/>
                </a:solidFill>
                <a:latin typeface="Calibri" panose="020F0502020204030204" pitchFamily="34" charset="0"/>
              </a:rPr>
              <a:t>- No early maintenance/ inspection or repair details on file (*Phase 1)</a:t>
            </a:r>
          </a:p>
          <a:p>
            <a:pPr algn="l"/>
            <a:r>
              <a:rPr lang="en-US">
                <a:solidFill>
                  <a:srgbClr val="404040"/>
                </a:solidFill>
                <a:latin typeface="Calibri" panose="020F0502020204030204" pitchFamily="34" charset="0"/>
              </a:rPr>
              <a:t>- Earliest Structural Engineering reports were provided from 1990, at the 20-year life</a:t>
            </a:r>
          </a:p>
          <a:p>
            <a:pPr algn="l"/>
            <a:r>
              <a:rPr lang="en-US">
                <a:solidFill>
                  <a:srgbClr val="404040"/>
                </a:solidFill>
                <a:latin typeface="Calibri" panose="020F0502020204030204" pitchFamily="34" charset="0"/>
              </a:rPr>
              <a:t>- Invasive and Non-Invasive Investigations were done at this time due to some visual indications of cracking in the top floor elevated slab. </a:t>
            </a:r>
          </a:p>
          <a:p>
            <a:pPr algn="l"/>
            <a:r>
              <a:rPr lang="en-US">
                <a:solidFill>
                  <a:srgbClr val="404040"/>
                </a:solidFill>
                <a:latin typeface="Calibri" panose="020F0502020204030204" pitchFamily="34" charset="0"/>
              </a:rPr>
              <a:t>- (*Phase 2)</a:t>
            </a:r>
          </a:p>
          <a:p>
            <a:pPr algn="l"/>
            <a:r>
              <a:rPr lang="en-US">
                <a:solidFill>
                  <a:srgbClr val="404040"/>
                </a:solidFill>
                <a:latin typeface="Calibri" panose="020F0502020204030204" pitchFamily="34" charset="0"/>
              </a:rPr>
              <a:t>- Report indicated that after investigations – there was corrosion in some post tensioning slab reinforcement. Repairs were recommended on the observed cracking slab areas.</a:t>
            </a:r>
          </a:p>
          <a:p>
            <a:pPr algn="l"/>
            <a:r>
              <a:rPr lang="en-US">
                <a:solidFill>
                  <a:srgbClr val="404040"/>
                </a:solidFill>
                <a:latin typeface="Calibri" panose="020F0502020204030204" pitchFamily="34" charset="0"/>
              </a:rPr>
              <a:t>- the report also indicated that the top elevated slab traffic coating/ waterproof coating was damaged and needed to be replaced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45</a:t>
            </a:fld>
            <a:endParaRPr lang="en-US"/>
          </a:p>
        </p:txBody>
      </p:sp>
    </p:spTree>
    <p:extLst>
      <p:ext uri="{BB962C8B-B14F-4D97-AF65-F5344CB8AC3E}">
        <p14:creationId xmlns:p14="http://schemas.microsoft.com/office/powerpoint/2010/main" val="377528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lnSpc>
                <a:spcPct val="110000"/>
              </a:lnSpc>
              <a:spcBef>
                <a:spcPts val="600"/>
              </a:spcBef>
              <a:spcAft>
                <a:spcPts val="600"/>
              </a:spcAft>
              <a:buSzPct val="80000"/>
              <a:buFont typeface="Wingdings" panose="05000000000000000000" pitchFamily="2" charset="2"/>
              <a:buChar char="Ø"/>
            </a:pPr>
            <a:r>
              <a:rPr lang="en-US">
                <a:solidFill>
                  <a:srgbClr val="000000"/>
                </a:solidFill>
                <a:latin typeface="Times New Roman" panose="02020603050405020304" pitchFamily="18" charset="0"/>
              </a:rPr>
              <a:t>Precast elements are cast in a factory and assembled in the field, which means that precast decks have a far greater number of joints than their cast-in-place counterparts. </a:t>
            </a:r>
          </a:p>
          <a:p>
            <a:pPr marL="285750" indent="-285750" defTabSz="457200">
              <a:lnSpc>
                <a:spcPct val="110000"/>
              </a:lnSpc>
              <a:spcBef>
                <a:spcPts val="600"/>
              </a:spcBef>
              <a:spcAft>
                <a:spcPts val="600"/>
              </a:spcAft>
              <a:buSzPct val="80000"/>
              <a:buFont typeface="Wingdings" panose="05000000000000000000" pitchFamily="2" charset="2"/>
              <a:buChar char="Ø"/>
            </a:pPr>
            <a:r>
              <a:rPr lang="en-US">
                <a:solidFill>
                  <a:srgbClr val="000000"/>
                </a:solidFill>
                <a:latin typeface="Times New Roman" panose="02020603050405020304" pitchFamily="18" charset="0"/>
              </a:rPr>
              <a:t>Each time a car passes through one of these joints, the connections experience stress reversals from the up-and-down motion. </a:t>
            </a:r>
          </a:p>
          <a:p>
            <a:pPr marL="285750" indent="-285750" defTabSz="457200">
              <a:lnSpc>
                <a:spcPct val="110000"/>
              </a:lnSpc>
              <a:spcBef>
                <a:spcPts val="600"/>
              </a:spcBef>
              <a:spcAft>
                <a:spcPts val="600"/>
              </a:spcAft>
              <a:buSzPct val="80000"/>
              <a:buFont typeface="Wingdings" panose="05000000000000000000" pitchFamily="2" charset="2"/>
              <a:buChar char="Ø"/>
            </a:pPr>
            <a:r>
              <a:rPr lang="en-US">
                <a:solidFill>
                  <a:srgbClr val="000000"/>
                </a:solidFill>
                <a:latin typeface="Times New Roman" panose="02020603050405020304" pitchFamily="18" charset="0"/>
              </a:rPr>
              <a:t>After millions of these reversals, the welded steel connections along the joint may become fatigued, and the joint “unzips” along its length as connections fracture. </a:t>
            </a:r>
          </a:p>
          <a:p>
            <a:pPr marL="285750" indent="-285750" defTabSz="457200">
              <a:lnSpc>
                <a:spcPct val="110000"/>
              </a:lnSpc>
              <a:spcBef>
                <a:spcPts val="600"/>
              </a:spcBef>
              <a:spcAft>
                <a:spcPts val="600"/>
              </a:spcAft>
              <a:buSzPct val="80000"/>
              <a:buFont typeface="Wingdings" panose="05000000000000000000" pitchFamily="2" charset="2"/>
              <a:buChar char="Ø"/>
            </a:pPr>
            <a:r>
              <a:rPr lang="en-US">
                <a:solidFill>
                  <a:srgbClr val="000000"/>
                </a:solidFill>
                <a:latin typeface="Times New Roman" panose="02020603050405020304" pitchFamily="18" charset="0"/>
              </a:rPr>
              <a:t>As this happens at more and more connections, the structural integrity of the parking structure is compromised. </a:t>
            </a:r>
          </a:p>
          <a:p>
            <a:pPr marL="285750" indent="-285750" defTabSz="457200">
              <a:lnSpc>
                <a:spcPct val="110000"/>
              </a:lnSpc>
              <a:spcBef>
                <a:spcPts val="600"/>
              </a:spcBef>
              <a:spcAft>
                <a:spcPts val="600"/>
              </a:spcAft>
              <a:buSzPct val="80000"/>
              <a:buFont typeface="Wingdings" panose="05000000000000000000" pitchFamily="2" charset="2"/>
              <a:buChar char="Ø"/>
            </a:pPr>
            <a:r>
              <a:rPr lang="en-US">
                <a:solidFill>
                  <a:srgbClr val="000000"/>
                </a:solidFill>
                <a:latin typeface="Times New Roman" panose="02020603050405020304" pitchFamily="18" charset="0"/>
              </a:rPr>
              <a:t>This makes it important to thoroughly investigate parking deck joints for signs of distress and failure.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7</a:t>
            </a:fld>
            <a:endParaRPr lang="en-US"/>
          </a:p>
        </p:txBody>
      </p:sp>
    </p:spTree>
    <p:extLst>
      <p:ext uri="{BB962C8B-B14F-4D97-AF65-F5344CB8AC3E}">
        <p14:creationId xmlns:p14="http://schemas.microsoft.com/office/powerpoint/2010/main" val="1021300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solidFill>
                  <a:srgbClr val="404040"/>
                </a:solidFill>
                <a:latin typeface="Calibri" panose="020F0502020204030204" pitchFamily="34" charset="0"/>
              </a:rPr>
              <a:t>Engineering Reports, Investigations and Repair reports from 1990 to present day were provided</a:t>
            </a:r>
          </a:p>
          <a:p>
            <a:pPr algn="l"/>
            <a:r>
              <a:rPr lang="en-US">
                <a:solidFill>
                  <a:srgbClr val="404040"/>
                </a:solidFill>
                <a:latin typeface="Calibri" panose="020F0502020204030204" pitchFamily="34" charset="0"/>
              </a:rPr>
              <a:t>- In 1990s slab repairs were completed along with Waterproof Traffic Coating and Waterproof Spray Coatings on top of lower-level elevated slabs. </a:t>
            </a:r>
          </a:p>
          <a:p>
            <a:pPr algn="l"/>
            <a:r>
              <a:rPr lang="en-US">
                <a:solidFill>
                  <a:srgbClr val="404040"/>
                </a:solidFill>
                <a:latin typeface="Calibri" panose="020F0502020204030204" pitchFamily="34" charset="0"/>
              </a:rPr>
              <a:t>Engineering Reports, Investigations and Repair reports from 1990 to present day were provided</a:t>
            </a:r>
          </a:p>
          <a:p>
            <a:pPr algn="l"/>
            <a:r>
              <a:rPr lang="en-US">
                <a:solidFill>
                  <a:srgbClr val="404040"/>
                </a:solidFill>
                <a:latin typeface="Calibri" panose="020F0502020204030204" pitchFamily="34" charset="0"/>
              </a:rPr>
              <a:t>- In 1990s slab repairs were completed along with Waterproof Traffic Coating and Waterproof Spray Coatings on top of lower-level elevated slabs.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46</a:t>
            </a:fld>
            <a:endParaRPr lang="en-US"/>
          </a:p>
        </p:txBody>
      </p:sp>
    </p:spTree>
    <p:extLst>
      <p:ext uri="{BB962C8B-B14F-4D97-AF65-F5344CB8AC3E}">
        <p14:creationId xmlns:p14="http://schemas.microsoft.com/office/powerpoint/2010/main" val="2955821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solidFill>
                  <a:srgbClr val="404040"/>
                </a:solidFill>
                <a:latin typeface="Arial" panose="020B0604020202020204" pitchFamily="34" charset="0"/>
                <a:cs typeface="Arial" panose="020B0604020202020204" pitchFamily="34" charset="0"/>
              </a:rPr>
              <a:t>Lower-level post tensioned slabs and beams are in good condition with Waterproof Spray Coating maintained and in good condition.</a:t>
            </a:r>
          </a:p>
          <a:p>
            <a:pPr algn="l"/>
            <a:endParaRPr lang="en-US" b="1">
              <a:solidFill>
                <a:srgbClr val="404040"/>
              </a:solidFill>
              <a:latin typeface="Arial" panose="020B0604020202020204" pitchFamily="34" charset="0"/>
              <a:cs typeface="Arial" panose="020B0604020202020204" pitchFamily="34" charset="0"/>
            </a:endParaRPr>
          </a:p>
          <a:p>
            <a:pPr algn="l"/>
            <a:r>
              <a:rPr lang="en-US" b="1">
                <a:solidFill>
                  <a:srgbClr val="404040"/>
                </a:solidFill>
                <a:latin typeface="Arial" panose="020B0604020202020204" pitchFamily="34" charset="0"/>
                <a:cs typeface="Arial" panose="020B0604020202020204" pitchFamily="34" charset="0"/>
              </a:rPr>
              <a:t>Top floor elevated slabs show areas of cracking with efflorescence and corrosion stains.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47</a:t>
            </a:fld>
            <a:endParaRPr lang="en-US"/>
          </a:p>
        </p:txBody>
      </p:sp>
    </p:spTree>
    <p:extLst>
      <p:ext uri="{BB962C8B-B14F-4D97-AF65-F5344CB8AC3E}">
        <p14:creationId xmlns:p14="http://schemas.microsoft.com/office/powerpoint/2010/main" val="2652460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solidFill>
                  <a:srgbClr val="404040"/>
                </a:solidFill>
                <a:latin typeface="Arial" panose="020B0604020202020204" pitchFamily="34" charset="0"/>
                <a:cs typeface="Arial" panose="020B0604020202020204" pitchFamily="34" charset="0"/>
              </a:rPr>
              <a:t>Lower-level post tensioned slabs and beams are in good condition with Waterproof Spray Coating maintained and in good condition.</a:t>
            </a:r>
          </a:p>
          <a:p>
            <a:pPr algn="l"/>
            <a:endParaRPr lang="en-US" b="1">
              <a:solidFill>
                <a:srgbClr val="404040"/>
              </a:solidFill>
              <a:latin typeface="Arial" panose="020B0604020202020204" pitchFamily="34" charset="0"/>
              <a:cs typeface="Arial" panose="020B0604020202020204" pitchFamily="34" charset="0"/>
            </a:endParaRPr>
          </a:p>
          <a:p>
            <a:pPr algn="l"/>
            <a:r>
              <a:rPr lang="en-US" b="1">
                <a:solidFill>
                  <a:srgbClr val="404040"/>
                </a:solidFill>
                <a:latin typeface="Arial" panose="020B0604020202020204" pitchFamily="34" charset="0"/>
                <a:cs typeface="Arial" panose="020B0604020202020204" pitchFamily="34" charset="0"/>
              </a:rPr>
              <a:t>Top floor elevated slabs show areas of cracking with efflorescence and corrosion stains.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48</a:t>
            </a:fld>
            <a:endParaRPr lang="en-US"/>
          </a:p>
        </p:txBody>
      </p:sp>
    </p:spTree>
    <p:extLst>
      <p:ext uri="{BB962C8B-B14F-4D97-AF65-F5344CB8AC3E}">
        <p14:creationId xmlns:p14="http://schemas.microsoft.com/office/powerpoint/2010/main" val="3319770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a:solidFill>
                  <a:srgbClr val="0D4C82"/>
                </a:solidFill>
                <a:latin typeface="Trebuchet MS" panose="020B0603020202020204"/>
              </a:rPr>
              <a:t>Case Study - Lessons Learned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Arial" panose="020B0604020202020204" pitchFamily="34" charset="0"/>
              <a:cs typeface="Arial" panose="020B0604020202020204" pitchFamily="34" charset="0"/>
            </a:endParaRPr>
          </a:p>
          <a:p>
            <a:pPr algn="l"/>
            <a:r>
              <a:rPr lang="en-US">
                <a:solidFill>
                  <a:srgbClr val="404040"/>
                </a:solidFill>
                <a:latin typeface="Calibri" panose="020F0502020204030204" pitchFamily="34" charset="0"/>
              </a:rPr>
              <a:t>- Extensive damage, including significant delamination and corrosion of the reinforcement and transverse prestressing cables were observed</a:t>
            </a:r>
          </a:p>
          <a:p>
            <a:pPr algn="l"/>
            <a:r>
              <a:rPr lang="en-US">
                <a:solidFill>
                  <a:srgbClr val="404040"/>
                </a:solidFill>
                <a:latin typeface="Calibri" panose="020F0502020204030204" pitchFamily="34" charset="0"/>
              </a:rPr>
              <a:t>Snow removal, damage to Traffic Coating during Phase 1</a:t>
            </a:r>
          </a:p>
          <a:p>
            <a:pPr algn="l"/>
            <a:r>
              <a:rPr lang="en-US">
                <a:solidFill>
                  <a:srgbClr val="404040"/>
                </a:solidFill>
                <a:latin typeface="Calibri" panose="020F0502020204030204" pitchFamily="34" charset="0"/>
              </a:rPr>
              <a:t>- Phase 2 investigation – Post Tensioning Strands End Connections, 3 out 5 end connections were not filled with Grout during construction, high corrosion observed</a:t>
            </a:r>
          </a:p>
          <a:p>
            <a:pPr algn="l"/>
            <a:r>
              <a:rPr lang="en-US">
                <a:solidFill>
                  <a:srgbClr val="404040"/>
                </a:solidFill>
                <a:latin typeface="Calibri" panose="020F0502020204030204" pitchFamily="34" charset="0"/>
              </a:rPr>
              <a:t>- RISK – not investigating and dealing with this corrosion…..</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49</a:t>
            </a:fld>
            <a:endParaRPr lang="en-US"/>
          </a:p>
        </p:txBody>
      </p:sp>
    </p:spTree>
    <p:extLst>
      <p:ext uri="{BB962C8B-B14F-4D97-AF65-F5344CB8AC3E}">
        <p14:creationId xmlns:p14="http://schemas.microsoft.com/office/powerpoint/2010/main" val="396802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a:solidFill>
                  <a:srgbClr val="0D4C82"/>
                </a:solidFill>
                <a:latin typeface="Trebuchet MS" panose="020B0603020202020204"/>
              </a:rPr>
              <a:t>Case Study - Lessons Learned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Arial" panose="020B0604020202020204" pitchFamily="34" charset="0"/>
              <a:cs typeface="Arial" panose="020B0604020202020204" pitchFamily="34" charset="0"/>
            </a:endParaRPr>
          </a:p>
          <a:p>
            <a:pPr algn="l"/>
            <a:r>
              <a:rPr lang="en-US">
                <a:solidFill>
                  <a:srgbClr val="404040"/>
                </a:solidFill>
                <a:latin typeface="Calibri" panose="020F0502020204030204" pitchFamily="34" charset="0"/>
              </a:rPr>
              <a:t>- Extensive damage, including significant delamination and corrosion of the reinforcement and transverse prestressing cables were observed</a:t>
            </a:r>
          </a:p>
          <a:p>
            <a:pPr algn="l"/>
            <a:r>
              <a:rPr lang="en-US">
                <a:solidFill>
                  <a:srgbClr val="404040"/>
                </a:solidFill>
                <a:latin typeface="Calibri" panose="020F0502020204030204" pitchFamily="34" charset="0"/>
              </a:rPr>
              <a:t>Snow removal, damage to Traffic Coating during Phase 1</a:t>
            </a:r>
          </a:p>
          <a:p>
            <a:pPr algn="l"/>
            <a:r>
              <a:rPr lang="en-US">
                <a:solidFill>
                  <a:srgbClr val="404040"/>
                </a:solidFill>
                <a:latin typeface="Calibri" panose="020F0502020204030204" pitchFamily="34" charset="0"/>
              </a:rPr>
              <a:t>- Phase 2 investigation – Post Tensioning Strands End Connections, 3 out 5 end connections were not filled with Grout during construction, high corrosion observed</a:t>
            </a:r>
          </a:p>
          <a:p>
            <a:pPr algn="l"/>
            <a:r>
              <a:rPr lang="en-US">
                <a:solidFill>
                  <a:srgbClr val="404040"/>
                </a:solidFill>
                <a:latin typeface="Calibri" panose="020F0502020204030204" pitchFamily="34" charset="0"/>
              </a:rPr>
              <a:t>- RISK – not investigating and dealing with this corrosion…..</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50</a:t>
            </a:fld>
            <a:endParaRPr lang="en-US"/>
          </a:p>
        </p:txBody>
      </p:sp>
    </p:spTree>
    <p:extLst>
      <p:ext uri="{BB962C8B-B14F-4D97-AF65-F5344CB8AC3E}">
        <p14:creationId xmlns:p14="http://schemas.microsoft.com/office/powerpoint/2010/main" val="3485965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a:solidFill>
                  <a:srgbClr val="0D4C82"/>
                </a:solidFill>
                <a:latin typeface="Trebuchet MS" panose="020B0603020202020204"/>
              </a:rPr>
              <a:t>Case Study - Lessons Learned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Arial" panose="020B0604020202020204" pitchFamily="34" charset="0"/>
              <a:cs typeface="Arial" panose="020B0604020202020204" pitchFamily="34" charset="0"/>
            </a:endParaRPr>
          </a:p>
          <a:p>
            <a:pPr algn="l"/>
            <a:r>
              <a:rPr lang="en-US">
                <a:solidFill>
                  <a:srgbClr val="404040"/>
                </a:solidFill>
                <a:latin typeface="Calibri" panose="020F0502020204030204" pitchFamily="34" charset="0"/>
              </a:rPr>
              <a:t>- Extensive damage, including significant delamination and corrosion of the reinforcement and transverse prestressing cables were observed</a:t>
            </a:r>
          </a:p>
          <a:p>
            <a:pPr algn="l"/>
            <a:r>
              <a:rPr lang="en-US">
                <a:solidFill>
                  <a:srgbClr val="404040"/>
                </a:solidFill>
                <a:latin typeface="Calibri" panose="020F0502020204030204" pitchFamily="34" charset="0"/>
              </a:rPr>
              <a:t>Snow removal, damage to Traffic Coating during Phase 1</a:t>
            </a:r>
          </a:p>
          <a:p>
            <a:pPr algn="l"/>
            <a:r>
              <a:rPr lang="en-US">
                <a:solidFill>
                  <a:srgbClr val="404040"/>
                </a:solidFill>
                <a:latin typeface="Calibri" panose="020F0502020204030204" pitchFamily="34" charset="0"/>
              </a:rPr>
              <a:t>- Phase 2 investigation – Post Tensioning Strands End Connections, 3 out 5 end connections were not filled with Grout during construction, high corrosion observed</a:t>
            </a:r>
          </a:p>
          <a:p>
            <a:pPr algn="l"/>
            <a:r>
              <a:rPr lang="en-US">
                <a:solidFill>
                  <a:srgbClr val="404040"/>
                </a:solidFill>
                <a:latin typeface="Calibri" panose="020F0502020204030204" pitchFamily="34" charset="0"/>
              </a:rPr>
              <a:t>- RISK – not investigating and dealing with this corrosion…..</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51</a:t>
            </a:fld>
            <a:endParaRPr lang="en-US"/>
          </a:p>
        </p:txBody>
      </p:sp>
    </p:spTree>
    <p:extLst>
      <p:ext uri="{BB962C8B-B14F-4D97-AF65-F5344CB8AC3E}">
        <p14:creationId xmlns:p14="http://schemas.microsoft.com/office/powerpoint/2010/main" val="2784211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52</a:t>
            </a:fld>
            <a:endParaRPr lang="en-US"/>
          </a:p>
        </p:txBody>
      </p:sp>
    </p:spTree>
    <p:extLst>
      <p:ext uri="{BB962C8B-B14F-4D97-AF65-F5344CB8AC3E}">
        <p14:creationId xmlns:p14="http://schemas.microsoft.com/office/powerpoint/2010/main" val="252274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lnSpc>
                <a:spcPct val="90000"/>
              </a:lnSpc>
              <a:spcBef>
                <a:spcPts val="1000"/>
              </a:spcBef>
              <a:buClr>
                <a:schemeClr val="accent1"/>
              </a:buClr>
              <a:buSzPct val="80000"/>
            </a:pPr>
            <a:r>
              <a:rPr lang="en-US" b="1">
                <a:solidFill>
                  <a:srgbClr val="000000"/>
                </a:solidFill>
                <a:latin typeface="Times New Roman" panose="02020603050405020304" pitchFamily="18" charset="0"/>
              </a:rPr>
              <a:t>Post Tensioned Cast-In-Place Concrete Garages</a:t>
            </a:r>
          </a:p>
          <a:p>
            <a:pPr marL="285750" indent="-285750" defTabSz="457200">
              <a:lnSpc>
                <a:spcPct val="90000"/>
              </a:lnSpc>
              <a:spcBef>
                <a:spcPts val="1000"/>
              </a:spcBef>
              <a:buSzPct val="80000"/>
              <a:buFont typeface="Wingdings" panose="05000000000000000000" pitchFamily="2" charset="2"/>
              <a:buChar char="Ø"/>
            </a:pPr>
            <a:r>
              <a:rPr lang="en-US" sz="1200">
                <a:latin typeface="Times New Roman" panose="02020603050405020304" pitchFamily="18" charset="0"/>
                <a:cs typeface="Times New Roman" panose="02020603050405020304" pitchFamily="18" charset="0"/>
              </a:rPr>
              <a:t>Post tensioned cast in place concrete construction is one of the most economical construction systems available for parking garages. Over the life of the structure, the cost to maintain cast-in-place, post-tensioned parking garages is typically less than that of alternative systems.</a:t>
            </a:r>
            <a:endParaRPr lang="en-US" sz="1200" b="1">
              <a:solidFill>
                <a:srgbClr val="000000"/>
              </a:solidFill>
              <a:latin typeface="Times New Roman" panose="02020603050405020304" pitchFamily="18" charset="0"/>
              <a:cs typeface="Times New Roman" panose="02020603050405020304" pitchFamily="18" charset="0"/>
            </a:endParaRPr>
          </a:p>
          <a:p>
            <a:pPr marL="285750" indent="-285750" defTabSz="457200">
              <a:lnSpc>
                <a:spcPct val="90000"/>
              </a:lnSpc>
              <a:spcBef>
                <a:spcPts val="1000"/>
              </a:spcBef>
              <a:buSzPct val="80000"/>
              <a:buFont typeface="Wingdings" panose="05000000000000000000" pitchFamily="2" charset="2"/>
              <a:buChar char="Ø"/>
            </a:pPr>
            <a:r>
              <a:rPr lang="en-US" sz="1200">
                <a:latin typeface="Times New Roman" panose="02020603050405020304" pitchFamily="18" charset="0"/>
                <a:cs typeface="Times New Roman" panose="02020603050405020304" pitchFamily="18" charset="0"/>
              </a:rPr>
              <a:t>In today’s marketplace, design and construction solutions must go beyond durability and economy to also offer low maintenance and a lighter footprint on the environment. Post-tensioned structures are a growing solution to meet this need. </a:t>
            </a:r>
          </a:p>
          <a:p>
            <a:pPr marL="285750" indent="-285750" defTabSz="457200">
              <a:lnSpc>
                <a:spcPct val="90000"/>
              </a:lnSpc>
              <a:spcBef>
                <a:spcPts val="1000"/>
              </a:spcBef>
              <a:buSzPct val="80000"/>
              <a:buFont typeface="Wingdings" panose="05000000000000000000" pitchFamily="2" charset="2"/>
              <a:buChar char="Ø"/>
            </a:pPr>
            <a:r>
              <a:rPr lang="en-US" sz="1200">
                <a:latin typeface="Times New Roman" panose="02020603050405020304" pitchFamily="18" charset="0"/>
                <a:cs typeface="Times New Roman" panose="02020603050405020304" pitchFamily="18" charset="0"/>
              </a:rPr>
              <a:t>Properly designed and detailed, cast-in-place post-tension concrete parking structures are virtually crack-free, maintenance free and offer great aesthetic freedom and flexibility for today’s architectural designs. Cast-in-place, post-tensioned construction allows for versatility in structural layout. Structural floor configurations are virtually limitless.</a:t>
            </a:r>
          </a:p>
          <a:p>
            <a:pPr marL="285750" indent="-285750" defTabSz="457200">
              <a:lnSpc>
                <a:spcPct val="90000"/>
              </a:lnSpc>
              <a:spcBef>
                <a:spcPts val="1000"/>
              </a:spcBef>
              <a:buSzPct val="80000"/>
              <a:buFont typeface="Wingdings" panose="05000000000000000000" pitchFamily="2" charset="2"/>
              <a:buChar char="Ø"/>
            </a:pPr>
            <a:r>
              <a:rPr lang="en-US" sz="1200">
                <a:latin typeface="Times New Roman" panose="02020603050405020304" pitchFamily="18" charset="0"/>
                <a:cs typeface="Times New Roman" panose="02020603050405020304" pitchFamily="18" charset="0"/>
              </a:rPr>
              <a:t>Construction with post-tensioning allows long column-free spans and is adaptable to other functional requirements of parking structures. </a:t>
            </a:r>
          </a:p>
          <a:p>
            <a:pPr marL="285750" indent="-285750" defTabSz="457200">
              <a:lnSpc>
                <a:spcPct val="90000"/>
              </a:lnSpc>
              <a:spcBef>
                <a:spcPts val="1000"/>
              </a:spcBef>
              <a:buSzPct val="80000"/>
              <a:buFont typeface="Wingdings" panose="05000000000000000000" pitchFamily="2" charset="2"/>
              <a:buChar char="Ø"/>
            </a:pPr>
            <a:r>
              <a:rPr lang="en-US" sz="1200">
                <a:latin typeface="Times New Roman" panose="02020603050405020304" pitchFamily="18" charset="0"/>
                <a:cs typeface="Times New Roman" panose="02020603050405020304" pitchFamily="18" charset="0"/>
              </a:rPr>
              <a:t>Post-tensioned structures can easily accommodate slopes to drains, straight or curved ramps, warped surfaces that provide smooth transitions between ramps and level floors, and irregular plan layouts. </a:t>
            </a:r>
          </a:p>
          <a:p>
            <a:pPr marL="285750" indent="-285750" defTabSz="457200">
              <a:lnSpc>
                <a:spcPct val="90000"/>
              </a:lnSpc>
              <a:spcBef>
                <a:spcPts val="1000"/>
              </a:spcBef>
              <a:buSzPct val="80000"/>
              <a:buFont typeface="Wingdings" panose="05000000000000000000" pitchFamily="2" charset="2"/>
              <a:buChar char="Ø"/>
            </a:pPr>
            <a:r>
              <a:rPr lang="en-US" sz="1200">
                <a:latin typeface="Times New Roman" panose="02020603050405020304" pitchFamily="18" charset="0"/>
                <a:cs typeface="Times New Roman" panose="02020603050405020304" pitchFamily="18" charset="0"/>
              </a:rPr>
              <a:t>Well detailed cast-in-place post-tensioned structures have significantly higher structural integrity, redundancy and resistance to catastrophic loading than precast systems.</a:t>
            </a:r>
            <a:r>
              <a:rPr lang="en-US" sz="1200" b="1">
                <a:solidFill>
                  <a:srgbClr val="000000"/>
                </a:solidFill>
                <a:latin typeface="Times New Roman" panose="02020603050405020304" pitchFamily="18" charset="0"/>
                <a:cs typeface="Times New Roman" panose="02020603050405020304" pitchFamily="18" charset="0"/>
              </a:rPr>
              <a:t> </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8</a:t>
            </a:fld>
            <a:endParaRPr lang="en-US"/>
          </a:p>
        </p:txBody>
      </p:sp>
    </p:spTree>
    <p:extLst>
      <p:ext uri="{BB962C8B-B14F-4D97-AF65-F5344CB8AC3E}">
        <p14:creationId xmlns:p14="http://schemas.microsoft.com/office/powerpoint/2010/main" val="207226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spcAft>
                <a:spcPts val="600"/>
              </a:spcAft>
            </a:pPr>
            <a:r>
              <a:rPr lang="en-US" sz="1200" b="1">
                <a:solidFill>
                  <a:srgbClr val="000000"/>
                </a:solidFill>
                <a:effectLst/>
                <a:latin typeface="Times New Roman" panose="02020603050405020304" pitchFamily="18" charset="0"/>
                <a:ea typeface="Times New Roman" panose="02020603050405020304" pitchFamily="18" charset="0"/>
              </a:rPr>
              <a:t>Steel-Framed Garages</a:t>
            </a:r>
          </a:p>
          <a:p>
            <a:pPr marL="285750" indent="-285750" algn="just" fontAlgn="base">
              <a:spcAft>
                <a:spcPts val="600"/>
              </a:spcAft>
              <a:buFont typeface="Wingdings" panose="05000000000000000000" pitchFamily="2" charset="2"/>
              <a:buChar char="Ø"/>
            </a:pPr>
            <a:r>
              <a:rPr lang="en-US">
                <a:solidFill>
                  <a:srgbClr val="000000"/>
                </a:solidFill>
                <a:effectLst/>
                <a:latin typeface="Times New Roman" panose="02020603050405020304" pitchFamily="18" charset="0"/>
                <a:ea typeface="Times New Roman" panose="02020603050405020304" pitchFamily="18" charset="0"/>
              </a:rPr>
              <a:t>Steel-framed parking structures contain structural steel framing members which support concrete parking decks. These decks are either formed and cast as conventionally reinforced concrete slabs, or they are cast on galvanized metal forms or composite deck (corrugated steel). </a:t>
            </a:r>
          </a:p>
          <a:p>
            <a:pPr marL="285750" indent="-285750" algn="just" fontAlgn="base">
              <a:spcAft>
                <a:spcPts val="600"/>
              </a:spcAft>
              <a:buFont typeface="Wingdings" panose="05000000000000000000" pitchFamily="2" charset="2"/>
              <a:buChar char="Ø"/>
            </a:pPr>
            <a:r>
              <a:rPr lang="en-US">
                <a:solidFill>
                  <a:srgbClr val="000000"/>
                </a:solidFill>
                <a:effectLst/>
                <a:latin typeface="Times New Roman" panose="02020603050405020304" pitchFamily="18" charset="0"/>
                <a:ea typeface="Times New Roman" panose="02020603050405020304" pitchFamily="18" charset="0"/>
              </a:rPr>
              <a:t>The metal deck components within steel-framed garages are subject to deterioration via chloride-laden moisture from above, they are also directly exposed to atmospheric moisture from humidity and condensation. </a:t>
            </a:r>
          </a:p>
          <a:p>
            <a:pPr marL="285750" indent="-285750" algn="just" fontAlgn="base">
              <a:spcAft>
                <a:spcPts val="600"/>
              </a:spcAft>
              <a:buFont typeface="Wingdings" panose="05000000000000000000" pitchFamily="2" charset="2"/>
              <a:buChar char="Ø"/>
            </a:pPr>
            <a:r>
              <a:rPr lang="en-US">
                <a:solidFill>
                  <a:srgbClr val="000000"/>
                </a:solidFill>
                <a:effectLst/>
                <a:latin typeface="Times New Roman" panose="02020603050405020304" pitchFamily="18" charset="0"/>
                <a:ea typeface="Times New Roman" panose="02020603050405020304" pitchFamily="18" charset="0"/>
              </a:rPr>
              <a:t>Steel is susceptible to corrosion in wet, chloride-rich environments, which are often present in coastal regions or in areas where deicing chemicals are used. </a:t>
            </a:r>
          </a:p>
          <a:p>
            <a:pPr marL="285750" indent="-285750" algn="just" fontAlgn="base">
              <a:spcAft>
                <a:spcPts val="600"/>
              </a:spcAft>
              <a:buFont typeface="Wingdings" panose="05000000000000000000" pitchFamily="2" charset="2"/>
              <a:buChar char="Ø"/>
            </a:pPr>
            <a:r>
              <a:rPr lang="en-US">
                <a:solidFill>
                  <a:srgbClr val="000000"/>
                </a:solidFill>
                <a:effectLst/>
                <a:latin typeface="Times New Roman" panose="02020603050405020304" pitchFamily="18" charset="0"/>
                <a:ea typeface="Times New Roman" panose="02020603050405020304" pitchFamily="18" charset="0"/>
              </a:rPr>
              <a:t>Steel deck typically contains a sacrificial galvanized coating, and structural steel is coated with paints for protection. Nonetheless, these coatings can become worn or compromised over time, allowing exposure to moisture and initiation of the corrosion process. On exposed structural steel elements, this corrosion can be readily visible and evaluated.</a:t>
            </a: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9</a:t>
            </a:fld>
            <a:endParaRPr lang="en-US"/>
          </a:p>
        </p:txBody>
      </p:sp>
    </p:spTree>
    <p:extLst>
      <p:ext uri="{BB962C8B-B14F-4D97-AF65-F5344CB8AC3E}">
        <p14:creationId xmlns:p14="http://schemas.microsoft.com/office/powerpoint/2010/main" val="146680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fontAlgn="base">
              <a:spcBef>
                <a:spcPts val="600"/>
              </a:spcBef>
              <a:spcAft>
                <a:spcPts val="1200"/>
              </a:spcAft>
              <a:buFont typeface="Wingdings" panose="05000000000000000000" pitchFamily="2" charset="2"/>
              <a:buChar char="Ø"/>
            </a:pPr>
            <a:r>
              <a:rPr lang="en-US" b="0" i="0" dirty="0">
                <a:solidFill>
                  <a:srgbClr val="272425"/>
                </a:solidFill>
                <a:effectLst/>
                <a:latin typeface="Times New Roman" panose="02020603050405020304" pitchFamily="18" charset="0"/>
                <a:cs typeface="Times New Roman" panose="02020603050405020304" pitchFamily="18" charset="0"/>
              </a:rPr>
              <a:t>Parking garages and other concrete structures are often exposed to severe corrosive environments leading to deterioration that necessitate the need for evaluations, repairs, and rehabilitation. </a:t>
            </a:r>
          </a:p>
          <a:p>
            <a:pPr marL="285750" indent="-285750" algn="just" fontAlgn="base">
              <a:spcBef>
                <a:spcPts val="600"/>
              </a:spcBef>
              <a:spcAft>
                <a:spcPts val="1200"/>
              </a:spcAft>
              <a:buFont typeface="Wingdings" panose="05000000000000000000" pitchFamily="2" charset="2"/>
              <a:buChar char="Ø"/>
            </a:pPr>
            <a:r>
              <a:rPr lang="en-US" b="0" i="0" dirty="0">
                <a:solidFill>
                  <a:srgbClr val="272425"/>
                </a:solidFill>
                <a:effectLst/>
                <a:latin typeface="Times New Roman" panose="02020603050405020304" pitchFamily="18" charset="0"/>
                <a:cs typeface="Times New Roman" panose="02020603050405020304" pitchFamily="18" charset="0"/>
              </a:rPr>
              <a:t>Owners, engineers, architects, and contractors involved in the operation, maintenance, and restoration of parking garages play a key role in ensuring the structures are maintained in a state of good repair. </a:t>
            </a:r>
          </a:p>
          <a:p>
            <a:pPr marL="285750" indent="-285750" algn="just" fontAlgn="base">
              <a:spcBef>
                <a:spcPts val="600"/>
              </a:spcBef>
              <a:spcAft>
                <a:spcPts val="1200"/>
              </a:spcAft>
              <a:buFont typeface="Wingdings" panose="05000000000000000000" pitchFamily="2" charset="2"/>
              <a:buChar char="Ø"/>
            </a:pPr>
            <a:r>
              <a:rPr lang="en-US" b="0" i="0" dirty="0">
                <a:solidFill>
                  <a:srgbClr val="272425"/>
                </a:solidFill>
                <a:effectLst/>
                <a:latin typeface="Times New Roman" panose="02020603050405020304" pitchFamily="18" charset="0"/>
                <a:cs typeface="Times New Roman" panose="02020603050405020304" pitchFamily="18" charset="0"/>
              </a:rPr>
              <a:t>Failure to do so lead to increased repair costs, potential loss of revenue due to closure of the facility, and, in the absolute worst case, structural failure resulting in a loss of life. </a:t>
            </a:r>
          </a:p>
          <a:p>
            <a:pPr marL="285750" indent="-285750" algn="just" fontAlgn="base">
              <a:spcBef>
                <a:spcPts val="600"/>
              </a:spcBef>
              <a:spcAft>
                <a:spcPts val="1200"/>
              </a:spcAft>
              <a:buFont typeface="Wingdings" panose="05000000000000000000" pitchFamily="2" charset="2"/>
              <a:buChar char="Ø"/>
            </a:pPr>
            <a:r>
              <a:rPr lang="en-US" dirty="0">
                <a:solidFill>
                  <a:srgbClr val="000000"/>
                </a:solidFill>
                <a:latin typeface="Times New Roman" panose="02020603050405020304" pitchFamily="18" charset="0"/>
                <a:ea typeface="Times New Roman" panose="02020603050405020304" pitchFamily="18" charset="0"/>
              </a:rPr>
              <a:t>To counter such issues, the investigation strategies are divided in to three phases.</a:t>
            </a:r>
          </a:p>
          <a:p>
            <a:pPr marL="742950" lvl="1" indent="-285750" algn="just" fontAlgn="base">
              <a:spcBef>
                <a:spcPts val="600"/>
              </a:spcBef>
              <a:spcAft>
                <a:spcPts val="1200"/>
              </a:spcAft>
              <a:buFont typeface="Wingdings" panose="05000000000000000000" pitchFamily="2" charset="2"/>
              <a:buChar char="Ø"/>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First Phase – Early Indicators.</a:t>
            </a:r>
          </a:p>
          <a:p>
            <a:pPr marL="742950" lvl="1" indent="-285750" algn="just" fontAlgn="base">
              <a:spcBef>
                <a:spcPts val="600"/>
              </a:spcBef>
              <a:spcAft>
                <a:spcPts val="1200"/>
              </a:spcAft>
              <a:buFont typeface="Wingdings" panose="05000000000000000000" pitchFamily="2" charset="2"/>
              <a:buChar char="Ø"/>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Second Phase – </a:t>
            </a:r>
            <a:r>
              <a:rPr lang="en-US" sz="1800" dirty="0">
                <a:latin typeface="Times New Roman" panose="02020603050405020304" pitchFamily="18" charset="0"/>
                <a:cs typeface="Times New Roman" panose="02020603050405020304" pitchFamily="18" charset="0"/>
              </a:rPr>
              <a:t>Signs of Advancing Corrosion in Reinforcing Steel.</a:t>
            </a:r>
          </a:p>
          <a:p>
            <a:pPr marL="742950" lvl="1" indent="-285750" algn="just" fontAlgn="base">
              <a:spcBef>
                <a:spcPts val="600"/>
              </a:spcBef>
              <a:spcAft>
                <a:spcPts val="1200"/>
              </a:spcAft>
              <a:buFont typeface="Wingdings" panose="05000000000000000000" pitchFamily="2" charset="2"/>
              <a:buChar char="Ø"/>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Third Phase - </a:t>
            </a:r>
            <a:r>
              <a:rPr lang="en-US" sz="1800" dirty="0">
                <a:latin typeface="Times New Roman" panose="02020603050405020304" pitchFamily="18" charset="0"/>
                <a:cs typeface="Times New Roman" panose="02020603050405020304" pitchFamily="18" charset="0"/>
              </a:rPr>
              <a:t>Advanced Corrosion and Deterioration.</a:t>
            </a:r>
            <a:endPar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D7D3E5B-4BED-B24C-9674-6B6454D04561}" type="slidenum">
              <a:rPr lang="en-US" smtClean="0"/>
              <a:t>10</a:t>
            </a:fld>
            <a:endParaRPr lang="en-US"/>
          </a:p>
        </p:txBody>
      </p:sp>
    </p:spTree>
    <p:extLst>
      <p:ext uri="{BB962C8B-B14F-4D97-AF65-F5344CB8AC3E}">
        <p14:creationId xmlns:p14="http://schemas.microsoft.com/office/powerpoint/2010/main" val="4221047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lnSpc>
                <a:spcPct val="90000"/>
              </a:lnSpc>
              <a:spcBef>
                <a:spcPts val="1000"/>
              </a:spcBef>
              <a:buSzPct val="80000"/>
              <a:buFont typeface="Wingdings" panose="05000000000000000000" pitchFamily="2" charset="2"/>
              <a:buChar char="Ø"/>
            </a:pPr>
            <a:r>
              <a:rPr lang="en-US">
                <a:solidFill>
                  <a:schemeClr val="tx1">
                    <a:lumMod val="75000"/>
                    <a:lumOff val="25000"/>
                  </a:schemeClr>
                </a:solidFill>
                <a:effectLst/>
                <a:latin typeface="Times New Roman" panose="02020603050405020304" pitchFamily="18" charset="0"/>
                <a:cs typeface="Times New Roman" panose="02020603050405020304" pitchFamily="18" charset="0"/>
              </a:rPr>
              <a:t>Parking structures are exposed to several harsh conditions. Temperature changes, exposure to de-icing salts, ultra-violet rays and the occasional vehicle collision add to their performance challenges. </a:t>
            </a:r>
          </a:p>
          <a:p>
            <a:pPr marL="285750" indent="-285750" defTabSz="457200">
              <a:lnSpc>
                <a:spcPct val="90000"/>
              </a:lnSpc>
              <a:spcBef>
                <a:spcPts val="1000"/>
              </a:spcBef>
              <a:buSzPct val="80000"/>
              <a:buFont typeface="Wingdings" panose="05000000000000000000" pitchFamily="2" charset="2"/>
              <a:buChar char="Ø"/>
            </a:pPr>
            <a:r>
              <a:rPr lang="en-US">
                <a:solidFill>
                  <a:schemeClr val="tx1">
                    <a:lumMod val="75000"/>
                    <a:lumOff val="25000"/>
                  </a:schemeClr>
                </a:solidFill>
                <a:effectLst/>
                <a:latin typeface="Times New Roman" panose="02020603050405020304" pitchFamily="18" charset="0"/>
                <a:cs typeface="Times New Roman" panose="02020603050405020304" pitchFamily="18" charset="0"/>
              </a:rPr>
              <a:t>The result is deterioration and damage to the structural system, often occurring in as little as three years after initial construction. These frequently used structures are exposed to the environment and often neglected, resulting in dripping ceilings, cracked concrete, rusted steel and pot-holed drive aisles. </a:t>
            </a:r>
          </a:p>
          <a:p>
            <a:pPr marL="285750" indent="-285750" defTabSz="457200">
              <a:lnSpc>
                <a:spcPct val="90000"/>
              </a:lnSpc>
              <a:spcBef>
                <a:spcPts val="1000"/>
              </a:spcBef>
              <a:buSzPct val="80000"/>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To avoid such damages the property managers should take proactive measures to detect such conditions in their early stages and provide necessary repairs to stop further propagation of the deterioration.</a:t>
            </a:r>
          </a:p>
          <a:p>
            <a:pPr marL="285750" indent="-285750" defTabSz="457200">
              <a:lnSpc>
                <a:spcPct val="90000"/>
              </a:lnSpc>
              <a:spcBef>
                <a:spcPts val="1000"/>
              </a:spcBef>
              <a:buSzPct val="80000"/>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Few of the early indicators commonly seen that accelerate the deterioration process include-</a:t>
            </a:r>
          </a:p>
          <a:p>
            <a:pPr marL="742950" lvl="1" indent="-285750" defTabSz="457200" fontAlgn="base">
              <a:lnSpc>
                <a:spcPct val="90000"/>
              </a:lnSpc>
              <a:spcBef>
                <a:spcPts val="1000"/>
              </a:spcBef>
              <a:buSzPct val="80000"/>
              <a:buFont typeface="Wingdings" panose="05000000000000000000" pitchFamily="2" charset="2"/>
              <a:buChar char="Ø"/>
            </a:pPr>
            <a:r>
              <a:rPr lang="en-US">
                <a:solidFill>
                  <a:schemeClr val="tx1">
                    <a:lumMod val="75000"/>
                    <a:lumOff val="25000"/>
                  </a:schemeClr>
                </a:solidFill>
                <a:effectLst/>
                <a:latin typeface="Times New Roman" panose="02020603050405020304" pitchFamily="18" charset="0"/>
                <a:cs typeface="Times New Roman" panose="02020603050405020304" pitchFamily="18" charset="0"/>
              </a:rPr>
              <a:t>Water Entry</a:t>
            </a:r>
          </a:p>
          <a:p>
            <a:pPr marL="742950" lvl="1" indent="-285750" defTabSz="457200" fontAlgn="base">
              <a:lnSpc>
                <a:spcPct val="90000"/>
              </a:lnSpc>
              <a:spcBef>
                <a:spcPts val="1000"/>
              </a:spcBef>
              <a:buSzPct val="80000"/>
              <a:buFont typeface="Wingdings" panose="05000000000000000000" pitchFamily="2" charset="2"/>
              <a:buChar char="Ø"/>
            </a:pPr>
            <a:r>
              <a:rPr lang="en-US">
                <a:solidFill>
                  <a:schemeClr val="tx1">
                    <a:lumMod val="75000"/>
                    <a:lumOff val="25000"/>
                  </a:schemeClr>
                </a:solidFill>
                <a:effectLst/>
                <a:latin typeface="Times New Roman" panose="02020603050405020304" pitchFamily="18" charset="0"/>
                <a:cs typeface="Times New Roman" panose="02020603050405020304" pitchFamily="18" charset="0"/>
              </a:rPr>
              <a:t>Water Ponding</a:t>
            </a:r>
            <a:endParaRPr lang="en-US">
              <a:solidFill>
                <a:schemeClr val="tx1">
                  <a:lumMod val="75000"/>
                  <a:lumOff val="25000"/>
                </a:schemeClr>
              </a:solidFill>
              <a:latin typeface="Times New Roman" panose="02020603050405020304" pitchFamily="18" charset="0"/>
              <a:cs typeface="Times New Roman" panose="02020603050405020304" pitchFamily="18" charset="0"/>
            </a:endParaRPr>
          </a:p>
          <a:p>
            <a:pPr marL="742950" lvl="1" indent="-285750" defTabSz="457200" fontAlgn="base">
              <a:lnSpc>
                <a:spcPct val="90000"/>
              </a:lnSpc>
              <a:spcBef>
                <a:spcPts val="1000"/>
              </a:spcBef>
              <a:buSzPct val="80000"/>
              <a:buFont typeface="Wingdings" panose="05000000000000000000" pitchFamily="2" charset="2"/>
              <a:buChar char="Ø"/>
            </a:pPr>
            <a:r>
              <a:rPr lang="en-US">
                <a:solidFill>
                  <a:schemeClr val="tx1">
                    <a:lumMod val="75000"/>
                    <a:lumOff val="25000"/>
                  </a:schemeClr>
                </a:solidFill>
                <a:effectLst/>
                <a:latin typeface="Times New Roman" panose="02020603050405020304" pitchFamily="18" charset="0"/>
                <a:cs typeface="Times New Roman" panose="02020603050405020304" pitchFamily="18" charset="0"/>
              </a:rPr>
              <a:t>Drainage system defects</a:t>
            </a:r>
          </a:p>
          <a:p>
            <a:pPr marL="742950" lvl="1" indent="-285750" defTabSz="457200" fontAlgn="base">
              <a:lnSpc>
                <a:spcPct val="90000"/>
              </a:lnSpc>
              <a:spcBef>
                <a:spcPts val="1000"/>
              </a:spcBef>
              <a:buSzPct val="80000"/>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Chloride and deicing salt</a:t>
            </a:r>
          </a:p>
          <a:p>
            <a:pPr marL="742950" lvl="1" indent="-285750" defTabSz="457200" fontAlgn="base">
              <a:lnSpc>
                <a:spcPct val="90000"/>
              </a:lnSpc>
              <a:spcBef>
                <a:spcPts val="1000"/>
              </a:spcBef>
              <a:buSzPct val="80000"/>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Carbonation</a:t>
            </a:r>
          </a:p>
          <a:p>
            <a:pPr marL="742950" lvl="1" indent="-285750" defTabSz="457200" fontAlgn="base">
              <a:lnSpc>
                <a:spcPct val="90000"/>
              </a:lnSpc>
              <a:spcBef>
                <a:spcPts val="1000"/>
              </a:spcBef>
              <a:buClr>
                <a:schemeClr val="accent1"/>
              </a:buClr>
              <a:buSzPct val="80000"/>
              <a:buFont typeface="Wingdings" panose="05000000000000000000" pitchFamily="2" charset="2"/>
              <a:buChar char="Ø"/>
            </a:pPr>
            <a:endParaRPr lang="en-US">
              <a:solidFill>
                <a:schemeClr val="tx1">
                  <a:lumMod val="75000"/>
                  <a:lumOff val="25000"/>
                </a:schemeClr>
              </a:solidFill>
              <a:effectLst/>
              <a:latin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11</a:t>
            </a:fld>
            <a:endParaRPr lang="en-US"/>
          </a:p>
        </p:txBody>
      </p:sp>
    </p:spTree>
    <p:extLst>
      <p:ext uri="{BB962C8B-B14F-4D97-AF65-F5344CB8AC3E}">
        <p14:creationId xmlns:p14="http://schemas.microsoft.com/office/powerpoint/2010/main" val="814644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spcAft>
                <a:spcPts val="1200"/>
              </a:spcAft>
            </a:pPr>
            <a:r>
              <a:rPr lang="en-US" sz="1200" b="1">
                <a:solidFill>
                  <a:srgbClr val="000000"/>
                </a:solidFill>
                <a:effectLst/>
                <a:latin typeface="Times New Roman" panose="02020603050405020304" pitchFamily="18" charset="0"/>
                <a:ea typeface="Times New Roman" panose="02020603050405020304" pitchFamily="18" charset="0"/>
              </a:rPr>
              <a:t>Water Entry</a:t>
            </a:r>
            <a:r>
              <a:rPr lang="en-US" sz="1200">
                <a:solidFill>
                  <a:srgbClr val="000000"/>
                </a:solidFill>
                <a:effectLst/>
                <a:latin typeface="Times New Roman" panose="02020603050405020304" pitchFamily="18" charset="0"/>
                <a:ea typeface="Times New Roman" panose="02020603050405020304" pitchFamily="18" charset="0"/>
              </a:rPr>
              <a:t> </a:t>
            </a:r>
            <a:endParaRPr lang="en-US">
              <a:solidFill>
                <a:srgbClr val="000000"/>
              </a:solidFill>
              <a:latin typeface="Times New Roman" panose="02020603050405020304" pitchFamily="18" charset="0"/>
              <a:ea typeface="Times New Roman" panose="02020603050405020304" pitchFamily="18" charset="0"/>
            </a:endParaRPr>
          </a:p>
          <a:p>
            <a:pPr marL="285750" indent="-285750" algn="just" fontAlgn="base">
              <a:spcAft>
                <a:spcPts val="1200"/>
              </a:spcAft>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Parking structures are susceptible to a lot of water damage.</a:t>
            </a:r>
          </a:p>
          <a:p>
            <a:pPr marL="285750" indent="-285750" algn="just" fontAlgn="base">
              <a:spcAft>
                <a:spcPts val="1200"/>
              </a:spcAft>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Leaking water is evident that a parking garage needs repairs. The longer the condition is left unattended, the more expensive the consequences can become. </a:t>
            </a:r>
          </a:p>
          <a:p>
            <a:pPr marL="285750" indent="-285750" algn="just" fontAlgn="base">
              <a:spcAft>
                <a:spcPts val="1200"/>
              </a:spcAft>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Water leakages in the ceiling can sometimes cause efflorescence, visible as white mineral crystals. Although the crystals themselves are nothing to be concerned with, this is a sign that water is entering the concrete, which can cause serious damage to embedded steel. </a:t>
            </a:r>
          </a:p>
          <a:p>
            <a:pPr marL="285750" indent="-285750" algn="just" fontAlgn="base">
              <a:spcAft>
                <a:spcPts val="1200"/>
              </a:spcAft>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Efflorescence can also show up on the vertical faces of beams and slabs, which could lead to failure of the post-tensioning system.</a:t>
            </a:r>
          </a:p>
          <a:p>
            <a:pPr marL="285750" indent="-285750" algn="just" fontAlgn="base">
              <a:spcAft>
                <a:spcPts val="1200"/>
              </a:spcAft>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When checking for water leaks, also note if there are any rust stains along the walls. Normally, the longer you leave water leaks unattended, the more it will cost you to repair in the future.</a:t>
            </a:r>
          </a:p>
          <a:p>
            <a:pPr marL="285750" indent="-285750" algn="just" fontAlgn="base">
              <a:spcAft>
                <a:spcPts val="1200"/>
              </a:spcAft>
              <a:buFont typeface="Wingdings" panose="05000000000000000000" pitchFamily="2" charset="2"/>
              <a:buChar char="Ø"/>
            </a:pPr>
            <a:r>
              <a:rPr lang="en-US">
                <a:solidFill>
                  <a:schemeClr val="tx1">
                    <a:lumMod val="75000"/>
                    <a:lumOff val="25000"/>
                  </a:schemeClr>
                </a:solidFill>
                <a:latin typeface="Times New Roman" panose="02020603050405020304" pitchFamily="18" charset="0"/>
                <a:cs typeface="Times New Roman" panose="02020603050405020304" pitchFamily="18" charset="0"/>
              </a:rPr>
              <a:t>Three indicators that water leakage is occurring are: exposed metals rusting, rust stains along the walls and efflorescence.</a:t>
            </a:r>
            <a:endParaRPr lang="en-US" sz="1200" b="0" i="0" u="none" strike="noStrike" baseline="0">
              <a:solidFill>
                <a:srgbClr val="404040"/>
              </a:solidFill>
              <a:latin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12</a:t>
            </a:fld>
            <a:endParaRPr lang="en-US"/>
          </a:p>
        </p:txBody>
      </p:sp>
    </p:spTree>
    <p:extLst>
      <p:ext uri="{BB962C8B-B14F-4D97-AF65-F5344CB8AC3E}">
        <p14:creationId xmlns:p14="http://schemas.microsoft.com/office/powerpoint/2010/main" val="377988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23230" y="3659785"/>
            <a:ext cx="9091160" cy="578325"/>
          </a:xfrm>
          <a:prstGeom prst="rect">
            <a:avLst/>
          </a:prstGeo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23229" y="1154946"/>
            <a:ext cx="9091161" cy="2504839"/>
          </a:xfrm>
          <a:prstGeom prst="rect">
            <a:avLst/>
          </a:prstGeom>
        </p:spPr>
        <p:txBody>
          <a:bodyPr lIns="0" tIns="0" rIns="0" bIns="0" anchor="b">
            <a:noAutofit/>
          </a:bodyPr>
          <a:lstStyle>
            <a:lvl1pPr algn="l">
              <a:defRPr sz="4500" cap="all" baseline="0"/>
            </a:lvl1pPr>
          </a:lstStyle>
          <a:p>
            <a:r>
              <a:rPr lang="en-US"/>
              <a:t>CLICK TO EDIT MASTER TITLE STYLE</a:t>
            </a:r>
          </a:p>
        </p:txBody>
      </p:sp>
      <p:pic>
        <p:nvPicPr>
          <p:cNvPr id="6" name="Picture 5">
            <a:extLst>
              <a:ext uri="{FF2B5EF4-FFF2-40B4-BE49-F238E27FC236}">
                <a16:creationId xmlns:a16="http://schemas.microsoft.com/office/drawing/2014/main" id="{185FD87F-A5EC-2DE5-048F-D7AC6B6ACFF2}"/>
              </a:ext>
            </a:extLst>
          </p:cNvPr>
          <p:cNvPicPr>
            <a:picLocks noChangeAspect="1"/>
          </p:cNvPicPr>
          <p:nvPr userDrawn="1"/>
        </p:nvPicPr>
        <p:blipFill>
          <a:blip r:embed="rId2"/>
          <a:srcRect/>
          <a:stretch/>
        </p:blipFill>
        <p:spPr>
          <a:xfrm>
            <a:off x="9827491" y="5953760"/>
            <a:ext cx="2364509" cy="900922"/>
          </a:xfrm>
          <a:prstGeom prst="rect">
            <a:avLst/>
          </a:prstGeom>
        </p:spPr>
      </p:pic>
      <p:pic>
        <p:nvPicPr>
          <p:cNvPr id="4" name="Picture 3" descr="A black and red rectangle&#10;&#10;Description automatically generated">
            <a:extLst>
              <a:ext uri="{FF2B5EF4-FFF2-40B4-BE49-F238E27FC236}">
                <a16:creationId xmlns:a16="http://schemas.microsoft.com/office/drawing/2014/main" id="{7303C93A-509F-692E-BEE4-AA3C9E0B11CD}"/>
              </a:ext>
            </a:extLst>
          </p:cNvPr>
          <p:cNvPicPr>
            <a:picLocks noChangeAspect="1"/>
          </p:cNvPicPr>
          <p:nvPr userDrawn="1"/>
        </p:nvPicPr>
        <p:blipFill rotWithShape="1">
          <a:blip r:embed="rId3"/>
          <a:srcRect b="72243"/>
          <a:stretch/>
        </p:blipFill>
        <p:spPr>
          <a:xfrm>
            <a:off x="0" y="-3810"/>
            <a:ext cx="12195810" cy="725170"/>
          </a:xfrm>
          <a:prstGeom prst="rect">
            <a:avLst/>
          </a:prstGeom>
        </p:spPr>
      </p:pic>
      <p:sp>
        <p:nvSpPr>
          <p:cNvPr id="5" name="Rectangle 4">
            <a:extLst>
              <a:ext uri="{FF2B5EF4-FFF2-40B4-BE49-F238E27FC236}">
                <a16:creationId xmlns:a16="http://schemas.microsoft.com/office/drawing/2014/main" id="{FCC158EC-22FA-66D6-CEE0-A40609D63FB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Gallery (8)">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1088136" y="443285"/>
            <a:ext cx="9645790" cy="652054"/>
          </a:xfrm>
          <a:prstGeom prst="rect">
            <a:avLst/>
          </a:prstGeom>
        </p:spPr>
        <p:txBody>
          <a:bodyPr anchor="ctr">
            <a:noAutofit/>
          </a:bodyPr>
          <a:lstStyle>
            <a:lvl1pPr algn="ctr">
              <a:defRPr sz="3600" baseline="0"/>
            </a:lvl1pPr>
          </a:lstStyle>
          <a:p>
            <a:r>
              <a:rPr lang="en-US"/>
              <a:t>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124038"/>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281180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130269"/>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281392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13650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281815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14273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281603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3694806"/>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537454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3692494"/>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5375766"/>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369365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537333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3695961"/>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5376983"/>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28751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783390"/>
            <a:ext cx="5744335" cy="979204"/>
          </a:xfrm>
          <a:prstGeom prst="rect">
            <a:avLst/>
          </a:prstGeom>
        </p:spPr>
        <p:txBody>
          <a:bodyPr lIns="0" tIns="0" rIns="0" bIns="0" anchor="t">
            <a:noAutofit/>
          </a:bodyPr>
          <a:lstStyle>
            <a:lvl1pPr>
              <a:defRPr sz="3600" cap="all" baseline="0"/>
            </a:lvl1pPr>
          </a:lstStyle>
          <a:p>
            <a:r>
              <a:rPr lang="en-US"/>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762594"/>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451613"/>
            <a:ext cx="5257800" cy="1311566"/>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3955725"/>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644744"/>
            <a:ext cx="5257800" cy="832420"/>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783390"/>
            <a:ext cx="2243137" cy="4621056"/>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783390"/>
            <a:ext cx="1672682" cy="2197567"/>
          </a:xfrm>
          <a:prstGeom prst="rect">
            <a:avLst/>
          </a:prstGeom>
          <a:solidFill>
            <a:schemeClr val="tx1">
              <a:lumMod val="20000"/>
              <a:lumOff val="80000"/>
            </a:schemeClr>
          </a:solidFill>
        </p:spPr>
        <p:txBody>
          <a:bodyPr anchor="ctr">
            <a:noAutofit/>
          </a:bodyPr>
          <a:lstStyle>
            <a:lvl1pPr algn="ctr">
              <a:defRPr/>
            </a:lvl1pPr>
          </a:lstStyle>
          <a:p>
            <a:r>
              <a:rPr lang="en-US"/>
              <a:t>Click icon to add picture</a:t>
            </a:r>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206879"/>
            <a:ext cx="1672682" cy="2197567"/>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7992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Elemen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DE7CA9C-8486-4EA1-8701-DB28FF478598}"/>
              </a:ext>
            </a:extLst>
          </p:cNvPr>
          <p:cNvSpPr/>
          <p:nvPr userDrawn="1"/>
        </p:nvSpPr>
        <p:spPr>
          <a:xfrm>
            <a:off x="1836222" y="1165619"/>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762811" y="1092234"/>
            <a:ext cx="1159161" cy="1036101"/>
          </a:xfrm>
          <a:prstGeom prst="rect">
            <a:avLst/>
          </a:prstGeom>
          <a:noFill/>
        </p:spPr>
        <p:txBody>
          <a:bodyPr anchor="ctr">
            <a:noAutofit/>
          </a:bodyPr>
          <a:lstStyle>
            <a:lvl1pPr algn="ctr">
              <a:defRPr sz="1600"/>
            </a:lvl1pPr>
          </a:lstStyle>
          <a:p>
            <a:r>
              <a:rPr lang="en-US"/>
              <a:t>Click icon to add picture</a:t>
            </a:r>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2364563"/>
            <a:ext cx="2940863" cy="1002007"/>
          </a:xfrm>
          <a:prstGeom prst="rect">
            <a:avLst/>
          </a:prstGeom>
        </p:spPr>
        <p:txBody>
          <a:bodyPr anchor="b">
            <a:noAutofit/>
          </a:bodyPr>
          <a:lstStyle>
            <a:lvl1pPr marL="0" indent="0" algn="l">
              <a:lnSpc>
                <a:spcPct val="100000"/>
              </a:lnSpc>
              <a:buNone/>
              <a:defRPr sz="2000" b="1" i="0" cap="all" spc="300" baseline="0">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3388002"/>
            <a:ext cx="2944737" cy="1879514"/>
          </a:xfrm>
          <a:prstGeom prst="rect">
            <a:avLst/>
          </a:prstGeom>
        </p:spPr>
        <p:txBody>
          <a:bodyPr lIns="0" tIns="0" r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559687" y="1086447"/>
            <a:ext cx="1159161" cy="1036101"/>
          </a:xfrm>
          <a:prstGeom prst="rect">
            <a:avLst/>
          </a:prstGeom>
          <a:noFill/>
        </p:spPr>
        <p:txBody>
          <a:bodyPr anchor="ctr">
            <a:noAutofit/>
          </a:bodyPr>
          <a:lstStyle>
            <a:lvl1pPr algn="ctr">
              <a:defRPr sz="1600"/>
            </a:lvl1pPr>
          </a:lstStyle>
          <a:p>
            <a:r>
              <a:rPr lang="en-US"/>
              <a:t>Click icon to add picture</a:t>
            </a:r>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2399100"/>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3401106"/>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9392442"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9319030" y="1086448"/>
            <a:ext cx="1159161" cy="1036101"/>
          </a:xfrm>
          <a:prstGeom prst="rect">
            <a:avLst/>
          </a:prstGeom>
          <a:noFill/>
        </p:spPr>
        <p:txBody>
          <a:bodyPr anchor="ctr">
            <a:noAutofit/>
          </a:bodyPr>
          <a:lstStyle>
            <a:lvl1pPr algn="ctr">
              <a:defRPr sz="1600"/>
            </a:lvl1pPr>
          </a:lstStyle>
          <a:p>
            <a:r>
              <a:rPr lang="en-US"/>
              <a:t>Click icon to add picture</a:t>
            </a:r>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2364563"/>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3366569"/>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A black and red rectangle&#10;&#10;Description automatically generated">
            <a:extLst>
              <a:ext uri="{FF2B5EF4-FFF2-40B4-BE49-F238E27FC236}">
                <a16:creationId xmlns:a16="http://schemas.microsoft.com/office/drawing/2014/main" id="{9098BAD5-CF7E-DAF8-644D-C6994C667A2A}"/>
              </a:ext>
            </a:extLst>
          </p:cNvPr>
          <p:cNvPicPr>
            <a:picLocks noChangeAspect="1"/>
          </p:cNvPicPr>
          <p:nvPr userDrawn="1"/>
        </p:nvPicPr>
        <p:blipFill rotWithShape="1">
          <a:blip r:embed="rId2"/>
          <a:srcRect b="72243"/>
          <a:stretch/>
        </p:blipFill>
        <p:spPr>
          <a:xfrm>
            <a:off x="0" y="-3810"/>
            <a:ext cx="12195810" cy="725170"/>
          </a:xfrm>
          <a:prstGeom prst="rect">
            <a:avLst/>
          </a:prstGeom>
        </p:spPr>
      </p:pic>
      <p:sp>
        <p:nvSpPr>
          <p:cNvPr id="11" name="Rectangle 10">
            <a:extLst>
              <a:ext uri="{FF2B5EF4-FFF2-40B4-BE49-F238E27FC236}">
                <a16:creationId xmlns:a16="http://schemas.microsoft.com/office/drawing/2014/main" id="{3A94F35A-4E85-321F-749B-4517064E02C8}"/>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3057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3103419" y="1834493"/>
            <a:ext cx="5985159" cy="1594507"/>
          </a:xfrm>
          <a:prstGeom prst="rect">
            <a:avLst/>
          </a:prstGeom>
        </p:spPr>
        <p:txBody>
          <a:bodyPr lIns="0" tIns="0" rIns="0" bIns="0" anchor="b">
            <a:noAutofit/>
          </a:bodyPr>
          <a:lstStyle>
            <a:lvl1pPr algn="ctr">
              <a:defRPr sz="3600" b="1" i="0" baseline="0">
                <a:solidFill>
                  <a:schemeClr val="tx1">
                    <a:lumMod val="50000"/>
                  </a:schemeClr>
                </a:solidFill>
                <a:latin typeface="+mj-lt"/>
                <a:cs typeface="Arial Black"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4181705" y="3684829"/>
            <a:ext cx="3828586" cy="1731890"/>
          </a:xfrm>
          <a:prstGeom prst="rect">
            <a:avLst/>
          </a:prstGeom>
        </p:spPr>
        <p:txBody>
          <a:bodyPr lIns="0" tIns="0" rIns="0" bIns="0" anchor="t">
            <a:noAutofit/>
          </a:bodyPr>
          <a:lstStyle>
            <a:lvl1pPr marL="0" indent="0" algn="ctr">
              <a:buNone/>
              <a:defRPr sz="1800" b="0" i="0">
                <a:solidFill>
                  <a:schemeClr val="tx1">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72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800" b="1" cap="small" baseline="0">
                <a:solidFill>
                  <a:srgbClr val="0D4C82"/>
                </a:solidFill>
              </a:defRPr>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9/21/2023</a:t>
            </a:fld>
            <a:endParaRPr lang="en-US"/>
          </a:p>
        </p:txBody>
      </p:sp>
      <p:sp>
        <p:nvSpPr>
          <p:cNvPr id="5" name="Footer Placeholder 4"/>
          <p:cNvSpPr>
            <a:spLocks noGrp="1"/>
          </p:cNvSpPr>
          <p:nvPr>
            <p:ph type="ftr" sz="quarter" idx="11"/>
          </p:nvPr>
        </p:nvSpPr>
        <p:spPr>
          <a:xfrm>
            <a:off x="677335" y="6041362"/>
            <a:ext cx="6297612" cy="365125"/>
          </a:xfrm>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96412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CAPX">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7075" y="1105592"/>
            <a:ext cx="8276475" cy="4127017"/>
          </a:xfrm>
        </p:spPr>
        <p:txBody>
          <a:bodyPr/>
          <a:lstStyle>
            <a:lvl1pPr marL="731520">
              <a:buClr>
                <a:srgbClr val="CD202E"/>
              </a:buClr>
              <a:defRPr sz="2400">
                <a:solidFill>
                  <a:srgbClr val="3C2118"/>
                </a:solidFill>
              </a:defRPr>
            </a:lvl1pPr>
            <a:lvl2pPr>
              <a:buClr>
                <a:srgbClr val="CD202E"/>
              </a:buClr>
              <a:defRPr>
                <a:solidFill>
                  <a:srgbClr val="3C2118"/>
                </a:solidFill>
              </a:defRPr>
            </a:lvl2pPr>
            <a:lvl3pPr>
              <a:buClr>
                <a:srgbClr val="CD202E"/>
              </a:buClr>
              <a:defRPr>
                <a:solidFill>
                  <a:srgbClr val="3C2118"/>
                </a:solidFill>
              </a:defRPr>
            </a:lvl3pPr>
            <a:lvl4pPr>
              <a:buClr>
                <a:srgbClr val="CD202E"/>
              </a:buClr>
              <a:defRPr>
                <a:solidFill>
                  <a:srgbClr val="3C2118"/>
                </a:solidFill>
              </a:defRPr>
            </a:lvl4pPr>
            <a:lvl5pPr>
              <a:buClr>
                <a:srgbClr val="CD202E"/>
              </a:buClr>
              <a:defRPr>
                <a:solidFill>
                  <a:srgbClr val="3C2118"/>
                </a:solidFill>
              </a:defRPr>
            </a:lvl5pPr>
          </a:lstStyle>
          <a:p>
            <a:pPr marL="548640" marR="0" indent="0" algn="just">
              <a:lnSpc>
                <a:spcPct val="107000"/>
              </a:lnSpc>
              <a:spcBef>
                <a:spcPts val="1000"/>
              </a:spcBef>
              <a:spcAft>
                <a:spcPts val="0"/>
              </a:spcAft>
            </a:pPr>
            <a:r>
              <a:rPr lang="en-US" sz="1800" b="1" i="1">
                <a:solidFill>
                  <a:srgbClr val="3C2118"/>
                </a:solidFill>
                <a:effectLst/>
                <a:latin typeface="Arial" panose="020B0604020202020204" pitchFamily="34" charset="0"/>
                <a:ea typeface="MS Gothic" panose="020B0609070205080204" pitchFamily="49" charset="-128"/>
              </a:rPr>
              <a:t>Introduction</a:t>
            </a:r>
            <a:endParaRPr lang="en-CA" sz="1800" b="1" i="1">
              <a:solidFill>
                <a:srgbClr val="3C2118"/>
              </a:solidFill>
              <a:effectLst/>
              <a:latin typeface="Arial" panose="020B0604020202020204" pitchFamily="34" charset="0"/>
              <a:ea typeface="MS Gothic" panose="020B0609070205080204" pitchFamily="49" charset="-128"/>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
        <p:nvSpPr>
          <p:cNvPr id="7" name="Title 1">
            <a:extLst>
              <a:ext uri="{FF2B5EF4-FFF2-40B4-BE49-F238E27FC236}">
                <a16:creationId xmlns:a16="http://schemas.microsoft.com/office/drawing/2014/main" id="{ED3A7A5E-2891-4F6B-AF37-1B081F24117A}"/>
              </a:ext>
            </a:extLst>
          </p:cNvPr>
          <p:cNvSpPr>
            <a:spLocks noGrp="1"/>
          </p:cNvSpPr>
          <p:nvPr>
            <p:ph type="title"/>
          </p:nvPr>
        </p:nvSpPr>
        <p:spPr>
          <a:xfrm>
            <a:off x="0" y="0"/>
            <a:ext cx="8596668" cy="551842"/>
          </a:xfrm>
        </p:spPr>
        <p:txBody>
          <a:bodyPr/>
          <a:lstStyle>
            <a:lvl1pPr>
              <a:defRPr sz="2900">
                <a:solidFill>
                  <a:srgbClr val="0D4C82"/>
                </a:solidFill>
              </a:defRPr>
            </a:lvl1pPr>
          </a:lstStyle>
          <a:p>
            <a:r>
              <a:rPr lang="en-US"/>
              <a:t>Click to edit Master title style</a:t>
            </a:r>
          </a:p>
        </p:txBody>
      </p:sp>
      <p:sp>
        <p:nvSpPr>
          <p:cNvPr id="8" name="Text Placeholder 2">
            <a:extLst>
              <a:ext uri="{FF2B5EF4-FFF2-40B4-BE49-F238E27FC236}">
                <a16:creationId xmlns:a16="http://schemas.microsoft.com/office/drawing/2014/main" id="{5945D0C9-1208-45F0-B6E2-B032BB1B9D1D}"/>
              </a:ext>
            </a:extLst>
          </p:cNvPr>
          <p:cNvSpPr>
            <a:spLocks noGrp="1"/>
          </p:cNvSpPr>
          <p:nvPr>
            <p:ph type="body" idx="13"/>
          </p:nvPr>
        </p:nvSpPr>
        <p:spPr>
          <a:xfrm>
            <a:off x="0" y="563851"/>
            <a:ext cx="8596668" cy="365125"/>
          </a:xfrm>
        </p:spPr>
        <p:txBody>
          <a:bodyPr anchor="t"/>
          <a:lstStyle>
            <a:lvl1pPr marL="0" indent="0" algn="l">
              <a:buNone/>
              <a:defRPr sz="24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26666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677333" y="6041362"/>
            <a:ext cx="6346613" cy="365125"/>
          </a:xfrm>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
        <p:nvSpPr>
          <p:cNvPr id="6" name="Title 1">
            <a:extLst>
              <a:ext uri="{FF2B5EF4-FFF2-40B4-BE49-F238E27FC236}">
                <a16:creationId xmlns:a16="http://schemas.microsoft.com/office/drawing/2014/main" id="{11F87EFD-D5DC-48D5-8F5A-564A0A191EE8}"/>
              </a:ext>
            </a:extLst>
          </p:cNvPr>
          <p:cNvSpPr>
            <a:spLocks noGrp="1"/>
          </p:cNvSpPr>
          <p:nvPr>
            <p:ph type="title"/>
          </p:nvPr>
        </p:nvSpPr>
        <p:spPr>
          <a:xfrm>
            <a:off x="0" y="0"/>
            <a:ext cx="8596668" cy="551842"/>
          </a:xfrm>
        </p:spPr>
        <p:txBody>
          <a:bodyPr/>
          <a:lstStyle>
            <a:lvl1pPr>
              <a:defRPr sz="2900">
                <a:solidFill>
                  <a:srgbClr val="0D4C82"/>
                </a:solidFill>
              </a:defRPr>
            </a:lvl1pPr>
          </a:lstStyle>
          <a:p>
            <a:r>
              <a:rPr lang="en-US"/>
              <a:t>Click to edit Master title style</a:t>
            </a:r>
          </a:p>
        </p:txBody>
      </p:sp>
      <p:sp>
        <p:nvSpPr>
          <p:cNvPr id="7" name="Text Placeholder 2">
            <a:extLst>
              <a:ext uri="{FF2B5EF4-FFF2-40B4-BE49-F238E27FC236}">
                <a16:creationId xmlns:a16="http://schemas.microsoft.com/office/drawing/2014/main" id="{04C4689A-74F8-4D78-ACB0-17F5CE720EF8}"/>
              </a:ext>
            </a:extLst>
          </p:cNvPr>
          <p:cNvSpPr>
            <a:spLocks noGrp="1"/>
          </p:cNvSpPr>
          <p:nvPr>
            <p:ph type="body" idx="1"/>
          </p:nvPr>
        </p:nvSpPr>
        <p:spPr>
          <a:xfrm>
            <a:off x="0" y="563851"/>
            <a:ext cx="8596668" cy="365125"/>
          </a:xfrm>
        </p:spPr>
        <p:txBody>
          <a:bodyPr anchor="t"/>
          <a:lstStyle>
            <a:lvl1pPr marL="0" indent="0" algn="l">
              <a:buNone/>
              <a:defRPr sz="24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1300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E3DE-9264-A68D-75C1-8B5FABA3AB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61419B-8FDC-1A38-75B7-800659D727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D0C72B-78C6-33A3-2CD6-4F30D747FC48}"/>
              </a:ext>
            </a:extLst>
          </p:cNvPr>
          <p:cNvSpPr>
            <a:spLocks noGrp="1"/>
          </p:cNvSpPr>
          <p:nvPr>
            <p:ph type="dt" sz="half" idx="10"/>
          </p:nvPr>
        </p:nvSpPr>
        <p:spPr/>
        <p:txBody>
          <a:bodyPr/>
          <a:lstStyle/>
          <a:p>
            <a:fld id="{D0018B5B-EFB4-43AF-99D8-5301C3C84D30}" type="datetimeFigureOut">
              <a:rPr lang="en-CA" smtClean="0"/>
              <a:t>2023-09-21</a:t>
            </a:fld>
            <a:endParaRPr lang="en-CA"/>
          </a:p>
        </p:txBody>
      </p:sp>
      <p:sp>
        <p:nvSpPr>
          <p:cNvPr id="5" name="Footer Placeholder 4">
            <a:extLst>
              <a:ext uri="{FF2B5EF4-FFF2-40B4-BE49-F238E27FC236}">
                <a16:creationId xmlns:a16="http://schemas.microsoft.com/office/drawing/2014/main" id="{A3BB0DC7-B7C2-AE84-AA05-00CD314E7A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97F088-CE9C-193A-4607-95A85F670C86}"/>
              </a:ext>
            </a:extLst>
          </p:cNvPr>
          <p:cNvSpPr>
            <a:spLocks noGrp="1"/>
          </p:cNvSpPr>
          <p:nvPr>
            <p:ph type="sldNum" sz="quarter" idx="12"/>
          </p:nvPr>
        </p:nvSpPr>
        <p:spPr/>
        <p:txBody>
          <a:bodyPr/>
          <a:lstStyle/>
          <a:p>
            <a:fld id="{C6ECEAE4-BC47-46E5-ACA8-D95737EFA74D}" type="slidenum">
              <a:rPr lang="en-CA" smtClean="0"/>
              <a:t>‹#›</a:t>
            </a:fld>
            <a:endParaRPr lang="en-CA"/>
          </a:p>
        </p:txBody>
      </p:sp>
    </p:spTree>
    <p:extLst>
      <p:ext uri="{BB962C8B-B14F-4D97-AF65-F5344CB8AC3E}">
        <p14:creationId xmlns:p14="http://schemas.microsoft.com/office/powerpoint/2010/main" val="210350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94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4378960" y="1767840"/>
            <a:ext cx="7068701" cy="1715710"/>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4378959" y="3483550"/>
            <a:ext cx="7068701" cy="1085641"/>
          </a:xfrm>
          <a:prstGeom prst="rect">
            <a:avLst/>
          </a:prstGeom>
        </p:spPr>
        <p:txBody>
          <a:bodyPr lIns="0" tIns="0" rIns="0" bIns="0">
            <a:noAutofit/>
          </a:bodyPr>
          <a:lstStyle>
            <a:lvl1pPr marL="0" indent="0" algn="l">
              <a:buNone/>
              <a:defRPr sz="2000"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12">
            <a:extLst>
              <a:ext uri="{FF2B5EF4-FFF2-40B4-BE49-F238E27FC236}">
                <a16:creationId xmlns:a16="http://schemas.microsoft.com/office/drawing/2014/main" id="{C6709F47-C676-3D60-4E8C-B5EC67B537F9}"/>
              </a:ext>
            </a:extLst>
          </p:cNvPr>
          <p:cNvSpPr>
            <a:spLocks noGrp="1"/>
          </p:cNvSpPr>
          <p:nvPr>
            <p:ph type="pic" sz="quarter" idx="14" hasCustomPrompt="1"/>
          </p:nvPr>
        </p:nvSpPr>
        <p:spPr>
          <a:xfrm>
            <a:off x="385566" y="1767840"/>
            <a:ext cx="3853925" cy="2801351"/>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30778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Pictur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C699-1ACE-9FD8-FAB2-9E535C0541DE}"/>
              </a:ext>
            </a:extLst>
          </p:cNvPr>
          <p:cNvSpPr>
            <a:spLocks noGrp="1"/>
          </p:cNvSpPr>
          <p:nvPr>
            <p:ph type="title" hasCustomPrompt="1"/>
          </p:nvPr>
        </p:nvSpPr>
        <p:spPr>
          <a:xfrm>
            <a:off x="5966548" y="794327"/>
            <a:ext cx="4834517" cy="2494725"/>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5" name="Picture Placeholder 4">
            <a:extLst>
              <a:ext uri="{FF2B5EF4-FFF2-40B4-BE49-F238E27FC236}">
                <a16:creationId xmlns:a16="http://schemas.microsoft.com/office/drawing/2014/main" id="{D8853093-0416-F964-1E7D-5B0098524A22}"/>
              </a:ext>
            </a:extLst>
          </p:cNvPr>
          <p:cNvSpPr>
            <a:spLocks noGrp="1"/>
          </p:cNvSpPr>
          <p:nvPr>
            <p:ph type="pic" sz="quarter" idx="12"/>
          </p:nvPr>
        </p:nvSpPr>
        <p:spPr>
          <a:xfrm>
            <a:off x="942828" y="794327"/>
            <a:ext cx="4597556" cy="4682837"/>
          </a:xfrm>
          <a:prstGeom prst="rect">
            <a:avLst/>
          </a:prstGeom>
        </p:spPr>
        <p:txBody>
          <a:bodyPr/>
          <a:lstStyle>
            <a:lvl1pPr marL="0" indent="0" algn="ctr">
              <a:buNone/>
              <a:defRPr/>
            </a:lvl1pPr>
          </a:lstStyle>
          <a:p>
            <a:r>
              <a:rPr lang="en-US"/>
              <a:t>Click icon to add picture</a:t>
            </a:r>
          </a:p>
        </p:txBody>
      </p:sp>
      <p:sp>
        <p:nvSpPr>
          <p:cNvPr id="6" name="Content Placeholder 2">
            <a:extLst>
              <a:ext uri="{FF2B5EF4-FFF2-40B4-BE49-F238E27FC236}">
                <a16:creationId xmlns:a16="http://schemas.microsoft.com/office/drawing/2014/main" id="{4A246466-BA9E-E649-D6F9-66C4F4318474}"/>
              </a:ext>
            </a:extLst>
          </p:cNvPr>
          <p:cNvSpPr>
            <a:spLocks noGrp="1"/>
          </p:cNvSpPr>
          <p:nvPr>
            <p:ph idx="1" hasCustomPrompt="1"/>
          </p:nvPr>
        </p:nvSpPr>
        <p:spPr>
          <a:xfrm>
            <a:off x="5966548" y="3454402"/>
            <a:ext cx="4834517" cy="2022762"/>
          </a:xfrm>
          <a:prstGeom prst="rect">
            <a:avLst/>
          </a:prstGeo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459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Agenda Slid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782732" y="766618"/>
            <a:ext cx="10218489" cy="1034453"/>
          </a:xfrm>
          <a:prstGeom prst="rect">
            <a:avLst/>
          </a:prstGeom>
        </p:spPr>
        <p:txBody>
          <a:bodyPr lIns="0" tIns="0" rIns="0" bIns="0" anchor="t">
            <a:noAutofit/>
          </a:bodyPr>
          <a:lstStyle>
            <a:lvl1pPr>
              <a:defRPr sz="36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26071" y="1878032"/>
            <a:ext cx="4375150" cy="3533750"/>
          </a:xfrm>
          <a:prstGeom prst="rect">
            <a:avLst/>
          </a:prstGeom>
        </p:spPr>
        <p:txBody>
          <a:bodyPr lIns="0" tIns="0" rIns="0" bIns="0">
            <a:noAutofit/>
          </a:bodyPr>
          <a:lstStyle>
            <a:lvl1pPr marL="285750" indent="-285750">
              <a:buFont typeface="Wingdings" panose="05000000000000000000" pitchFamily="2" charset="2"/>
              <a:buChar char="§"/>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Picture Placeholder 12">
            <a:extLst>
              <a:ext uri="{FF2B5EF4-FFF2-40B4-BE49-F238E27FC236}">
                <a16:creationId xmlns:a16="http://schemas.microsoft.com/office/drawing/2014/main" id="{77064CDD-E7E1-34AD-A1A9-234011DDA583}"/>
              </a:ext>
            </a:extLst>
          </p:cNvPr>
          <p:cNvSpPr>
            <a:spLocks noGrp="1"/>
          </p:cNvSpPr>
          <p:nvPr>
            <p:ph type="pic" sz="quarter" idx="14" hasCustomPrompt="1"/>
          </p:nvPr>
        </p:nvSpPr>
        <p:spPr>
          <a:xfrm>
            <a:off x="782732" y="1869524"/>
            <a:ext cx="5710434" cy="3533750"/>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280263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3898" y="761116"/>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413170"/>
            <a:ext cx="10126362" cy="4100939"/>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595929" y="868218"/>
            <a:ext cx="4567228" cy="1877976"/>
          </a:xfrm>
          <a:prstGeom prst="rect">
            <a:avLst/>
          </a:prstGeom>
        </p:spPr>
        <p:txBody>
          <a:bodyPr lIns="0" tIns="0" rIns="0" bIns="0">
            <a:noAutofit/>
          </a:bodyPr>
          <a:lstStyle>
            <a:lvl1pPr>
              <a:defRPr sz="3600" baseline="0"/>
            </a:lvl1pPr>
          </a:lstStyle>
          <a:p>
            <a:r>
              <a:rPr lang="en-US"/>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868218"/>
            <a:ext cx="5789913" cy="4655127"/>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231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28210" y="1421137"/>
            <a:ext cx="5157787"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28210" y="2245049"/>
            <a:ext cx="5157787"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960622" y="1421137"/>
            <a:ext cx="5183188"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960622" y="2245049"/>
            <a:ext cx="5183188"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628498" y="769083"/>
            <a:ext cx="10515312" cy="652054"/>
          </a:xfrm>
          <a:prstGeom prst="rect">
            <a:avLst/>
          </a:prstGeom>
        </p:spPr>
        <p:txBody>
          <a:bodyPr anchor="ctr">
            <a:noAutofit/>
          </a:bodyPr>
          <a:lstStyle>
            <a:lvl1pPr algn="ctr">
              <a:defRPr sz="3600" baseline="0"/>
            </a:lvl1pPr>
          </a:lstStyle>
          <a:p>
            <a:r>
              <a:rPr lang="en-US"/>
              <a:t>CLICK TO EDIT MASTER TITLE</a:t>
            </a:r>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Gallery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8886" y="802669"/>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553554"/>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005385"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51282"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80828"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916280"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31544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9378C-4949-9916-FEB7-774C5C2E6A57}"/>
              </a:ext>
            </a:extLst>
          </p:cNvPr>
          <p:cNvPicPr>
            <a:picLocks noChangeAspect="1"/>
          </p:cNvPicPr>
          <p:nvPr userDrawn="1"/>
        </p:nvPicPr>
        <p:blipFill>
          <a:blip r:embed="rId19"/>
          <a:srcRect/>
          <a:stretch/>
        </p:blipFill>
        <p:spPr>
          <a:xfrm>
            <a:off x="9818782" y="5953760"/>
            <a:ext cx="2373218" cy="904240"/>
          </a:xfrm>
          <a:prstGeom prst="rect">
            <a:avLst/>
          </a:prstGeom>
        </p:spPr>
      </p:pic>
      <p:pic>
        <p:nvPicPr>
          <p:cNvPr id="6" name="Picture 5" descr="A black and red rectangle&#10;&#10;Description automatically generated">
            <a:extLst>
              <a:ext uri="{FF2B5EF4-FFF2-40B4-BE49-F238E27FC236}">
                <a16:creationId xmlns:a16="http://schemas.microsoft.com/office/drawing/2014/main" id="{F929F1C1-8D6F-92C5-22BF-059C9895FDA9}"/>
              </a:ext>
            </a:extLst>
          </p:cNvPr>
          <p:cNvPicPr>
            <a:picLocks noChangeAspect="1"/>
          </p:cNvPicPr>
          <p:nvPr userDrawn="1"/>
        </p:nvPicPr>
        <p:blipFill rotWithShape="1">
          <a:blip r:embed="rId20"/>
          <a:srcRect b="72243"/>
          <a:stretch/>
        </p:blipFill>
        <p:spPr>
          <a:xfrm>
            <a:off x="0" y="-3810"/>
            <a:ext cx="12195810" cy="725170"/>
          </a:xfrm>
          <a:prstGeom prst="rect">
            <a:avLst/>
          </a:prstGeom>
        </p:spPr>
      </p:pic>
      <p:sp>
        <p:nvSpPr>
          <p:cNvPr id="9" name="Rectangle 8">
            <a:extLst>
              <a:ext uri="{FF2B5EF4-FFF2-40B4-BE49-F238E27FC236}">
                <a16:creationId xmlns:a16="http://schemas.microsoft.com/office/drawing/2014/main" id="{A59918A8-7BC7-6CFA-D5CB-B362289D15C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9" r:id="rId3"/>
    <p:sldLayoutId id="2147483667" r:id="rId4"/>
    <p:sldLayoutId id="2147483672" r:id="rId5"/>
    <p:sldLayoutId id="2147483652" r:id="rId6"/>
    <p:sldLayoutId id="2147483665" r:id="rId7"/>
    <p:sldLayoutId id="2147483653" r:id="rId8"/>
    <p:sldLayoutId id="2147483658" r:id="rId9"/>
    <p:sldLayoutId id="2147483655" r:id="rId10"/>
    <p:sldLayoutId id="2147483656" r:id="rId11"/>
    <p:sldLayoutId id="2147483657" r:id="rId12"/>
    <p:sldLayoutId id="2147483664" r:id="rId13"/>
    <p:sldLayoutId id="2147483663" r:id="rId14"/>
    <p:sldLayoutId id="2147483668" r:id="rId15"/>
    <p:sldLayoutId id="2147483669" r:id="rId16"/>
    <p:sldLayoutId id="2147483670" r:id="rId17"/>
  </p:sldLayoutIdLs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0BA961-6B3D-7129-8C9B-3618BB5137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3FD291C-6A83-4B64-7129-6D6E93C22C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E04A4FA-7126-6CC7-AAF3-1A352D54AB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18B5B-EFB4-43AF-99D8-5301C3C84D30}" type="datetimeFigureOut">
              <a:rPr lang="en-CA" smtClean="0"/>
              <a:t>2023-09-21</a:t>
            </a:fld>
            <a:endParaRPr lang="en-CA"/>
          </a:p>
        </p:txBody>
      </p:sp>
      <p:sp>
        <p:nvSpPr>
          <p:cNvPr id="5" name="Footer Placeholder 4">
            <a:extLst>
              <a:ext uri="{FF2B5EF4-FFF2-40B4-BE49-F238E27FC236}">
                <a16:creationId xmlns:a16="http://schemas.microsoft.com/office/drawing/2014/main" id="{66056BCB-9413-7EA1-0B28-53BDF73EA6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F3AEF47-625C-EB6F-1993-DE0855BC55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CEAE4-BC47-46E5-ACA8-D95737EFA74D}" type="slidenum">
              <a:rPr lang="en-CA" smtClean="0"/>
              <a:t>‹#›</a:t>
            </a:fld>
            <a:endParaRPr lang="en-CA"/>
          </a:p>
        </p:txBody>
      </p:sp>
    </p:spTree>
    <p:extLst>
      <p:ext uri="{BB962C8B-B14F-4D97-AF65-F5344CB8AC3E}">
        <p14:creationId xmlns:p14="http://schemas.microsoft.com/office/powerpoint/2010/main" val="3280403384"/>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hemeOverride" Target="../theme/themeOverride1.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customXml" Target="../ink/ink1.xml"/><Relationship Id="rId11" Type="http://schemas.openxmlformats.org/officeDocument/2006/relationships/image" Target="../media/image37.png"/><Relationship Id="rId5" Type="http://schemas.openxmlformats.org/officeDocument/2006/relationships/image" Target="../media/image34.jpeg"/><Relationship Id="rId10" Type="http://schemas.openxmlformats.org/officeDocument/2006/relationships/customXml" Target="../ink/ink3.xml"/><Relationship Id="rId4" Type="http://schemas.openxmlformats.org/officeDocument/2006/relationships/image" Target="../media/image33.jpe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61.emf"/></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hyperlink" Target="mailto:Andrej.culen@rothiams.com" TargetMode="External"/><Relationship Id="rId2" Type="http://schemas.openxmlformats.org/officeDocument/2006/relationships/image" Target="../media/image76.png"/><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04771" y="2111041"/>
            <a:ext cx="4590584" cy="3011648"/>
          </a:xfrm>
        </p:spPr>
        <p:txBody>
          <a:bodyPr>
            <a:normAutofit fontScale="90000"/>
          </a:bodyPr>
          <a:lstStyle/>
          <a:p>
            <a:r>
              <a:rPr lang="en-CA" sz="2700" cap="none">
                <a:solidFill>
                  <a:srgbClr val="C00000"/>
                </a:solidFill>
                <a:effectLst/>
                <a:latin typeface="Arial" panose="020B0604020202020204" pitchFamily="34" charset="0"/>
                <a:ea typeface="Calibri" panose="020F0502020204030204" pitchFamily="34" charset="0"/>
                <a:cs typeface="Arial" panose="020B0604020202020204" pitchFamily="34" charset="0"/>
              </a:rPr>
              <a:t>Maximizing the health and lifespan of parking garage structures through expert assessments and maintenance strategies.</a:t>
            </a:r>
            <a:br>
              <a:rPr lang="en-CA" sz="2700" cap="none">
                <a:solidFill>
                  <a:srgbClr val="013F7A"/>
                </a:solidFill>
                <a:effectLst/>
                <a:latin typeface="Arial" panose="020B0604020202020204" pitchFamily="34" charset="0"/>
                <a:ea typeface="Calibri" panose="020F0502020204030204" pitchFamily="34" charset="0"/>
                <a:cs typeface="Arial" panose="020B0604020202020204" pitchFamily="34" charset="0"/>
              </a:rPr>
            </a:br>
            <a:endParaRPr lang="en-US" sz="2700">
              <a:solidFill>
                <a:srgbClr val="013F7A"/>
              </a:solidFill>
              <a:latin typeface="Arial" panose="020B0604020202020204" pitchFamily="34" charset="0"/>
              <a:cs typeface="Arial" panose="020B0604020202020204" pitchFamily="34" charset="0"/>
            </a:endParaRPr>
          </a:p>
        </p:txBody>
      </p:sp>
      <p:pic>
        <p:nvPicPr>
          <p:cNvPr id="4" name="Picture 3" descr="A parking garage with a tree and a fence&#10;&#10;Description automatically generated">
            <a:extLst>
              <a:ext uri="{FF2B5EF4-FFF2-40B4-BE49-F238E27FC236}">
                <a16:creationId xmlns:a16="http://schemas.microsoft.com/office/drawing/2014/main" id="{15C534A6-8706-A2E7-562F-E3AF67FE8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482" y="1862253"/>
            <a:ext cx="6784936" cy="3509225"/>
          </a:xfrm>
          <a:prstGeom prst="rect">
            <a:avLst/>
          </a:prstGeom>
        </p:spPr>
      </p:pic>
      <p:sp>
        <p:nvSpPr>
          <p:cNvPr id="7" name="TextBox 6">
            <a:extLst>
              <a:ext uri="{FF2B5EF4-FFF2-40B4-BE49-F238E27FC236}">
                <a16:creationId xmlns:a16="http://schemas.microsoft.com/office/drawing/2014/main" id="{FF8D1678-1E6F-49C8-FF23-1586C079805B}"/>
              </a:ext>
            </a:extLst>
          </p:cNvPr>
          <p:cNvSpPr txBox="1"/>
          <p:nvPr/>
        </p:nvSpPr>
        <p:spPr>
          <a:xfrm>
            <a:off x="467482" y="423745"/>
            <a:ext cx="11797989" cy="1200329"/>
          </a:xfrm>
          <a:prstGeom prst="rect">
            <a:avLst/>
          </a:prstGeom>
          <a:noFill/>
        </p:spPr>
        <p:txBody>
          <a:bodyPr wrap="square" rtlCol="0">
            <a:spAutoFit/>
          </a:bodyPr>
          <a:lstStyle/>
          <a:p>
            <a:r>
              <a:rPr lang="en-CA" sz="3600" b="1" cap="none">
                <a:solidFill>
                  <a:srgbClr val="013F7A"/>
                </a:solidFill>
                <a:effectLst/>
                <a:latin typeface="Arial" panose="020B0604020202020204" pitchFamily="34" charset="0"/>
                <a:ea typeface="Calibri" panose="020F0502020204030204" pitchFamily="34" charset="0"/>
                <a:cs typeface="Arial" panose="020B0604020202020204" pitchFamily="34" charset="0"/>
              </a:rPr>
              <a:t>Ensuring the longevity of </a:t>
            </a:r>
            <a:br>
              <a:rPr lang="en-CA" sz="3600" b="1" cap="none">
                <a:solidFill>
                  <a:srgbClr val="013F7A"/>
                </a:solidFill>
                <a:effectLst/>
                <a:latin typeface="Arial" panose="020B0604020202020204" pitchFamily="34" charset="0"/>
                <a:ea typeface="Calibri" panose="020F0502020204030204" pitchFamily="34" charset="0"/>
                <a:cs typeface="Arial" panose="020B0604020202020204" pitchFamily="34" charset="0"/>
              </a:rPr>
            </a:br>
            <a:r>
              <a:rPr lang="en-CA" sz="3600" b="1" cap="none">
                <a:solidFill>
                  <a:srgbClr val="013F7A"/>
                </a:solidFill>
                <a:effectLst/>
                <a:latin typeface="Arial" panose="020B0604020202020204" pitchFamily="34" charset="0"/>
                <a:ea typeface="Calibri" panose="020F0502020204030204" pitchFamily="34" charset="0"/>
                <a:cs typeface="Arial" panose="020B0604020202020204" pitchFamily="34" charset="0"/>
              </a:rPr>
              <a:t>parking garage structures</a:t>
            </a:r>
            <a:endParaRPr lang="en-CA" sz="3600" b="1"/>
          </a:p>
        </p:txBody>
      </p:sp>
      <p:sp>
        <p:nvSpPr>
          <p:cNvPr id="8" name="TextBox 7">
            <a:extLst>
              <a:ext uri="{FF2B5EF4-FFF2-40B4-BE49-F238E27FC236}">
                <a16:creationId xmlns:a16="http://schemas.microsoft.com/office/drawing/2014/main" id="{ACCBEF53-A8D6-BA8D-40B3-7E7CD1AE8014}"/>
              </a:ext>
            </a:extLst>
          </p:cNvPr>
          <p:cNvSpPr txBox="1"/>
          <p:nvPr/>
        </p:nvSpPr>
        <p:spPr>
          <a:xfrm>
            <a:off x="467482" y="6150569"/>
            <a:ext cx="6613542" cy="369332"/>
          </a:xfrm>
          <a:prstGeom prst="rect">
            <a:avLst/>
          </a:prstGeom>
          <a:noFill/>
        </p:spPr>
        <p:txBody>
          <a:bodyPr wrap="square" rtlCol="0">
            <a:spAutoFit/>
          </a:bodyPr>
          <a:lstStyle/>
          <a:p>
            <a:r>
              <a:rPr lang="en-CA" b="1">
                <a:latin typeface="Arial" panose="020B0604020202020204" pitchFamily="34" charset="0"/>
                <a:cs typeface="Arial" panose="020B0604020202020204" pitchFamily="34" charset="0"/>
              </a:rPr>
              <a:t>Roth IAMS Webinar Series: September 21, 2023</a:t>
            </a:r>
          </a:p>
        </p:txBody>
      </p:sp>
    </p:spTree>
    <p:extLst>
      <p:ext uri="{BB962C8B-B14F-4D97-AF65-F5344CB8AC3E}">
        <p14:creationId xmlns:p14="http://schemas.microsoft.com/office/powerpoint/2010/main" val="23283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383654" y="267562"/>
            <a:ext cx="8596668" cy="775662"/>
          </a:xfrm>
        </p:spPr>
        <p:txBody>
          <a:bodyPr>
            <a:normAutofit/>
          </a:bodyPr>
          <a:lstStyle/>
          <a:p>
            <a:pPr algn="just" fontAlgn="base">
              <a:spcBef>
                <a:spcPts val="1200"/>
              </a:spcBef>
              <a:spcAft>
                <a:spcPts val="1200"/>
              </a:spcAft>
            </a:pPr>
            <a:r>
              <a:rPr lang="en-US" sz="3600">
                <a:latin typeface="Arial" panose="020B0604020202020204" pitchFamily="34" charset="0"/>
                <a:cs typeface="Arial" panose="020B0604020202020204" pitchFamily="34" charset="0"/>
              </a:rPr>
              <a:t>Three Investigation Phases</a:t>
            </a:r>
            <a:endParaRPr lang="en-CA" sz="360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383654" y="1043224"/>
            <a:ext cx="11424692" cy="2585323"/>
          </a:xfrm>
          <a:prstGeom prst="rect">
            <a:avLst/>
          </a:prstGeom>
          <a:noFill/>
        </p:spPr>
        <p:txBody>
          <a:bodyPr wrap="square" rtlCol="0">
            <a:spAutoFit/>
          </a:bodyPr>
          <a:lstStyle/>
          <a:p>
            <a:pPr algn="just" fontAlgn="base">
              <a:spcBef>
                <a:spcPts val="600"/>
              </a:spcBef>
              <a:spcAft>
                <a:spcPts val="1200"/>
              </a:spcAft>
              <a:buClr>
                <a:srgbClr val="C00000"/>
              </a:buClr>
            </a:pPr>
            <a:r>
              <a:rPr lang="en-US" b="0" i="0">
                <a:solidFill>
                  <a:srgbClr val="272425"/>
                </a:solidFill>
                <a:effectLst/>
                <a:latin typeface="Arial" panose="020B0604020202020204" pitchFamily="34" charset="0"/>
                <a:cs typeface="Arial" panose="020B0604020202020204" pitchFamily="34" charset="0"/>
              </a:rPr>
              <a:t>Those involved in the operation, maintenance, and restoration are key to ensuring structures are maintained in a state of good repair. Failure to do so leads to:</a:t>
            </a:r>
          </a:p>
          <a:p>
            <a:pPr marL="1200150" lvl="2" indent="-285750" algn="just" fontAlgn="base">
              <a:spcBef>
                <a:spcPts val="600"/>
              </a:spcBef>
              <a:spcAft>
                <a:spcPts val="1200"/>
              </a:spcAft>
              <a:buClr>
                <a:srgbClr val="C00000"/>
              </a:buClr>
              <a:buFont typeface="Arial" panose="020B0604020202020204" pitchFamily="34" charset="0"/>
              <a:buChar char="►"/>
            </a:pPr>
            <a:r>
              <a:rPr lang="en-US" sz="1600">
                <a:solidFill>
                  <a:srgbClr val="272425"/>
                </a:solidFill>
                <a:latin typeface="Arial" panose="020B0604020202020204" pitchFamily="34" charset="0"/>
                <a:cs typeface="Arial" panose="020B0604020202020204" pitchFamily="34" charset="0"/>
              </a:rPr>
              <a:t>I</a:t>
            </a:r>
            <a:r>
              <a:rPr lang="en-US" sz="1600" b="0" i="0">
                <a:solidFill>
                  <a:srgbClr val="272425"/>
                </a:solidFill>
                <a:effectLst/>
                <a:latin typeface="Arial" panose="020B0604020202020204" pitchFamily="34" charset="0"/>
                <a:cs typeface="Arial" panose="020B0604020202020204" pitchFamily="34" charset="0"/>
              </a:rPr>
              <a:t>ncreased repair costs, </a:t>
            </a:r>
          </a:p>
          <a:p>
            <a:pPr marL="1200150" lvl="2" indent="-285750" algn="just" fontAlgn="base">
              <a:spcBef>
                <a:spcPts val="600"/>
              </a:spcBef>
              <a:spcAft>
                <a:spcPts val="1200"/>
              </a:spcAft>
              <a:buClr>
                <a:srgbClr val="C00000"/>
              </a:buClr>
              <a:buFont typeface="Arial" panose="020B0604020202020204" pitchFamily="34" charset="0"/>
              <a:buChar char="►"/>
            </a:pPr>
            <a:r>
              <a:rPr lang="en-US" sz="1600">
                <a:solidFill>
                  <a:srgbClr val="272425"/>
                </a:solidFill>
                <a:latin typeface="Arial" panose="020B0604020202020204" pitchFamily="34" charset="0"/>
                <a:cs typeface="Arial" panose="020B0604020202020204" pitchFamily="34" charset="0"/>
              </a:rPr>
              <a:t>P</a:t>
            </a:r>
            <a:r>
              <a:rPr lang="en-US" sz="1600" b="0" i="0">
                <a:solidFill>
                  <a:srgbClr val="272425"/>
                </a:solidFill>
                <a:effectLst/>
                <a:latin typeface="Arial" panose="020B0604020202020204" pitchFamily="34" charset="0"/>
                <a:cs typeface="Arial" panose="020B0604020202020204" pitchFamily="34" charset="0"/>
              </a:rPr>
              <a:t>otential loss of revenue due to closure of the facility</a:t>
            </a:r>
          </a:p>
          <a:p>
            <a:pPr marL="1200150" lvl="2" indent="-285750" algn="just" fontAlgn="base">
              <a:spcBef>
                <a:spcPts val="600"/>
              </a:spcBef>
              <a:spcAft>
                <a:spcPts val="1200"/>
              </a:spcAft>
              <a:buClr>
                <a:srgbClr val="C00000"/>
              </a:buClr>
              <a:buFont typeface="Arial" panose="020B0604020202020204" pitchFamily="34" charset="0"/>
              <a:buChar char="►"/>
            </a:pPr>
            <a:r>
              <a:rPr lang="en-US" sz="1600">
                <a:solidFill>
                  <a:srgbClr val="272425"/>
                </a:solidFill>
                <a:latin typeface="Arial" panose="020B0604020202020204" pitchFamily="34" charset="0"/>
                <a:cs typeface="Arial" panose="020B0604020202020204" pitchFamily="34" charset="0"/>
              </a:rPr>
              <a:t>S</a:t>
            </a:r>
            <a:r>
              <a:rPr lang="en-US" sz="1600" b="0" i="0">
                <a:solidFill>
                  <a:srgbClr val="272425"/>
                </a:solidFill>
                <a:effectLst/>
                <a:latin typeface="Arial" panose="020B0604020202020204" pitchFamily="34" charset="0"/>
                <a:cs typeface="Arial" panose="020B0604020202020204" pitchFamily="34" charset="0"/>
              </a:rPr>
              <a:t>tructural failure resulting in a loss of life. </a:t>
            </a:r>
          </a:p>
          <a:p>
            <a:pPr algn="just" fontAlgn="base">
              <a:spcBef>
                <a:spcPts val="600"/>
              </a:spcBef>
              <a:spcAft>
                <a:spcPts val="1200"/>
              </a:spcAft>
              <a:buClr>
                <a:srgbClr val="C00000"/>
              </a:buClr>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Investigation strategies are divided in to three phases:</a:t>
            </a:r>
          </a:p>
        </p:txBody>
      </p:sp>
      <p:graphicFrame>
        <p:nvGraphicFramePr>
          <p:cNvPr id="2" name="Diagram 1">
            <a:extLst>
              <a:ext uri="{FF2B5EF4-FFF2-40B4-BE49-F238E27FC236}">
                <a16:creationId xmlns:a16="http://schemas.microsoft.com/office/drawing/2014/main" id="{0E0EDD67-564D-7EEE-AC98-6A9683CE960A}"/>
              </a:ext>
            </a:extLst>
          </p:cNvPr>
          <p:cNvGraphicFramePr/>
          <p:nvPr>
            <p:extLst>
              <p:ext uri="{D42A27DB-BD31-4B8C-83A1-F6EECF244321}">
                <p14:modId xmlns:p14="http://schemas.microsoft.com/office/powerpoint/2010/main" val="1087890983"/>
              </p:ext>
            </p:extLst>
          </p:nvPr>
        </p:nvGraphicFramePr>
        <p:xfrm>
          <a:off x="2238477" y="2150260"/>
          <a:ext cx="8128000" cy="4707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88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Box 6">
            <a:extLst>
              <a:ext uri="{FF2B5EF4-FFF2-40B4-BE49-F238E27FC236}">
                <a16:creationId xmlns:a16="http://schemas.microsoft.com/office/drawing/2014/main" id="{7748F0AC-0B29-4BAD-B4B3-B00853F71BBB}"/>
              </a:ext>
            </a:extLst>
          </p:cNvPr>
          <p:cNvSpPr txBox="1"/>
          <p:nvPr/>
        </p:nvSpPr>
        <p:spPr>
          <a:xfrm>
            <a:off x="540405" y="1505481"/>
            <a:ext cx="4755185" cy="3135345"/>
          </a:xfrm>
          <a:prstGeom prst="rect">
            <a:avLst/>
          </a:prstGeom>
        </p:spPr>
        <p:txBody>
          <a:bodyPr vert="horz" lIns="91440" tIns="45720" rIns="91440" bIns="45720" rtlCol="0">
            <a:normAutofit/>
          </a:bodyPr>
          <a:lstStyle/>
          <a:p>
            <a:pPr defTabSz="457200">
              <a:lnSpc>
                <a:spcPct val="90000"/>
              </a:lnSpc>
              <a:spcBef>
                <a:spcPts val="1000"/>
              </a:spcBef>
              <a:buSzPct val="80000"/>
            </a:pPr>
            <a:r>
              <a:rPr lang="en-US">
                <a:latin typeface="Arial" panose="020B0604020202020204" pitchFamily="34" charset="0"/>
                <a:cs typeface="Arial" panose="020B0604020202020204" pitchFamily="34" charset="0"/>
              </a:rPr>
              <a:t>Early indicators commonly seen that accelerate the deterioration process include:</a:t>
            </a:r>
          </a:p>
          <a:p>
            <a:pPr marL="742950" lvl="1" indent="-285750" defTabSz="457200" fontAlgn="base">
              <a:lnSpc>
                <a:spcPct val="90000"/>
              </a:lnSpc>
              <a:spcBef>
                <a:spcPts val="1000"/>
              </a:spcBef>
              <a:buClr>
                <a:srgbClr val="C00000"/>
              </a:buClr>
              <a:buSzPct val="80000"/>
              <a:buFont typeface="Arial" panose="020B0604020202020204" pitchFamily="34" charset="0"/>
              <a:buChar char="►"/>
            </a:pPr>
            <a:r>
              <a:rPr lang="en-US">
                <a:effectLst/>
                <a:latin typeface="Arial" panose="020B0604020202020204" pitchFamily="34" charset="0"/>
                <a:cs typeface="Arial" panose="020B0604020202020204" pitchFamily="34" charset="0"/>
              </a:rPr>
              <a:t>Water Entry</a:t>
            </a:r>
          </a:p>
          <a:p>
            <a:pPr marL="742950" lvl="1" indent="-285750" defTabSz="457200" fontAlgn="base">
              <a:lnSpc>
                <a:spcPct val="90000"/>
              </a:lnSpc>
              <a:spcBef>
                <a:spcPts val="1000"/>
              </a:spcBef>
              <a:buClr>
                <a:srgbClr val="C00000"/>
              </a:buClr>
              <a:buSzPct val="80000"/>
              <a:buFont typeface="Arial" panose="020B0604020202020204" pitchFamily="34" charset="0"/>
              <a:buChar char="►"/>
            </a:pPr>
            <a:r>
              <a:rPr lang="en-US">
                <a:effectLst/>
                <a:latin typeface="Arial" panose="020B0604020202020204" pitchFamily="34" charset="0"/>
                <a:cs typeface="Arial" panose="020B0604020202020204" pitchFamily="34" charset="0"/>
              </a:rPr>
              <a:t>Water Ponding</a:t>
            </a:r>
            <a:endParaRPr lang="en-US">
              <a:latin typeface="Arial" panose="020B0604020202020204" pitchFamily="34" charset="0"/>
              <a:cs typeface="Arial" panose="020B0604020202020204" pitchFamily="34" charset="0"/>
            </a:endParaRPr>
          </a:p>
          <a:p>
            <a:pPr marL="742950" lvl="1" indent="-285750" defTabSz="457200" fontAlgn="base">
              <a:lnSpc>
                <a:spcPct val="90000"/>
              </a:lnSpc>
              <a:spcBef>
                <a:spcPts val="1000"/>
              </a:spcBef>
              <a:buClr>
                <a:srgbClr val="C00000"/>
              </a:buClr>
              <a:buSzPct val="80000"/>
              <a:buFont typeface="Arial" panose="020B0604020202020204" pitchFamily="34" charset="0"/>
              <a:buChar char="►"/>
            </a:pPr>
            <a:r>
              <a:rPr lang="en-US">
                <a:effectLst/>
                <a:latin typeface="Arial" panose="020B0604020202020204" pitchFamily="34" charset="0"/>
                <a:cs typeface="Arial" panose="020B0604020202020204" pitchFamily="34" charset="0"/>
              </a:rPr>
              <a:t>Drainage system defects</a:t>
            </a:r>
          </a:p>
          <a:p>
            <a:pPr marL="742950" lvl="1" indent="-285750" defTabSz="457200" fontAlgn="base">
              <a:lnSpc>
                <a:spcPct val="90000"/>
              </a:lnSpc>
              <a:spcBef>
                <a:spcPts val="1000"/>
              </a:spcBef>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Chloride and deicing salt</a:t>
            </a:r>
          </a:p>
          <a:p>
            <a:pPr marL="742950" lvl="1" indent="-285750" defTabSz="457200" fontAlgn="base">
              <a:lnSpc>
                <a:spcPct val="90000"/>
              </a:lnSpc>
              <a:spcBef>
                <a:spcPts val="1000"/>
              </a:spcBef>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Carbonation</a:t>
            </a:r>
          </a:p>
          <a:p>
            <a:pPr marL="742950" lvl="1" indent="-285750" defTabSz="457200" fontAlgn="base">
              <a:lnSpc>
                <a:spcPct val="90000"/>
              </a:lnSpc>
              <a:spcBef>
                <a:spcPts val="1000"/>
              </a:spcBef>
              <a:buClr>
                <a:schemeClr val="accent1"/>
              </a:buClr>
              <a:buSzPct val="80000"/>
              <a:buFont typeface="Wingdings" panose="05000000000000000000" pitchFamily="2" charset="2"/>
              <a:buChar char="Ø"/>
            </a:pPr>
            <a:endParaRPr lang="en-US">
              <a:effectLst/>
              <a:latin typeface="Times New Roman" panose="02020603050405020304" pitchFamily="18" charset="0"/>
              <a:cs typeface="Times New Roman" panose="02020603050405020304" pitchFamily="18" charset="0"/>
            </a:endParaRPr>
          </a:p>
          <a:p>
            <a:pPr marL="742950" lvl="1" indent="-285750" defTabSz="457200" fontAlgn="base">
              <a:lnSpc>
                <a:spcPct val="90000"/>
              </a:lnSpc>
              <a:spcBef>
                <a:spcPts val="1000"/>
              </a:spcBef>
              <a:buClr>
                <a:schemeClr val="accent1"/>
              </a:buClr>
              <a:buSzPct val="80000"/>
              <a:buFont typeface="Wingdings" panose="05000000000000000000" pitchFamily="2" charset="2"/>
              <a:buChar char="Ø"/>
            </a:pPr>
            <a:endParaRPr lang="en-US">
              <a:solidFill>
                <a:schemeClr val="tx1">
                  <a:lumMod val="75000"/>
                  <a:lumOff val="25000"/>
                </a:schemeClr>
              </a:solidFill>
              <a:effectLst/>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5" name="Title 3">
            <a:extLst>
              <a:ext uri="{FF2B5EF4-FFF2-40B4-BE49-F238E27FC236}">
                <a16:creationId xmlns:a16="http://schemas.microsoft.com/office/drawing/2014/main" id="{F8614F65-338C-A757-8311-BFD539EA9530}"/>
              </a:ext>
            </a:extLst>
          </p:cNvPr>
          <p:cNvSpPr txBox="1">
            <a:spLocks/>
          </p:cNvSpPr>
          <p:nvPr/>
        </p:nvSpPr>
        <p:spPr>
          <a:xfrm>
            <a:off x="452480" y="395381"/>
            <a:ext cx="8596668" cy="775662"/>
          </a:xfrm>
          <a:prstGeom prst="rect">
            <a:avLst/>
          </a:prstGeom>
        </p:spPr>
        <p:txBody>
          <a:bodyPr vert="horz" lIns="91440" tIns="45720" rIns="91440" bIns="45720" rtlCol="0" anchor="b">
            <a:normAutofit/>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base">
              <a:spcBef>
                <a:spcPts val="1200"/>
              </a:spcBef>
              <a:spcAft>
                <a:spcPts val="1200"/>
              </a:spcAft>
            </a:pPr>
            <a:r>
              <a:rPr lang="en-US" sz="3600"/>
              <a:t>First Phase – Early Indicators</a:t>
            </a:r>
            <a:endParaRPr lang="en-CA" sz="3600"/>
          </a:p>
        </p:txBody>
      </p:sp>
      <p:pic>
        <p:nvPicPr>
          <p:cNvPr id="1026" name="Picture 2" descr="Ponding Water on Concrete: Common Causes and How to Fix It">
            <a:extLst>
              <a:ext uri="{FF2B5EF4-FFF2-40B4-BE49-F238E27FC236}">
                <a16:creationId xmlns:a16="http://schemas.microsoft.com/office/drawing/2014/main" id="{7D31CD25-A607-7E67-36B9-87D37449F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37815"/>
            <a:ext cx="5418666" cy="40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32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473943" y="301475"/>
            <a:ext cx="9073180" cy="775662"/>
          </a:xfrm>
        </p:spPr>
        <p:txBody>
          <a:bodyPr>
            <a:noAutofit/>
          </a:bodyPr>
          <a:lstStyle/>
          <a:p>
            <a:r>
              <a:rPr lang="en-US" sz="3600">
                <a:latin typeface="Arial" panose="020B0604020202020204" pitchFamily="34" charset="0"/>
                <a:cs typeface="Arial" panose="020B0604020202020204" pitchFamily="34" charset="0"/>
              </a:rPr>
              <a:t>First Phase – Early Indicators</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012303" y="1217008"/>
            <a:ext cx="7768409" cy="4616648"/>
          </a:xfrm>
          <a:prstGeom prst="rect">
            <a:avLst/>
          </a:prstGeom>
          <a:noFill/>
        </p:spPr>
        <p:txBody>
          <a:bodyPr wrap="square" rtlCol="0">
            <a:spAutoFit/>
          </a:bodyPr>
          <a:lstStyle/>
          <a:p>
            <a:pPr algn="just" fontAlgn="base">
              <a:spcAft>
                <a:spcPts val="1200"/>
              </a:spcAft>
            </a:pPr>
            <a:r>
              <a:rPr lang="en-US" sz="18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Water Entry </a:t>
            </a:r>
            <a:r>
              <a:rPr lang="en-US"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b="1">
                <a:solidFill>
                  <a:schemeClr val="tx1">
                    <a:lumMod val="75000"/>
                    <a:lumOff val="25000"/>
                  </a:schemeClr>
                </a:solidFill>
                <a:latin typeface="Arial" panose="020B0604020202020204" pitchFamily="34" charset="0"/>
                <a:cs typeface="Arial" panose="020B0604020202020204" pitchFamily="34" charset="0"/>
              </a:rPr>
              <a:t>Parking structures are susceptible to a lot of water damage.</a:t>
            </a:r>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lgn="just" fontAlgn="base">
              <a:spcAft>
                <a:spcPts val="1200"/>
              </a:spcAft>
              <a:buClr>
                <a:srgbClr val="C00000"/>
              </a:buClr>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Three indicators that water leakage is occurring are: exposed metals rusting, rust stains along the walls and efflorescence.</a:t>
            </a:r>
            <a:endParaRPr lang="en-US" sz="1800" b="0" i="0" u="none" strike="noStrike" baseline="0">
              <a:solidFill>
                <a:srgbClr val="404040"/>
              </a:solidFill>
              <a:latin typeface="Arial" panose="020B0604020202020204" pitchFamily="34" charset="0"/>
              <a:cs typeface="Arial" panose="020B0604020202020204" pitchFamily="34" charset="0"/>
            </a:endParaRPr>
          </a:p>
          <a:p>
            <a:pPr marL="285750" indent="-285750" algn="just" fontAlgn="base">
              <a:spcAft>
                <a:spcPts val="1200"/>
              </a:spcAft>
              <a:buClr>
                <a:srgbClr val="C00000"/>
              </a:buClr>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Water leakages in the ceiling can sometimes cause efflorescence, visible as white mineral crystals. This is a sign that water is entering the concrete, which can cause serious damage to embedded steel. </a:t>
            </a:r>
          </a:p>
          <a:p>
            <a:pPr marL="285750" indent="-285750" algn="just" fontAlgn="base">
              <a:spcAft>
                <a:spcPts val="1200"/>
              </a:spcAft>
              <a:buClr>
                <a:srgbClr val="C00000"/>
              </a:buClr>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Efflorescence can also show up on the vertical faces of beams and slabs, which could lead to failure of the post-tensioning system.</a:t>
            </a:r>
          </a:p>
          <a:p>
            <a:pPr marL="285750" indent="-285750" algn="just" fontAlgn="base">
              <a:spcAft>
                <a:spcPts val="1200"/>
              </a:spcAft>
              <a:buClr>
                <a:srgbClr val="C00000"/>
              </a:buClr>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Note if there are any rust stains along the walls. </a:t>
            </a:r>
          </a:p>
          <a:p>
            <a:pPr marL="285750" indent="-285750" algn="just" fontAlgn="base">
              <a:spcAft>
                <a:spcPts val="1200"/>
              </a:spcAft>
              <a:buClr>
                <a:srgbClr val="C00000"/>
              </a:buClr>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The longer the condition is left unattended, the more expensive the consequences can become. </a:t>
            </a:r>
          </a:p>
          <a:p>
            <a:pPr marL="285750" indent="-285750" algn="just" fontAlgn="base">
              <a:spcAft>
                <a:spcPts val="1200"/>
              </a:spcAft>
              <a:buFont typeface="Wingdings" panose="05000000000000000000" pitchFamily="2" charset="2"/>
              <a:buChar char="Ø"/>
            </a:pPr>
            <a:endParaRPr lang="en-CA" sz="1800">
              <a:effectLst/>
              <a:latin typeface="Times New Roman" panose="02020603050405020304" pitchFamily="18" charset="0"/>
              <a:ea typeface="Times New Roman" panose="02020603050405020304" pitchFamily="18" charset="0"/>
            </a:endParaRPr>
          </a:p>
        </p:txBody>
      </p:sp>
      <p:pic>
        <p:nvPicPr>
          <p:cNvPr id="3" name="Picture 2" descr="A wall with rust on it&#10;&#10;Description automatically generated">
            <a:extLst>
              <a:ext uri="{FF2B5EF4-FFF2-40B4-BE49-F238E27FC236}">
                <a16:creationId xmlns:a16="http://schemas.microsoft.com/office/drawing/2014/main" id="{13218B6F-BACE-AEC7-00F3-44618873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88" y="1241084"/>
            <a:ext cx="3396533" cy="2359695"/>
          </a:xfrm>
          <a:prstGeom prst="rect">
            <a:avLst/>
          </a:prstGeom>
        </p:spPr>
      </p:pic>
      <p:pic>
        <p:nvPicPr>
          <p:cNvPr id="5" name="Picture 4">
            <a:extLst>
              <a:ext uri="{FF2B5EF4-FFF2-40B4-BE49-F238E27FC236}">
                <a16:creationId xmlns:a16="http://schemas.microsoft.com/office/drawing/2014/main" id="{D4F006C8-66B0-73A8-C5EA-7392DB5A63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23" y="3764727"/>
            <a:ext cx="3405598" cy="2283460"/>
          </a:xfrm>
          <a:prstGeom prst="rect">
            <a:avLst/>
          </a:prstGeom>
        </p:spPr>
      </p:pic>
    </p:spTree>
    <p:extLst>
      <p:ext uri="{BB962C8B-B14F-4D97-AF65-F5344CB8AC3E}">
        <p14:creationId xmlns:p14="http://schemas.microsoft.com/office/powerpoint/2010/main" val="1311864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430954" y="1248758"/>
            <a:ext cx="7145702" cy="4770537"/>
          </a:xfrm>
          <a:prstGeom prst="rect">
            <a:avLst/>
          </a:prstGeom>
          <a:noFill/>
        </p:spPr>
        <p:txBody>
          <a:bodyPr wrap="square" rtlCol="0">
            <a:spAutoFit/>
          </a:bodyPr>
          <a:lstStyle/>
          <a:p>
            <a:pPr algn="just" fontAlgn="base">
              <a:spcBef>
                <a:spcPts val="1200"/>
              </a:spcBef>
              <a:spcAft>
                <a:spcPts val="1200"/>
              </a:spcAft>
              <a:buSzPts val="1000"/>
              <a:tabLst>
                <a:tab pos="171450" algn="l"/>
              </a:tabLst>
            </a:pPr>
            <a:r>
              <a:rPr lang="en-US" sz="18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Ponding Water </a:t>
            </a: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0">
                <a:solidFill>
                  <a:srgbClr val="000000"/>
                </a:solidFill>
                <a:effectLst/>
                <a:latin typeface="Arial" panose="020B0604020202020204" pitchFamily="34" charset="0"/>
                <a:cs typeface="Arial" panose="020B0604020202020204" pitchFamily="34" charset="0"/>
              </a:rPr>
              <a:t>parking garages are designed to remain dry and drain water and snow easily </a:t>
            </a:r>
            <a:endParaRPr lang="en-US" b="1">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lgn="just">
              <a:spcAft>
                <a:spcPts val="1200"/>
              </a:spcAft>
              <a:buClr>
                <a:srgbClr val="C00000"/>
              </a:buClr>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Water and parking garages do not associate well, and standing water is an issue. </a:t>
            </a:r>
            <a:endParaRPr lang="en-US" i="0">
              <a:solidFill>
                <a:srgbClr val="000000"/>
              </a:solidFill>
              <a:effectLst/>
              <a:latin typeface="Arial" panose="020B0604020202020204" pitchFamily="34" charset="0"/>
              <a:cs typeface="Arial" panose="020B0604020202020204" pitchFamily="34" charset="0"/>
            </a:endParaRPr>
          </a:p>
          <a:p>
            <a:pPr marL="285750" indent="-285750" algn="just">
              <a:spcAft>
                <a:spcPts val="1200"/>
              </a:spcAft>
              <a:buClr>
                <a:srgbClr val="C00000"/>
              </a:buClr>
              <a:buFont typeface="Arial" panose="020B0604020202020204" pitchFamily="34" charset="0"/>
              <a:buChar char="►"/>
            </a:pPr>
            <a:r>
              <a:rPr lang="en-US" i="0">
                <a:solidFill>
                  <a:srgbClr val="000000"/>
                </a:solidFill>
                <a:effectLst/>
                <a:latin typeface="Arial" panose="020B0604020202020204" pitchFamily="34" charset="0"/>
                <a:cs typeface="Arial" panose="020B0604020202020204" pitchFamily="34" charset="0"/>
              </a:rPr>
              <a:t>In many cases, ponding water causes concrete to sag, which can lead to water ponding in other areas.</a:t>
            </a:r>
          </a:p>
          <a:p>
            <a:pPr marL="285750" indent="-285750" algn="just">
              <a:spcAft>
                <a:spcPts val="1200"/>
              </a:spcAft>
              <a:buClr>
                <a:srgbClr val="C00000"/>
              </a:buClr>
              <a:buFont typeface="Arial" panose="020B0604020202020204" pitchFamily="34" charset="0"/>
              <a:buChar char="►"/>
            </a:pPr>
            <a:r>
              <a:rPr lang="en-US" i="0">
                <a:solidFill>
                  <a:srgbClr val="000000"/>
                </a:solidFill>
                <a:effectLst/>
                <a:latin typeface="Arial" panose="020B0604020202020204" pitchFamily="34" charset="0"/>
                <a:cs typeface="Arial" panose="020B0604020202020204" pitchFamily="34" charset="0"/>
              </a:rPr>
              <a:t>To ensure water ponding does not happen again in your parking garage, complete any necessary repairs to the drains and to the protective waterproof membrane.</a:t>
            </a:r>
          </a:p>
          <a:p>
            <a:pPr marL="285750" indent="-285750" algn="just">
              <a:spcAft>
                <a:spcPts val="1200"/>
              </a:spcAft>
              <a:buClr>
                <a:srgbClr val="C00000"/>
              </a:buClr>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A simple drain installation or protective waterproof membrane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will prevent future, larger problems. </a:t>
            </a:r>
          </a:p>
          <a:p>
            <a:pPr marL="285750" indent="-285750" algn="just">
              <a:spcAft>
                <a:spcPts val="1200"/>
              </a:spcAft>
              <a:buClr>
                <a:srgbClr val="C00000"/>
              </a:buClr>
              <a:buFont typeface="Arial" panose="020B0604020202020204" pitchFamily="34" charset="0"/>
              <a:buChar char="►"/>
            </a:pPr>
            <a:endParaRPr lang="en-US" i="0">
              <a:solidFill>
                <a:srgbClr val="000000"/>
              </a:solidFill>
              <a:effectLst/>
              <a:latin typeface="Arial" panose="020B0604020202020204" pitchFamily="34" charset="0"/>
              <a:cs typeface="Arial" panose="020B0604020202020204" pitchFamily="34" charset="0"/>
            </a:endParaRPr>
          </a:p>
          <a:p>
            <a:pPr marL="285750" lvl="0" indent="-285750" algn="just" fontAlgn="base">
              <a:spcBef>
                <a:spcPts val="1200"/>
              </a:spcBef>
              <a:spcAft>
                <a:spcPts val="1200"/>
              </a:spcAft>
              <a:buSzPts val="1000"/>
              <a:buFont typeface="Wingdings" panose="05000000000000000000" pitchFamily="2" charset="2"/>
              <a:buChar char="Ø"/>
              <a:tabLst>
                <a:tab pos="171450" algn="l"/>
              </a:tabLst>
            </a:pPr>
            <a:endParaRPr lang="en-CA" sz="18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039" y="1127459"/>
            <a:ext cx="3748380" cy="2610880"/>
          </a:xfrm>
          <a:prstGeom prst="rect">
            <a:avLst/>
          </a:prstGeom>
        </p:spPr>
      </p:pic>
      <p:pic>
        <p:nvPicPr>
          <p:cNvPr id="5" name="Picture 4">
            <a:extLst>
              <a:ext uri="{FF2B5EF4-FFF2-40B4-BE49-F238E27FC236}">
                <a16:creationId xmlns:a16="http://schemas.microsoft.com/office/drawing/2014/main" id="{D4F006C8-66B0-73A8-C5EA-7392DB5A63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0039" y="3907162"/>
            <a:ext cx="3748380" cy="2587511"/>
          </a:xfrm>
          <a:prstGeom prst="rect">
            <a:avLst/>
          </a:prstGeom>
        </p:spPr>
      </p:pic>
      <p:sp>
        <p:nvSpPr>
          <p:cNvPr id="9" name="Title 3">
            <a:extLst>
              <a:ext uri="{FF2B5EF4-FFF2-40B4-BE49-F238E27FC236}">
                <a16:creationId xmlns:a16="http://schemas.microsoft.com/office/drawing/2014/main" id="{76477ACD-623D-0DF5-E8D0-2DEACEDBDD28}"/>
              </a:ext>
            </a:extLst>
          </p:cNvPr>
          <p:cNvSpPr>
            <a:spLocks noGrp="1"/>
          </p:cNvSpPr>
          <p:nvPr>
            <p:ph type="title"/>
          </p:nvPr>
        </p:nvSpPr>
        <p:spPr>
          <a:xfrm>
            <a:off x="473943" y="301475"/>
            <a:ext cx="10911812" cy="775662"/>
          </a:xfrm>
        </p:spPr>
        <p:txBody>
          <a:bodyPr>
            <a:normAutofit/>
          </a:bodyPr>
          <a:lstStyle/>
          <a:p>
            <a:r>
              <a:rPr lang="en-US" sz="3600">
                <a:latin typeface="Arial" panose="020B0604020202020204" pitchFamily="34" charset="0"/>
                <a:cs typeface="Arial" panose="020B0604020202020204" pitchFamily="34" charset="0"/>
              </a:rPr>
              <a:t>First Phase – Early Indicators</a:t>
            </a:r>
          </a:p>
        </p:txBody>
      </p:sp>
    </p:spTree>
    <p:extLst>
      <p:ext uri="{BB962C8B-B14F-4D97-AF65-F5344CB8AC3E}">
        <p14:creationId xmlns:p14="http://schemas.microsoft.com/office/powerpoint/2010/main" val="76671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5247877" y="1310619"/>
            <a:ext cx="5999243" cy="3323987"/>
          </a:xfrm>
          <a:prstGeom prst="rect">
            <a:avLst/>
          </a:prstGeom>
          <a:noFill/>
        </p:spPr>
        <p:txBody>
          <a:bodyPr wrap="square" rtlCol="0">
            <a:spAutoFit/>
          </a:bodyPr>
          <a:lstStyle/>
          <a:p>
            <a:pPr lvl="0" algn="just" fontAlgn="base">
              <a:spcBef>
                <a:spcPts val="1200"/>
              </a:spcBef>
              <a:spcAft>
                <a:spcPts val="1200"/>
              </a:spcAft>
              <a:buSzPts val="1000"/>
              <a:tabLst>
                <a:tab pos="171450" algn="l"/>
              </a:tabLst>
            </a:pP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Drainage Systems</a:t>
            </a:r>
          </a:p>
          <a:p>
            <a:pPr marL="285750" lvl="0" indent="-285750" algn="just" fontAlgn="base">
              <a:spcAft>
                <a:spcPts val="1200"/>
              </a:spcAft>
              <a:buClr>
                <a:srgbClr val="C00000"/>
              </a:buClr>
              <a:buSzPts val="1000"/>
              <a:buFont typeface="Arial" panose="020B0604020202020204" pitchFamily="34" charset="0"/>
              <a:buChar char="►"/>
              <a:tabLst>
                <a:tab pos="171450" algn="l"/>
              </a:tabLst>
            </a:pPr>
            <a:r>
              <a:rPr lang="en-US" b="0" i="0">
                <a:effectLst/>
                <a:latin typeface="Arial" panose="020B0604020202020204" pitchFamily="34" charset="0"/>
                <a:cs typeface="Arial" panose="020B0604020202020204" pitchFamily="34" charset="0"/>
              </a:rPr>
              <a:t>One of the biggest problems with parking garage drainage systems is frequent clogs, especially if you have large grates. </a:t>
            </a:r>
          </a:p>
          <a:p>
            <a:pPr marL="285750" lvl="0" indent="-285750" algn="just" fontAlgn="base">
              <a:spcAft>
                <a:spcPts val="1200"/>
              </a:spcAft>
              <a:buClr>
                <a:srgbClr val="C00000"/>
              </a:buClr>
              <a:buSzPts val="1000"/>
              <a:buFont typeface="Arial" panose="020B0604020202020204" pitchFamily="34" charset="0"/>
              <a:buChar char="►"/>
              <a:tabLst>
                <a:tab pos="171450" algn="l"/>
              </a:tabLst>
            </a:pPr>
            <a:r>
              <a:rPr lang="en-US" b="0" i="0">
                <a:effectLst/>
                <a:latin typeface="Arial" panose="020B0604020202020204" pitchFamily="34" charset="0"/>
                <a:cs typeface="Arial" panose="020B0604020202020204" pitchFamily="34" charset="0"/>
              </a:rPr>
              <a:t>Car fluids, weed killers and road salt are highly corrosive. When these chemicals flow into your parking garage drains, they can quickly cause the metal of the plumbing pipes to rust and corrode. </a:t>
            </a:r>
          </a:p>
          <a:p>
            <a:pPr marL="285750" lvl="0" indent="-285750" algn="just" fontAlgn="base">
              <a:spcAft>
                <a:spcPts val="1200"/>
              </a:spcAft>
              <a:buClr>
                <a:srgbClr val="C00000"/>
              </a:buClr>
              <a:buSzPts val="1000"/>
              <a:buFont typeface="Arial" panose="020B0604020202020204" pitchFamily="34" charset="0"/>
              <a:buChar char="►"/>
              <a:tabLst>
                <a:tab pos="171450" algn="l"/>
              </a:tabLst>
            </a:pPr>
            <a:r>
              <a:rPr lang="en-US" b="0" i="0">
                <a:effectLst/>
                <a:latin typeface="Arial" panose="020B0604020202020204" pitchFamily="34" charset="0"/>
                <a:cs typeface="Arial" panose="020B0604020202020204" pitchFamily="34" charset="0"/>
              </a:rPr>
              <a:t>Once the pipes are cracked, it can cause further deterioration of the structure. </a:t>
            </a:r>
            <a:endParaRPr lang="en-CA" sz="18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3632" y="1155536"/>
            <a:ext cx="3951091" cy="2431448"/>
          </a:xfrm>
          <a:prstGeom prst="rect">
            <a:avLst/>
          </a:prstGeom>
        </p:spPr>
      </p:pic>
      <p:sp>
        <p:nvSpPr>
          <p:cNvPr id="8" name="Title 3">
            <a:extLst>
              <a:ext uri="{FF2B5EF4-FFF2-40B4-BE49-F238E27FC236}">
                <a16:creationId xmlns:a16="http://schemas.microsoft.com/office/drawing/2014/main" id="{3E0F8774-B122-2120-73D1-612AD1D3B3DE}"/>
              </a:ext>
            </a:extLst>
          </p:cNvPr>
          <p:cNvSpPr>
            <a:spLocks noGrp="1"/>
          </p:cNvSpPr>
          <p:nvPr>
            <p:ph type="title"/>
          </p:nvPr>
        </p:nvSpPr>
        <p:spPr>
          <a:xfrm>
            <a:off x="306794" y="241877"/>
            <a:ext cx="10262883" cy="775662"/>
          </a:xfrm>
        </p:spPr>
        <p:txBody>
          <a:bodyPr>
            <a:noAutofit/>
          </a:bodyPr>
          <a:lstStyle/>
          <a:p>
            <a:r>
              <a:rPr lang="en-US" sz="3600">
                <a:latin typeface="Arial" panose="020B0604020202020204" pitchFamily="34" charset="0"/>
                <a:cs typeface="Arial" panose="020B0604020202020204" pitchFamily="34" charset="0"/>
              </a:rPr>
              <a:t>First Phase – Early Indicators</a:t>
            </a:r>
          </a:p>
        </p:txBody>
      </p:sp>
      <p:pic>
        <p:nvPicPr>
          <p:cNvPr id="11" name="Picture 10" descr="A flooded building with pillars&#10;&#10;Description automatically generated with medium confidence">
            <a:extLst>
              <a:ext uri="{FF2B5EF4-FFF2-40B4-BE49-F238E27FC236}">
                <a16:creationId xmlns:a16="http://schemas.microsoft.com/office/drawing/2014/main" id="{31732A80-F2DD-2333-A3B8-4E88C4689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32" y="3817620"/>
            <a:ext cx="3951091" cy="2634061"/>
          </a:xfrm>
          <a:prstGeom prst="rect">
            <a:avLst/>
          </a:prstGeom>
        </p:spPr>
      </p:pic>
    </p:spTree>
    <p:extLst>
      <p:ext uri="{BB962C8B-B14F-4D97-AF65-F5344CB8AC3E}">
        <p14:creationId xmlns:p14="http://schemas.microsoft.com/office/powerpoint/2010/main" val="383771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473942" y="229755"/>
            <a:ext cx="10624587" cy="775662"/>
          </a:xfrm>
        </p:spPr>
        <p:txBody>
          <a:bodyPr>
            <a:noAutofit/>
          </a:bodyPr>
          <a:lstStyle/>
          <a:p>
            <a:r>
              <a:rPr lang="en-US" sz="3600">
                <a:latin typeface="Arial" panose="020B0604020202020204" pitchFamily="34" charset="0"/>
                <a:cs typeface="Arial" panose="020B0604020202020204" pitchFamily="34" charset="0"/>
              </a:rPr>
              <a:t>First Phase – Early Indicators</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8" name="TextBox 7">
            <a:extLst>
              <a:ext uri="{FF2B5EF4-FFF2-40B4-BE49-F238E27FC236}">
                <a16:creationId xmlns:a16="http://schemas.microsoft.com/office/drawing/2014/main" id="{22B9FD7C-3A12-1ED5-ECC8-5872E5E45EFA}"/>
              </a:ext>
            </a:extLst>
          </p:cNvPr>
          <p:cNvSpPr txBox="1"/>
          <p:nvPr/>
        </p:nvSpPr>
        <p:spPr>
          <a:xfrm>
            <a:off x="5184682" y="1194389"/>
            <a:ext cx="6329984" cy="4001095"/>
          </a:xfrm>
          <a:prstGeom prst="rect">
            <a:avLst/>
          </a:prstGeom>
          <a:noFill/>
        </p:spPr>
        <p:txBody>
          <a:bodyPr wrap="square">
            <a:spAutoFit/>
          </a:bodyPr>
          <a:lstStyle/>
          <a:p>
            <a:pPr algn="just">
              <a:spcAft>
                <a:spcPts val="600"/>
              </a:spcAft>
            </a:pPr>
            <a:r>
              <a:rPr lang="en-US" b="1" i="0">
                <a:solidFill>
                  <a:srgbClr val="C00000"/>
                </a:solidFill>
                <a:effectLst/>
                <a:latin typeface="Arial" panose="020B0604020202020204" pitchFamily="34" charset="0"/>
                <a:cs typeface="Arial" panose="020B0604020202020204" pitchFamily="34" charset="0"/>
              </a:rPr>
              <a:t>Winter and Coastal Environmental Effects </a:t>
            </a:r>
            <a:r>
              <a:rPr lang="en-US" b="1" i="0">
                <a:solidFill>
                  <a:srgbClr val="222222"/>
                </a:solidFill>
                <a:effectLst/>
                <a:latin typeface="Arial" panose="020B0604020202020204" pitchFamily="34" charset="0"/>
                <a:cs typeface="Arial" panose="020B0604020202020204" pitchFamily="34" charset="0"/>
              </a:rPr>
              <a:t>– De-Icing Salts, Salt Water, Chlorides</a:t>
            </a:r>
          </a:p>
          <a:p>
            <a:pPr marL="285750" indent="-285750" algn="just">
              <a:spcAft>
                <a:spcPts val="600"/>
              </a:spcAft>
              <a:buClr>
                <a:srgbClr val="C00000"/>
              </a:buClr>
              <a:buFont typeface="Arial" panose="020B0604020202020204" pitchFamily="34" charset="0"/>
              <a:buChar char="►"/>
            </a:pPr>
            <a:r>
              <a:rPr lang="en-US" b="0" i="0">
                <a:solidFill>
                  <a:srgbClr val="222222"/>
                </a:solidFill>
                <a:effectLst/>
                <a:latin typeface="Arial" panose="020B0604020202020204" pitchFamily="34" charset="0"/>
                <a:cs typeface="Arial" panose="020B0604020202020204" pitchFamily="34" charset="0"/>
              </a:rPr>
              <a:t>Exposure of reinforced concrete to chloride ions is the primary cause of premature corrosion of steel reinforcement </a:t>
            </a:r>
          </a:p>
          <a:p>
            <a:pPr marL="285750" indent="-285750" algn="just">
              <a:spcAft>
                <a:spcPts val="600"/>
              </a:spcAft>
              <a:buClr>
                <a:srgbClr val="C00000"/>
              </a:buClr>
              <a:buFont typeface="Arial" panose="020B0604020202020204" pitchFamily="34" charset="0"/>
              <a:buChar char="►"/>
            </a:pPr>
            <a:r>
              <a:rPr lang="en-US">
                <a:solidFill>
                  <a:srgbClr val="222222"/>
                </a:solidFill>
                <a:latin typeface="Arial" panose="020B0604020202020204" pitchFamily="34" charset="0"/>
                <a:cs typeface="Arial" panose="020B0604020202020204" pitchFamily="34" charset="0"/>
              </a:rPr>
              <a:t>C</a:t>
            </a:r>
            <a:r>
              <a:rPr lang="en-US" b="0" i="0">
                <a:solidFill>
                  <a:srgbClr val="222222"/>
                </a:solidFill>
                <a:effectLst/>
                <a:latin typeface="Arial" panose="020B0604020202020204" pitchFamily="34" charset="0"/>
                <a:cs typeface="Arial" panose="020B0604020202020204" pitchFamily="34" charset="0"/>
              </a:rPr>
              <a:t>hloride ions, present in deicing salts and seawater, into reinforced concrete can cause steel corrosion if oxygen and moisture are also available to sustain the reaction.</a:t>
            </a:r>
          </a:p>
          <a:p>
            <a:pPr marL="285750" indent="-285750" algn="just">
              <a:spcAft>
                <a:spcPts val="600"/>
              </a:spcAft>
              <a:buClr>
                <a:srgbClr val="C00000"/>
              </a:buClr>
              <a:buFont typeface="Arial" panose="020B0604020202020204" pitchFamily="34" charset="0"/>
              <a:buChar char="►"/>
            </a:pPr>
            <a:r>
              <a:rPr lang="en-US" b="0" i="0">
                <a:solidFill>
                  <a:srgbClr val="222222"/>
                </a:solidFill>
                <a:effectLst/>
                <a:latin typeface="Arial" panose="020B0604020202020204" pitchFamily="34" charset="0"/>
                <a:cs typeface="Arial" panose="020B0604020202020204" pitchFamily="34" charset="0"/>
              </a:rPr>
              <a:t>Chlorides dissolved in water can permeate through sound concrete or reach the steel through cracks.</a:t>
            </a:r>
          </a:p>
          <a:p>
            <a:pPr marL="285750" indent="-285750" algn="just">
              <a:spcAft>
                <a:spcPts val="600"/>
              </a:spcAft>
              <a:buClr>
                <a:srgbClr val="C00000"/>
              </a:buClr>
              <a:buFont typeface="Arial" panose="020B0604020202020204" pitchFamily="34" charset="0"/>
              <a:buChar char="►"/>
            </a:pPr>
            <a:r>
              <a:rPr lang="en-US" b="0" i="0">
                <a:solidFill>
                  <a:srgbClr val="222222"/>
                </a:solidFill>
                <a:effectLst/>
                <a:latin typeface="Arial" panose="020B0604020202020204" pitchFamily="34" charset="0"/>
                <a:cs typeface="Arial" panose="020B0604020202020204" pitchFamily="34" charset="0"/>
              </a:rPr>
              <a:t>No other contaminant is documented as extensively in the literature as a cause of corrosion of metals in concrete than chloride ions. </a:t>
            </a:r>
          </a:p>
        </p:txBody>
      </p:sp>
      <p:pic>
        <p:nvPicPr>
          <p:cNvPr id="9" name="Picture 8" descr="A ceiling with black spots&#10;&#10;Description automatically generated with medium confidence">
            <a:extLst>
              <a:ext uri="{FF2B5EF4-FFF2-40B4-BE49-F238E27FC236}">
                <a16:creationId xmlns:a16="http://schemas.microsoft.com/office/drawing/2014/main" id="{83390F17-D5BC-F895-C3CB-0FFA2E878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42" y="1263392"/>
            <a:ext cx="4257832" cy="2395031"/>
          </a:xfrm>
          <a:prstGeom prst="rect">
            <a:avLst/>
          </a:prstGeom>
        </p:spPr>
      </p:pic>
      <p:pic>
        <p:nvPicPr>
          <p:cNvPr id="13" name="Picture 12" descr="A close-up of a concrete surface&#10;&#10;Description automatically generated">
            <a:extLst>
              <a:ext uri="{FF2B5EF4-FFF2-40B4-BE49-F238E27FC236}">
                <a16:creationId xmlns:a16="http://schemas.microsoft.com/office/drawing/2014/main" id="{0529DDF3-482E-5BA2-6312-B49E7A758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42" y="3916398"/>
            <a:ext cx="4257835" cy="2395032"/>
          </a:xfrm>
          <a:prstGeom prst="rect">
            <a:avLst/>
          </a:prstGeom>
        </p:spPr>
      </p:pic>
    </p:spTree>
    <p:extLst>
      <p:ext uri="{BB962C8B-B14F-4D97-AF65-F5344CB8AC3E}">
        <p14:creationId xmlns:p14="http://schemas.microsoft.com/office/powerpoint/2010/main" val="237417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464979" y="236253"/>
            <a:ext cx="9744477" cy="775662"/>
          </a:xfrm>
        </p:spPr>
        <p:txBody>
          <a:bodyPr>
            <a:noAutofit/>
          </a:bodyPr>
          <a:lstStyle/>
          <a:p>
            <a:r>
              <a:rPr lang="en-US" sz="3600">
                <a:latin typeface="Arial" panose="020B0604020202020204" pitchFamily="34" charset="0"/>
                <a:cs typeface="Arial" panose="020B0604020202020204" pitchFamily="34" charset="0"/>
              </a:rPr>
              <a:t>First Phase – Early Indicators</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8" name="TextBox 7">
            <a:extLst>
              <a:ext uri="{FF2B5EF4-FFF2-40B4-BE49-F238E27FC236}">
                <a16:creationId xmlns:a16="http://schemas.microsoft.com/office/drawing/2014/main" id="{22B9FD7C-3A12-1ED5-ECC8-5872E5E45EFA}"/>
              </a:ext>
            </a:extLst>
          </p:cNvPr>
          <p:cNvSpPr txBox="1"/>
          <p:nvPr/>
        </p:nvSpPr>
        <p:spPr>
          <a:xfrm>
            <a:off x="4785519" y="1311188"/>
            <a:ext cx="7074340" cy="3631763"/>
          </a:xfrm>
          <a:prstGeom prst="rect">
            <a:avLst/>
          </a:prstGeom>
          <a:noFill/>
        </p:spPr>
        <p:txBody>
          <a:bodyPr wrap="square">
            <a:spAutoFit/>
          </a:bodyPr>
          <a:lstStyle/>
          <a:p>
            <a:pPr algn="just">
              <a:spcAft>
                <a:spcPts val="1200"/>
              </a:spcAft>
            </a:pPr>
            <a:r>
              <a:rPr lang="en-US" b="1" i="0">
                <a:solidFill>
                  <a:srgbClr val="C00000"/>
                </a:solidFill>
                <a:effectLst/>
                <a:latin typeface="Arial" panose="020B0604020202020204" pitchFamily="34" charset="0"/>
                <a:cs typeface="Arial" panose="020B0604020202020204" pitchFamily="34" charset="0"/>
              </a:rPr>
              <a:t>Carbonation</a:t>
            </a:r>
            <a:r>
              <a:rPr lang="en-US" b="1">
                <a:solidFill>
                  <a:srgbClr val="222222"/>
                </a:solidFill>
                <a:latin typeface="Arial" panose="020B0604020202020204" pitchFamily="34" charset="0"/>
                <a:cs typeface="Arial" panose="020B0604020202020204" pitchFamily="34" charset="0"/>
              </a:rPr>
              <a:t> - e</a:t>
            </a:r>
            <a:r>
              <a:rPr lang="en-US" b="1" i="0">
                <a:solidFill>
                  <a:srgbClr val="222222"/>
                </a:solidFill>
                <a:effectLst/>
                <a:latin typeface="Arial" panose="020B0604020202020204" pitchFamily="34" charset="0"/>
                <a:cs typeface="Arial" panose="020B0604020202020204" pitchFamily="34" charset="0"/>
              </a:rPr>
              <a:t>nclosed Parking Garages, Automobile Exhaust</a:t>
            </a:r>
          </a:p>
          <a:p>
            <a:pPr marL="285750" indent="-285750" algn="just">
              <a:spcAft>
                <a:spcPts val="1200"/>
              </a:spcAft>
              <a:buClr>
                <a:srgbClr val="C00000"/>
              </a:buClr>
              <a:buFont typeface="Arial" panose="020B0604020202020204" pitchFamily="34" charset="0"/>
              <a:buChar char="►"/>
            </a:pPr>
            <a:r>
              <a:rPr lang="en-US" b="0" i="0">
                <a:solidFill>
                  <a:srgbClr val="222222"/>
                </a:solidFill>
                <a:effectLst/>
                <a:latin typeface="Arial" panose="020B0604020202020204" pitchFamily="34" charset="0"/>
                <a:cs typeface="Arial" panose="020B0604020202020204" pitchFamily="34" charset="0"/>
              </a:rPr>
              <a:t>Carbonation:</a:t>
            </a:r>
          </a:p>
          <a:p>
            <a:pPr marL="742950" lvl="1" indent="-285750" algn="just">
              <a:spcAft>
                <a:spcPts val="1200"/>
              </a:spcAft>
              <a:buClr>
                <a:srgbClr val="C00000"/>
              </a:buClr>
              <a:buFont typeface="Arial" panose="020B0604020202020204" pitchFamily="34" charset="0"/>
              <a:buChar char="►"/>
            </a:pPr>
            <a:r>
              <a:rPr lang="en-US">
                <a:solidFill>
                  <a:srgbClr val="222222"/>
                </a:solidFill>
                <a:latin typeface="Arial" panose="020B0604020202020204" pitchFamily="34" charset="0"/>
                <a:cs typeface="Arial" panose="020B0604020202020204" pitchFamily="34" charset="0"/>
              </a:rPr>
              <a:t>O</a:t>
            </a:r>
            <a:r>
              <a:rPr lang="en-US" b="0" i="0">
                <a:solidFill>
                  <a:srgbClr val="222222"/>
                </a:solidFill>
                <a:effectLst/>
                <a:latin typeface="Arial" panose="020B0604020202020204" pitchFamily="34" charset="0"/>
                <a:cs typeface="Arial" panose="020B0604020202020204" pitchFamily="34" charset="0"/>
              </a:rPr>
              <a:t>ccurs when carbon dioxide from the air penetrates the concrete and reacts with hydroxides, such as calcium hydroxide, to form carbonates. </a:t>
            </a:r>
          </a:p>
          <a:p>
            <a:pPr marL="742950" lvl="1" indent="-285750" algn="just">
              <a:spcAft>
                <a:spcPts val="1200"/>
              </a:spcAft>
              <a:buClr>
                <a:srgbClr val="C00000"/>
              </a:buClr>
              <a:buFont typeface="Arial" panose="020B0604020202020204" pitchFamily="34" charset="0"/>
              <a:buChar char="►"/>
            </a:pPr>
            <a:r>
              <a:rPr lang="en-US" b="0" i="0">
                <a:solidFill>
                  <a:srgbClr val="222222"/>
                </a:solidFill>
                <a:effectLst/>
                <a:latin typeface="Arial" panose="020B0604020202020204" pitchFamily="34" charset="0"/>
                <a:cs typeface="Arial" panose="020B0604020202020204" pitchFamily="34" charset="0"/>
              </a:rPr>
              <a:t>Is highly dependent on the relative humidity of the concrete. </a:t>
            </a:r>
          </a:p>
          <a:p>
            <a:pPr marL="285750" indent="-285750" algn="just">
              <a:spcAft>
                <a:spcPts val="1200"/>
              </a:spcAft>
              <a:buClr>
                <a:srgbClr val="C00000"/>
              </a:buClr>
              <a:buFont typeface="Arial" panose="020B0604020202020204" pitchFamily="34" charset="0"/>
              <a:buChar char="►"/>
            </a:pPr>
            <a:r>
              <a:rPr lang="en-US" b="0" i="0">
                <a:solidFill>
                  <a:srgbClr val="222222"/>
                </a:solidFill>
                <a:effectLst/>
                <a:latin typeface="Arial" panose="020B0604020202020204" pitchFamily="34" charset="0"/>
                <a:cs typeface="Arial" panose="020B0604020202020204" pitchFamily="34" charset="0"/>
              </a:rPr>
              <a:t>Carbonation-induced corrosion often occurs on areas of building facades that are exposed to rainfall, shaded from sunlight, and have low concrete cover over the reinforcing steel.</a:t>
            </a:r>
            <a:endParaRPr lang="en-US" sz="1800" b="0" i="0" u="none" strike="noStrike" baseline="0">
              <a:solidFill>
                <a:srgbClr val="404040"/>
              </a:solidFill>
              <a:latin typeface="Arial" panose="020B0604020202020204" pitchFamily="34" charset="0"/>
              <a:cs typeface="Arial" panose="020B0604020202020204" pitchFamily="34" charset="0"/>
            </a:endParaRPr>
          </a:p>
          <a:p>
            <a:pPr algn="just"/>
            <a:endParaRPr lang="en-US">
              <a:solidFill>
                <a:srgbClr val="404040"/>
              </a:solidFill>
              <a:latin typeface="Times New Roman" panose="02020603050405020304" pitchFamily="18" charset="0"/>
              <a:cs typeface="Times New Roman" panose="02020603050405020304" pitchFamily="18" charset="0"/>
            </a:endParaRPr>
          </a:p>
        </p:txBody>
      </p:sp>
      <p:pic>
        <p:nvPicPr>
          <p:cNvPr id="2" name="Picture 1" descr="A car parked in a parking garage&#10;&#10;Description automatically generated">
            <a:extLst>
              <a:ext uri="{FF2B5EF4-FFF2-40B4-BE49-F238E27FC236}">
                <a16:creationId xmlns:a16="http://schemas.microsoft.com/office/drawing/2014/main" id="{B4FE1C95-9988-3B74-67E6-D630DC928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4" y="1311188"/>
            <a:ext cx="3445245" cy="3712615"/>
          </a:xfrm>
          <a:prstGeom prst="rect">
            <a:avLst/>
          </a:prstGeom>
        </p:spPr>
      </p:pic>
    </p:spTree>
    <p:extLst>
      <p:ext uri="{BB962C8B-B14F-4D97-AF65-F5344CB8AC3E}">
        <p14:creationId xmlns:p14="http://schemas.microsoft.com/office/powerpoint/2010/main" val="133688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323232">
                  <a:lumMod val="90000"/>
                  <a:lumOff val="10000"/>
                </a:srgbClr>
              </a:buClr>
              <a:buSzPct val="80000"/>
              <a:buFont typeface="Wingdings" panose="05000000000000000000" pitchFamily="2" charset="2"/>
              <a:buChar char="Ø"/>
              <a:tabLst/>
              <a:defRPr/>
            </a:pPr>
            <a:endParaRPr kumimoji="0" lang="en-US" sz="2000" b="0" i="0" u="none" strike="noStrike" kern="1200" cap="none" spc="0" normalizeH="0" baseline="0" noProof="0">
              <a:ln>
                <a:noFill/>
              </a:ln>
              <a:solidFill>
                <a:srgbClr val="D9724B"/>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1000"/>
              </a:spcBef>
              <a:spcAft>
                <a:spcPts val="0"/>
              </a:spcAft>
              <a:buClr>
                <a:srgbClr val="D55816"/>
              </a:buClr>
              <a:buSzPct val="101000"/>
              <a:buFont typeface="Arial" panose="020B0604020202020204" pitchFamily="34" charset="0"/>
              <a:buChar char="►"/>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748F0AC-0B29-4BAD-B4B3-B00853F71BBB}"/>
              </a:ext>
            </a:extLst>
          </p:cNvPr>
          <p:cNvSpPr txBox="1"/>
          <p:nvPr/>
        </p:nvSpPr>
        <p:spPr>
          <a:xfrm>
            <a:off x="456012" y="2037076"/>
            <a:ext cx="7199847" cy="3247043"/>
          </a:xfrm>
          <a:prstGeom prst="rect">
            <a:avLst/>
          </a:prstGeom>
          <a:noFill/>
        </p:spPr>
        <p:txBody>
          <a:bodyPr wrap="square" rtlCol="0">
            <a:spAutoFit/>
          </a:bodyPr>
          <a:lstStyle/>
          <a:p>
            <a:pPr marL="285750" lvl="0" indent="-285750" algn="just" fontAlgn="base">
              <a:spcAft>
                <a:spcPts val="6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Basis of the </a:t>
            </a: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Useful Life Preventative Maintenance Strategy</a:t>
            </a:r>
          </a:p>
          <a:p>
            <a:pPr marL="285750" indent="-285750" algn="just" fontAlgn="base">
              <a:spcAft>
                <a:spcPts val="6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Continual Visual Inspections are key</a:t>
            </a:r>
          </a:p>
          <a:p>
            <a:pPr marL="742950" lvl="1" indent="-285750" algn="just" fontAlgn="base">
              <a:spcAft>
                <a:spcPts val="6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Monitoring should be done from day one during construction and once construction is complete </a:t>
            </a:r>
          </a:p>
          <a:p>
            <a:pPr marL="742950" lvl="1" indent="-285750" fontAlgn="base">
              <a:spcAft>
                <a:spcPts val="6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By maintenance staff, daily, weekly</a:t>
            </a:r>
          </a:p>
          <a:p>
            <a:pPr marL="742950" lvl="1" indent="-285750" fontAlgn="base">
              <a:spcAft>
                <a:spcPts val="6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Inspections during rain and snow melt events to observe environmental effects </a:t>
            </a:r>
          </a:p>
          <a:p>
            <a:pPr marL="285750" marR="0" lvl="0" indent="-285750" defTabSz="914400" rtl="0" eaLnBrk="1" fontAlgn="base" latinLnBrk="0" hangingPunct="1">
              <a:spcAft>
                <a:spcPts val="600"/>
              </a:spcAft>
              <a:buClr>
                <a:srgbClr val="C00000"/>
              </a:buClr>
              <a:buSzPts val="1000"/>
              <a:buFont typeface="Arial" panose="020B0604020202020204" pitchFamily="34" charset="0"/>
              <a:buChar char="►"/>
              <a:tabLst>
                <a:tab pos="171450" algn="l"/>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Deal with the early indicators,  the essential structure envelope protection systems need to be reviewed, assessed, and maintained.</a:t>
            </a:r>
          </a:p>
        </p:txBody>
      </p:sp>
      <p:sp>
        <p:nvSpPr>
          <p:cNvPr id="8" name="Title 3">
            <a:extLst>
              <a:ext uri="{FF2B5EF4-FFF2-40B4-BE49-F238E27FC236}">
                <a16:creationId xmlns:a16="http://schemas.microsoft.com/office/drawing/2014/main" id="{3E0F8774-B122-2120-73D1-612AD1D3B3DE}"/>
              </a:ext>
            </a:extLst>
          </p:cNvPr>
          <p:cNvSpPr>
            <a:spLocks noGrp="1"/>
          </p:cNvSpPr>
          <p:nvPr>
            <p:ph type="title"/>
          </p:nvPr>
        </p:nvSpPr>
        <p:spPr>
          <a:xfrm>
            <a:off x="359263" y="1166708"/>
            <a:ext cx="11276923" cy="775662"/>
          </a:xfrm>
        </p:spPr>
        <p:txBody>
          <a:bodyPr>
            <a:noAutofit/>
          </a:bodyPr>
          <a:lstStyle/>
          <a:p>
            <a:r>
              <a:rPr lang="en-US" sz="3600">
                <a:latin typeface="Arial" panose="020B0604020202020204" pitchFamily="34" charset="0"/>
                <a:cs typeface="Arial" panose="020B0604020202020204" pitchFamily="34" charset="0"/>
              </a:rPr>
              <a:t>First Phase – Creating Your Preventative Maintenance Plan and Extending your Expected Useful Life</a:t>
            </a:r>
          </a:p>
        </p:txBody>
      </p:sp>
      <p:pic>
        <p:nvPicPr>
          <p:cNvPr id="2" name="Picture 1">
            <a:extLst>
              <a:ext uri="{FF2B5EF4-FFF2-40B4-BE49-F238E27FC236}">
                <a16:creationId xmlns:a16="http://schemas.microsoft.com/office/drawing/2014/main" id="{F42B6602-E92B-8333-1B47-D7E8E724C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7181" y="2037076"/>
            <a:ext cx="4044177" cy="2742507"/>
          </a:xfrm>
          <a:prstGeom prst="rect">
            <a:avLst/>
          </a:prstGeom>
        </p:spPr>
      </p:pic>
    </p:spTree>
    <p:extLst>
      <p:ext uri="{BB962C8B-B14F-4D97-AF65-F5344CB8AC3E}">
        <p14:creationId xmlns:p14="http://schemas.microsoft.com/office/powerpoint/2010/main" val="79874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323232">
                  <a:lumMod val="90000"/>
                  <a:lumOff val="10000"/>
                </a:srgbClr>
              </a:buClr>
              <a:buSzPct val="80000"/>
              <a:buFont typeface="Wingdings" panose="05000000000000000000" pitchFamily="2" charset="2"/>
              <a:buChar char="Ø"/>
              <a:tabLst/>
              <a:defRPr/>
            </a:pPr>
            <a:endParaRPr kumimoji="0" lang="en-US" sz="2000" b="0" i="0" u="none" strike="noStrike" kern="1200" cap="none" spc="0" normalizeH="0" baseline="0" noProof="0">
              <a:ln>
                <a:noFill/>
              </a:ln>
              <a:solidFill>
                <a:srgbClr val="D9724B"/>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1000"/>
              </a:spcBef>
              <a:spcAft>
                <a:spcPts val="0"/>
              </a:spcAft>
              <a:buClr>
                <a:srgbClr val="D55816"/>
              </a:buClr>
              <a:buSzPct val="101000"/>
              <a:buFont typeface="Arial" panose="020B0604020202020204" pitchFamily="34" charset="0"/>
              <a:buChar char="►"/>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748F0AC-0B29-4BAD-B4B3-B00853F71BBB}"/>
              </a:ext>
            </a:extLst>
          </p:cNvPr>
          <p:cNvSpPr txBox="1"/>
          <p:nvPr/>
        </p:nvSpPr>
        <p:spPr>
          <a:xfrm>
            <a:off x="359263" y="2114864"/>
            <a:ext cx="6098687" cy="3662541"/>
          </a:xfrm>
          <a:prstGeom prst="rect">
            <a:avLst/>
          </a:prstGeom>
          <a:noFill/>
        </p:spPr>
        <p:txBody>
          <a:bodyPr wrap="square" rtlCol="0">
            <a:spAutoFit/>
          </a:bodyPr>
          <a:lstStyle/>
          <a:p>
            <a:pPr marR="0" lvl="0" defTabSz="914400" rtl="0" eaLnBrk="1" fontAlgn="base" latinLnBrk="0" hangingPunct="1">
              <a:lnSpc>
                <a:spcPct val="100000"/>
              </a:lnSpc>
              <a:spcBef>
                <a:spcPts val="0"/>
              </a:spcBef>
              <a:spcAft>
                <a:spcPts val="1200"/>
              </a:spcAft>
              <a:buClrTx/>
              <a:buSzPts val="1000"/>
              <a:tabLst>
                <a:tab pos="171450" algn="l"/>
              </a:tabLst>
              <a:defRPr/>
            </a:pPr>
            <a:r>
              <a:rPr lang="en-US" b="1">
                <a:solidFill>
                  <a:srgbClr val="C00000"/>
                </a:solidFill>
                <a:latin typeface="Arial" panose="020B0604020202020204" pitchFamily="34" charset="0"/>
                <a:cs typeface="Arial" panose="020B0604020202020204" pitchFamily="34" charset="0"/>
              </a:rPr>
              <a:t>The main structure envelope and control elements</a:t>
            </a:r>
            <a:br>
              <a:rPr lang="en-US" b="1">
                <a:solidFill>
                  <a:srgbClr val="C00000"/>
                </a:solidFill>
                <a:latin typeface="Arial" panose="020B0604020202020204" pitchFamily="34" charset="0"/>
                <a:cs typeface="Arial" panose="020B0604020202020204" pitchFamily="34" charset="0"/>
              </a:rPr>
            </a:br>
            <a:r>
              <a:rPr lang="en-US" b="1">
                <a:solidFill>
                  <a:srgbClr val="C00000"/>
                </a:solidFill>
                <a:latin typeface="Arial" panose="020B0604020202020204" pitchFamily="34" charset="0"/>
                <a:cs typeface="Arial" panose="020B0604020202020204" pitchFamily="34" charset="0"/>
              </a:rPr>
              <a:t> to be continually monitored:</a:t>
            </a:r>
          </a:p>
          <a:p>
            <a:pPr marL="742950" lvl="1" indent="-285750" fontAlgn="base">
              <a:spcAft>
                <a:spcPts val="1200"/>
              </a:spcAft>
              <a:buClr>
                <a:srgbClr val="C00000"/>
              </a:buClr>
              <a:buSzPts val="1000"/>
              <a:buFont typeface="Arial" panose="020B0604020202020204" pitchFamily="34" charset="0"/>
              <a:buChar char="►"/>
              <a:tabLst>
                <a:tab pos="171450" algn="l"/>
              </a:tabLst>
              <a:defRPr/>
            </a:pPr>
            <a:r>
              <a:rPr lang="en-US">
                <a:solidFill>
                  <a:prstClr val="black"/>
                </a:solidFill>
                <a:latin typeface="Arial" panose="020B0604020202020204" pitchFamily="34" charset="0"/>
                <a:cs typeface="Arial" panose="020B0604020202020204" pitchFamily="34" charset="0"/>
              </a:rPr>
              <a:t>Traffic Coating, Waterproof Membranes, Sealants</a:t>
            </a:r>
          </a:p>
          <a:p>
            <a:pPr marL="742950" lvl="1" indent="-285750" fontAlgn="base">
              <a:spcAft>
                <a:spcPts val="1200"/>
              </a:spcAft>
              <a:buClr>
                <a:srgbClr val="C00000"/>
              </a:buClr>
              <a:buSzPts val="1000"/>
              <a:buFont typeface="Arial" panose="020B0604020202020204" pitchFamily="34" charset="0"/>
              <a:buChar char="►"/>
              <a:tabLst>
                <a:tab pos="171450" algn="l"/>
              </a:tabLst>
              <a:defRPr/>
            </a:pPr>
            <a:r>
              <a:rPr lang="en-US">
                <a:solidFill>
                  <a:prstClr val="black"/>
                </a:solidFill>
                <a:latin typeface="Arial" panose="020B0604020202020204" pitchFamily="34" charset="0"/>
                <a:cs typeface="Arial" panose="020B0604020202020204" pitchFamily="34" charset="0"/>
              </a:rPr>
              <a:t>Expansion Joints</a:t>
            </a:r>
          </a:p>
          <a:p>
            <a:pPr marL="742950" lvl="1" indent="-285750" fontAlgn="base">
              <a:spcAft>
                <a:spcPts val="1200"/>
              </a:spcAft>
              <a:buClr>
                <a:srgbClr val="C00000"/>
              </a:buClr>
              <a:buSzPts val="1000"/>
              <a:buFont typeface="Arial" panose="020B0604020202020204" pitchFamily="34" charset="0"/>
              <a:buChar char="►"/>
              <a:tabLst>
                <a:tab pos="171450" algn="l"/>
              </a:tabLst>
              <a:defRPr/>
            </a:pPr>
            <a:r>
              <a:rPr lang="en-US">
                <a:solidFill>
                  <a:prstClr val="black"/>
                </a:solidFill>
                <a:latin typeface="Arial" panose="020B0604020202020204" pitchFamily="34" charset="0"/>
                <a:cs typeface="Arial" panose="020B0604020202020204" pitchFamily="34" charset="0"/>
              </a:rPr>
              <a:t>Ensuring Proper Drainage and deck sloping</a:t>
            </a:r>
          </a:p>
          <a:p>
            <a:pPr marL="742950" lvl="1" indent="-285750" fontAlgn="base">
              <a:spcAft>
                <a:spcPts val="1200"/>
              </a:spcAft>
              <a:buClr>
                <a:srgbClr val="C00000"/>
              </a:buClr>
              <a:buSzPts val="1000"/>
              <a:buFont typeface="Arial" panose="020B0604020202020204" pitchFamily="34" charset="0"/>
              <a:buChar char="►"/>
              <a:tabLst>
                <a:tab pos="171450" algn="l"/>
              </a:tabLst>
              <a:defRPr/>
            </a:pPr>
            <a:r>
              <a:rPr lang="en-US">
                <a:solidFill>
                  <a:prstClr val="black"/>
                </a:solidFill>
                <a:latin typeface="Arial" panose="020B0604020202020204" pitchFamily="34" charset="0"/>
                <a:cs typeface="Arial" panose="020B0604020202020204" pitchFamily="34" charset="0"/>
              </a:rPr>
              <a:t>Interior Humidity Control – keeping things dry</a:t>
            </a:r>
          </a:p>
          <a:p>
            <a:pPr marL="742950" lvl="1" indent="-285750" fontAlgn="base">
              <a:spcAft>
                <a:spcPts val="1200"/>
              </a:spcAft>
              <a:buClr>
                <a:srgbClr val="C00000"/>
              </a:buClr>
              <a:buSzPts val="1000"/>
              <a:buFont typeface="Arial" panose="020B0604020202020204" pitchFamily="34" charset="0"/>
              <a:buChar char="►"/>
              <a:tabLst>
                <a:tab pos="171450" algn="l"/>
              </a:tabLst>
              <a:defRPr/>
            </a:pPr>
            <a:endParaRPr lang="en-US">
              <a:solidFill>
                <a:prstClr val="black"/>
              </a:solidFill>
              <a:latin typeface="Arial" panose="020B0604020202020204" pitchFamily="34" charset="0"/>
              <a:cs typeface="Arial" panose="020B0604020202020204" pitchFamily="34" charset="0"/>
            </a:endParaRPr>
          </a:p>
          <a:p>
            <a:pPr lvl="1" fontAlgn="base">
              <a:spcAft>
                <a:spcPts val="1200"/>
              </a:spcAft>
              <a:buSzPts val="1000"/>
              <a:tabLst>
                <a:tab pos="171450" algn="l"/>
              </a:tabLst>
              <a:defRPr/>
            </a:pPr>
            <a:endParaRPr lang="en-US">
              <a:solidFill>
                <a:prstClr val="black"/>
              </a:solidFill>
              <a:latin typeface="Arial" panose="020B0604020202020204" pitchFamily="34" charset="0"/>
              <a:cs typeface="Arial" panose="020B0604020202020204" pitchFamily="34" charset="0"/>
            </a:endParaRPr>
          </a:p>
          <a:p>
            <a:pPr marL="285750" marR="0" lvl="0" indent="-285750" algn="just" defTabSz="914400" rtl="0" eaLnBrk="1" fontAlgn="base" latinLnBrk="0" hangingPunct="1">
              <a:lnSpc>
                <a:spcPct val="100000"/>
              </a:lnSpc>
              <a:spcBef>
                <a:spcPts val="0"/>
              </a:spcBef>
              <a:spcAft>
                <a:spcPts val="1200"/>
              </a:spcAft>
              <a:buClrTx/>
              <a:buSzPts val="1000"/>
              <a:buFont typeface="Wingdings" panose="05000000000000000000" pitchFamily="2" charset="2"/>
              <a:buChar char="Ø"/>
              <a:tabLst>
                <a:tab pos="171450" algn="l"/>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itle 3">
            <a:extLst>
              <a:ext uri="{FF2B5EF4-FFF2-40B4-BE49-F238E27FC236}">
                <a16:creationId xmlns:a16="http://schemas.microsoft.com/office/drawing/2014/main" id="{2E868E0F-BBDB-CB9B-B6EB-A268E2E766C8}"/>
              </a:ext>
            </a:extLst>
          </p:cNvPr>
          <p:cNvSpPr>
            <a:spLocks noGrp="1"/>
          </p:cNvSpPr>
          <p:nvPr>
            <p:ph type="title"/>
          </p:nvPr>
        </p:nvSpPr>
        <p:spPr>
          <a:xfrm>
            <a:off x="359263" y="298842"/>
            <a:ext cx="11276923" cy="1643528"/>
          </a:xfrm>
        </p:spPr>
        <p:txBody>
          <a:bodyPr>
            <a:noAutofit/>
          </a:bodyPr>
          <a:lstStyle/>
          <a:p>
            <a:r>
              <a:rPr lang="en-US" sz="3600">
                <a:latin typeface="Arial" panose="020B0604020202020204" pitchFamily="34" charset="0"/>
                <a:cs typeface="Arial" panose="020B0604020202020204" pitchFamily="34" charset="0"/>
              </a:rPr>
              <a:t>First Phase – Creating Your Preventative Maintenance Plan and Extending your Expected Useful Life</a:t>
            </a:r>
          </a:p>
        </p:txBody>
      </p:sp>
      <p:pic>
        <p:nvPicPr>
          <p:cNvPr id="2050" name="Picture 2" descr="IMPLEMENT A PREVENTIVE MAINTENANCE STRATEGY TO ENHANCE PRODUCTION -  Orientech Automation Solutions">
            <a:extLst>
              <a:ext uri="{FF2B5EF4-FFF2-40B4-BE49-F238E27FC236}">
                <a16:creationId xmlns:a16="http://schemas.microsoft.com/office/drawing/2014/main" id="{6B602EE2-87E4-D00A-1DFF-52071FB76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230" y="2114864"/>
            <a:ext cx="5750560" cy="323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65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377236" y="438822"/>
            <a:ext cx="11113051" cy="1043917"/>
          </a:xfrm>
        </p:spPr>
        <p:txBody>
          <a:bodyPr>
            <a:noAutofit/>
          </a:bodyPr>
          <a:lstStyle/>
          <a:p>
            <a:r>
              <a:rPr lang="en-US" sz="3600">
                <a:latin typeface="Arial" panose="020B0604020202020204" pitchFamily="34" charset="0"/>
                <a:cs typeface="Arial" panose="020B0604020202020204" pitchFamily="34" charset="0"/>
              </a:rPr>
              <a:t>First Phase – Inspection and Preventative Maintenance Strategies</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4709724" y="2184691"/>
            <a:ext cx="6780194" cy="2924569"/>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lvl="0" indent="-342900" algn="just" fontAlgn="base">
              <a:lnSpc>
                <a:spcPct val="120000"/>
              </a:lnSpc>
              <a:spcBef>
                <a:spcPts val="0"/>
              </a:spcBef>
              <a:spcAft>
                <a:spcPts val="1200"/>
              </a:spcAft>
              <a:buClr>
                <a:srgbClr val="C00000"/>
              </a:buClr>
              <a:buSzPts val="1000"/>
              <a:buFont typeface="Arial" panose="020B0604020202020204" pitchFamily="34" charset="0"/>
              <a:buChar char="►"/>
              <a:tabLst>
                <a:tab pos="171450" algn="l"/>
              </a:tabLst>
            </a:pPr>
            <a:r>
              <a:rPr lang="en-US" sz="1900">
                <a:solidFill>
                  <a:srgbClr val="000000"/>
                </a:solidFill>
                <a:effectLst/>
                <a:ea typeface="Times New Roman" panose="02020603050405020304" pitchFamily="18" charset="0"/>
              </a:rPr>
              <a:t>Biannual traffic coating/ waterproof membrane, expansion joint  inspection and repair/ replacement strategies</a:t>
            </a:r>
            <a:endParaRPr lang="en-US" sz="1900">
              <a:solidFill>
                <a:srgbClr val="000000"/>
              </a:solidFill>
              <a:ea typeface="Times New Roman" panose="02020603050405020304" pitchFamily="18" charset="0"/>
            </a:endParaRPr>
          </a:p>
          <a:p>
            <a:pPr marL="342900" lvl="0" indent="-342900" algn="just" fontAlgn="base">
              <a:lnSpc>
                <a:spcPct val="120000"/>
              </a:lnSpc>
              <a:spcBef>
                <a:spcPts val="0"/>
              </a:spcBef>
              <a:spcAft>
                <a:spcPts val="1200"/>
              </a:spcAft>
              <a:buClr>
                <a:srgbClr val="C00000"/>
              </a:buClr>
              <a:buSzPts val="1000"/>
              <a:buFont typeface="Arial" panose="020B0604020202020204" pitchFamily="34" charset="0"/>
              <a:buChar char="►"/>
              <a:tabLst>
                <a:tab pos="171450" algn="l"/>
              </a:tabLst>
            </a:pPr>
            <a:r>
              <a:rPr lang="en-US" sz="1900">
                <a:solidFill>
                  <a:srgbClr val="000000"/>
                </a:solidFill>
                <a:ea typeface="Times New Roman" panose="02020603050405020304" pitchFamily="18" charset="0"/>
              </a:rPr>
              <a:t>Rubberized Traffic Coating</a:t>
            </a:r>
          </a:p>
          <a:p>
            <a:pPr marL="342900" lvl="0" indent="-342900" algn="just" fontAlgn="base">
              <a:lnSpc>
                <a:spcPct val="120000"/>
              </a:lnSpc>
              <a:spcBef>
                <a:spcPts val="0"/>
              </a:spcBef>
              <a:spcAft>
                <a:spcPts val="1200"/>
              </a:spcAft>
              <a:buClr>
                <a:srgbClr val="C00000"/>
              </a:buClr>
              <a:buSzPts val="1000"/>
              <a:buFont typeface="Arial" panose="020B0604020202020204" pitchFamily="34" charset="0"/>
              <a:buChar char="►"/>
              <a:tabLst>
                <a:tab pos="171450" algn="l"/>
              </a:tabLst>
            </a:pPr>
            <a:r>
              <a:rPr lang="en-US" sz="1900">
                <a:solidFill>
                  <a:srgbClr val="000000"/>
                </a:solidFill>
                <a:ea typeface="Times New Roman" panose="02020603050405020304" pitchFamily="18" charset="0"/>
              </a:rPr>
              <a:t>Protective Waterproof Sealants, coatings, and membranes need to be maintained</a:t>
            </a:r>
          </a:p>
          <a:p>
            <a:pPr marL="342900" lvl="0" indent="-342900" algn="just" fontAlgn="base">
              <a:lnSpc>
                <a:spcPct val="120000"/>
              </a:lnSpc>
              <a:spcBef>
                <a:spcPts val="0"/>
              </a:spcBef>
              <a:spcAft>
                <a:spcPts val="1200"/>
              </a:spcAft>
              <a:buClr>
                <a:srgbClr val="C00000"/>
              </a:buClr>
              <a:buSzPts val="1000"/>
              <a:buFont typeface="Arial" panose="020B0604020202020204" pitchFamily="34" charset="0"/>
              <a:buChar char="►"/>
              <a:tabLst>
                <a:tab pos="171450" algn="l"/>
              </a:tabLst>
            </a:pPr>
            <a:r>
              <a:rPr lang="en-US" sz="1900">
                <a:solidFill>
                  <a:srgbClr val="000000"/>
                </a:solidFill>
                <a:ea typeface="Times New Roman" panose="02020603050405020304" pitchFamily="18" charset="0"/>
              </a:rPr>
              <a:t>Any compromises in coating needs to be repaired as soon as possible. </a:t>
            </a:r>
          </a:p>
          <a:p>
            <a:pPr lvl="0" algn="just" fontAlgn="base">
              <a:spcBef>
                <a:spcPts val="1200"/>
              </a:spcBef>
              <a:spcAft>
                <a:spcPts val="1200"/>
              </a:spcAft>
              <a:buSzPts val="1000"/>
              <a:tabLst>
                <a:tab pos="171450" algn="l"/>
              </a:tabLst>
            </a:pPr>
            <a:endParaRPr lang="en-US">
              <a:solidFill>
                <a:srgbClr val="000000"/>
              </a:solidFill>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7748F0AC-0B29-4BAD-B4B3-B00853F71BBB}"/>
              </a:ext>
            </a:extLst>
          </p:cNvPr>
          <p:cNvSpPr txBox="1"/>
          <p:nvPr/>
        </p:nvSpPr>
        <p:spPr>
          <a:xfrm>
            <a:off x="4709724" y="1633660"/>
            <a:ext cx="6278302" cy="400110"/>
          </a:xfrm>
          <a:prstGeom prst="rect">
            <a:avLst/>
          </a:prstGeom>
          <a:noFill/>
        </p:spPr>
        <p:txBody>
          <a:bodyPr wrap="square" rtlCol="0">
            <a:spAutoFit/>
          </a:bodyPr>
          <a:lstStyle/>
          <a:p>
            <a:pPr lvl="0" algn="just" fontAlgn="base">
              <a:spcBef>
                <a:spcPts val="1200"/>
              </a:spcBef>
              <a:spcAft>
                <a:spcPts val="1200"/>
              </a:spcAft>
              <a:buSzPts val="1000"/>
              <a:tabLst>
                <a:tab pos="171450" algn="l"/>
              </a:tabLst>
            </a:pPr>
            <a:r>
              <a:rPr lang="en-US" sz="20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Traffic Coating and Waterproof Membranes</a:t>
            </a: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943" y="1482739"/>
            <a:ext cx="3618238" cy="2366999"/>
          </a:xfrm>
          <a:prstGeom prst="rect">
            <a:avLst/>
          </a:prstGeom>
        </p:spPr>
      </p:pic>
      <p:pic>
        <p:nvPicPr>
          <p:cNvPr id="5" name="Picture 4">
            <a:extLst>
              <a:ext uri="{FF2B5EF4-FFF2-40B4-BE49-F238E27FC236}">
                <a16:creationId xmlns:a16="http://schemas.microsoft.com/office/drawing/2014/main" id="{D4F006C8-66B0-73A8-C5EA-7392DB5A63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943" y="3992849"/>
            <a:ext cx="3618238" cy="2713678"/>
          </a:xfrm>
          <a:prstGeom prst="rect">
            <a:avLst/>
          </a:prstGeom>
        </p:spPr>
      </p:pic>
    </p:spTree>
    <p:extLst>
      <p:ext uri="{BB962C8B-B14F-4D97-AF65-F5344CB8AC3E}">
        <p14:creationId xmlns:p14="http://schemas.microsoft.com/office/powerpoint/2010/main" val="331783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6FC17-DEE3-A490-961C-A33D4F84AED7}"/>
              </a:ext>
            </a:extLst>
          </p:cNvPr>
          <p:cNvSpPr>
            <a:spLocks noGrp="1"/>
          </p:cNvSpPr>
          <p:nvPr>
            <p:ph type="ctrTitle"/>
          </p:nvPr>
        </p:nvSpPr>
        <p:spPr>
          <a:xfrm>
            <a:off x="377509" y="96517"/>
            <a:ext cx="9091161" cy="950875"/>
          </a:xfrm>
        </p:spPr>
        <p:txBody>
          <a:bodyPr/>
          <a:lstStyle/>
          <a:p>
            <a:r>
              <a:rPr lang="en-CA">
                <a:solidFill>
                  <a:srgbClr val="013F7A"/>
                </a:solidFill>
                <a:latin typeface="Arial" panose="020B0604020202020204" pitchFamily="34" charset="0"/>
                <a:cs typeface="Arial" panose="020B0604020202020204" pitchFamily="34" charset="0"/>
              </a:rPr>
              <a:t>Introductions</a:t>
            </a:r>
          </a:p>
        </p:txBody>
      </p:sp>
      <p:pic>
        <p:nvPicPr>
          <p:cNvPr id="5" name="Picture 4" descr="A person in a suit&#10;&#10;Description automatically generated">
            <a:extLst>
              <a:ext uri="{FF2B5EF4-FFF2-40B4-BE49-F238E27FC236}">
                <a16:creationId xmlns:a16="http://schemas.microsoft.com/office/drawing/2014/main" id="{DAF14E5F-9442-1985-ECD6-D29FF12335D6}"/>
              </a:ext>
            </a:extLst>
          </p:cNvPr>
          <p:cNvPicPr>
            <a:picLocks noChangeAspect="1"/>
          </p:cNvPicPr>
          <p:nvPr/>
        </p:nvPicPr>
        <p:blipFill>
          <a:blip r:embed="rId2"/>
          <a:stretch>
            <a:fillRect/>
          </a:stretch>
        </p:blipFill>
        <p:spPr>
          <a:xfrm>
            <a:off x="6435090" y="1425646"/>
            <a:ext cx="2702110" cy="3368939"/>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A3ACC899-74CC-55C5-6DDF-713C51FB2515}"/>
              </a:ext>
            </a:extLst>
          </p:cNvPr>
          <p:cNvPicPr>
            <a:picLocks noChangeAspect="1"/>
          </p:cNvPicPr>
          <p:nvPr/>
        </p:nvPicPr>
        <p:blipFill>
          <a:blip r:embed="rId3"/>
          <a:stretch>
            <a:fillRect/>
          </a:stretch>
        </p:blipFill>
        <p:spPr>
          <a:xfrm>
            <a:off x="1453551" y="1465089"/>
            <a:ext cx="3285874" cy="3290054"/>
          </a:xfrm>
          <a:prstGeom prst="rect">
            <a:avLst/>
          </a:prstGeom>
        </p:spPr>
      </p:pic>
      <p:sp>
        <p:nvSpPr>
          <p:cNvPr id="8" name="TextBox 7">
            <a:extLst>
              <a:ext uri="{FF2B5EF4-FFF2-40B4-BE49-F238E27FC236}">
                <a16:creationId xmlns:a16="http://schemas.microsoft.com/office/drawing/2014/main" id="{B1BF62D6-BF9F-967D-E41A-EEC00AD07A02}"/>
              </a:ext>
            </a:extLst>
          </p:cNvPr>
          <p:cNvSpPr txBox="1"/>
          <p:nvPr/>
        </p:nvSpPr>
        <p:spPr>
          <a:xfrm>
            <a:off x="6347325" y="4755143"/>
            <a:ext cx="3051272" cy="1107996"/>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Dr. Rahul Pratap Singh, PhD Structures</a:t>
            </a:r>
          </a:p>
          <a:p>
            <a:r>
              <a:rPr lang="en-US" sz="1600" b="1">
                <a:solidFill>
                  <a:srgbClr val="C00000"/>
                </a:solidFill>
                <a:latin typeface="Arial" panose="020B0604020202020204" pitchFamily="34" charset="0"/>
                <a:cs typeface="Arial" panose="020B0604020202020204" pitchFamily="34" charset="0"/>
              </a:rPr>
              <a:t>Roth IAMS</a:t>
            </a:r>
          </a:p>
          <a:p>
            <a:endParaRPr lang="en-CA"/>
          </a:p>
        </p:txBody>
      </p:sp>
      <p:sp>
        <p:nvSpPr>
          <p:cNvPr id="9" name="TextBox 8">
            <a:extLst>
              <a:ext uri="{FF2B5EF4-FFF2-40B4-BE49-F238E27FC236}">
                <a16:creationId xmlns:a16="http://schemas.microsoft.com/office/drawing/2014/main" id="{41FBD5C7-DFDD-4EFB-3E5A-7E0D36FDA041}"/>
              </a:ext>
            </a:extLst>
          </p:cNvPr>
          <p:cNvSpPr txBox="1"/>
          <p:nvPr/>
        </p:nvSpPr>
        <p:spPr>
          <a:xfrm>
            <a:off x="1358393" y="4755653"/>
            <a:ext cx="3051272" cy="830997"/>
          </a:xfrm>
          <a:prstGeom prst="rect">
            <a:avLst/>
          </a:prstGeom>
          <a:noFill/>
        </p:spPr>
        <p:txBody>
          <a:bodyPr wrap="square" rtlCol="0">
            <a:spAutoFit/>
          </a:bodyPr>
          <a:lstStyle/>
          <a:p>
            <a:pPr algn="l"/>
            <a:r>
              <a:rPr lang="en-US" sz="1600" b="1">
                <a:latin typeface="Arial" panose="020B0604020202020204" pitchFamily="34" charset="0"/>
                <a:cs typeface="Arial" panose="020B0604020202020204" pitchFamily="34" charset="0"/>
              </a:rPr>
              <a:t>Andrej Culen, P.Eng.</a:t>
            </a:r>
          </a:p>
          <a:p>
            <a:pPr algn="l"/>
            <a:r>
              <a:rPr lang="en-US" sz="1600" b="1">
                <a:solidFill>
                  <a:srgbClr val="C00000"/>
                </a:solidFill>
                <a:latin typeface="Arial" panose="020B0604020202020204" pitchFamily="34" charset="0"/>
                <a:cs typeface="Arial" panose="020B0604020202020204" pitchFamily="34" charset="0"/>
              </a:rPr>
              <a:t>Structural, Practice Lead</a:t>
            </a:r>
          </a:p>
          <a:p>
            <a:pPr algn="l"/>
            <a:r>
              <a:rPr lang="en-US" sz="1600" b="1">
                <a:solidFill>
                  <a:srgbClr val="C00000"/>
                </a:solidFill>
                <a:latin typeface="Arial" panose="020B0604020202020204" pitchFamily="34" charset="0"/>
                <a:cs typeface="Arial" panose="020B0604020202020204" pitchFamily="34" charset="0"/>
              </a:rPr>
              <a:t>Roth IAMS</a:t>
            </a:r>
          </a:p>
        </p:txBody>
      </p:sp>
    </p:spTree>
    <p:extLst>
      <p:ext uri="{BB962C8B-B14F-4D97-AF65-F5344CB8AC3E}">
        <p14:creationId xmlns:p14="http://schemas.microsoft.com/office/powerpoint/2010/main" val="283842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027110" y="1442339"/>
            <a:ext cx="7860089" cy="4093428"/>
          </a:xfrm>
          <a:prstGeom prst="rect">
            <a:avLst/>
          </a:prstGeom>
          <a:noFill/>
        </p:spPr>
        <p:txBody>
          <a:bodyPr wrap="square" rtlCol="0">
            <a:spAutoFit/>
          </a:bodyPr>
          <a:lstStyle/>
          <a:p>
            <a:pPr lvl="0" fontAlgn="base">
              <a:spcBef>
                <a:spcPts val="1200"/>
              </a:spcBef>
              <a:spcAft>
                <a:spcPts val="1200"/>
              </a:spcAft>
              <a:buSzPts val="1000"/>
              <a:tabLst>
                <a:tab pos="171450" algn="l"/>
              </a:tabLst>
            </a:pPr>
            <a:r>
              <a:rPr lang="en-US" sz="18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Visual Monitoring </a:t>
            </a: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First Lines of Defense</a:t>
            </a:r>
            <a:b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Expansion Joint Failure:</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rovides another possibility for water to penetrate and reach the reinforcing steel and T-to-T connector plates. </a:t>
            </a: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Repairing is much easier than resolving issues created by corroded reinforcing steel and connector plates. </a:t>
            </a: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R</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esponding quickly to make repairs will be beneficial in the long run. </a:t>
            </a:r>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Wear at the T-to-T joints, expansion joint failure and flange connection deterioration are commonly found in Double Tee Precast structures.</a:t>
            </a:r>
            <a:endParaRPr lang="en-CA" sz="1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058" y="1503155"/>
            <a:ext cx="2893036" cy="2335900"/>
          </a:xfrm>
          <a:prstGeom prst="rect">
            <a:avLst/>
          </a:prstGeom>
        </p:spPr>
      </p:pic>
      <p:pic>
        <p:nvPicPr>
          <p:cNvPr id="5" name="Picture 4">
            <a:extLst>
              <a:ext uri="{FF2B5EF4-FFF2-40B4-BE49-F238E27FC236}">
                <a16:creationId xmlns:a16="http://schemas.microsoft.com/office/drawing/2014/main" id="{D4F006C8-66B0-73A8-C5EA-7392DB5A63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7903" y="4066823"/>
            <a:ext cx="2978191" cy="2383132"/>
          </a:xfrm>
          <a:prstGeom prst="rect">
            <a:avLst/>
          </a:prstGeom>
        </p:spPr>
      </p:pic>
      <p:sp>
        <p:nvSpPr>
          <p:cNvPr id="9" name="Title 3">
            <a:extLst>
              <a:ext uri="{FF2B5EF4-FFF2-40B4-BE49-F238E27FC236}">
                <a16:creationId xmlns:a16="http://schemas.microsoft.com/office/drawing/2014/main" id="{46ECE4AC-F987-CEAE-EF6A-DBC1F349C363}"/>
              </a:ext>
            </a:extLst>
          </p:cNvPr>
          <p:cNvSpPr txBox="1">
            <a:spLocks/>
          </p:cNvSpPr>
          <p:nvPr/>
        </p:nvSpPr>
        <p:spPr>
          <a:xfrm>
            <a:off x="114300" y="490093"/>
            <a:ext cx="11113051" cy="1043917"/>
          </a:xfrm>
          <a:prstGeom prst="rect">
            <a:avLst/>
          </a:prstGeom>
        </p:spPr>
        <p:txBody>
          <a:bodyPr vert="horz" lIns="91440" tIns="45720" rIns="91440" bIns="45720" rtlCol="0" anchor="b">
            <a:noAutofit/>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a:t>First Phase – Inspection and Preventative Maintenance Strategies</a:t>
            </a:r>
          </a:p>
        </p:txBody>
      </p:sp>
    </p:spTree>
    <p:extLst>
      <p:ext uri="{BB962C8B-B14F-4D97-AF65-F5344CB8AC3E}">
        <p14:creationId xmlns:p14="http://schemas.microsoft.com/office/powerpoint/2010/main" val="144637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451839" y="3303122"/>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6059478" y="1780895"/>
            <a:ext cx="5355414" cy="4431983"/>
          </a:xfrm>
          <a:prstGeom prst="rect">
            <a:avLst/>
          </a:prstGeom>
          <a:noFill/>
        </p:spPr>
        <p:txBody>
          <a:bodyPr wrap="square" rtlCol="0">
            <a:spAutoFit/>
          </a:bodyPr>
          <a:lstStyle/>
          <a:p>
            <a:pPr lvl="0" fontAlgn="base">
              <a:spcBef>
                <a:spcPts val="1200"/>
              </a:spcBef>
              <a:spcAft>
                <a:spcPts val="1200"/>
              </a:spcAft>
              <a:buSzPts val="1000"/>
              <a:tabLst>
                <a:tab pos="171450" algn="l"/>
              </a:tabLst>
            </a:pP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First Phase Preventative Maintenance Strategies: </a:t>
            </a:r>
            <a:endParaRPr lang="en-US" sz="18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Snow Removal Plan/Strategy, </a:t>
            </a: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No De-Icing Salts, Use Sand</a:t>
            </a: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Rubber Grating Guards </a:t>
            </a: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Marking out Expansion joints for snow clearing to protect integrity</a:t>
            </a:r>
          </a:p>
          <a:p>
            <a:pPr lvl="0" fontAlgn="base">
              <a:spcBef>
                <a:spcPts val="1200"/>
              </a:spcBef>
              <a:spcAft>
                <a:spcPts val="1200"/>
              </a:spcAft>
              <a:buClr>
                <a:srgbClr val="C00000"/>
              </a:buClr>
              <a:buSzPts val="1000"/>
              <a:tabLst>
                <a:tab pos="171450" algn="l"/>
              </a:tabLst>
            </a:pPr>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fontAlgn="base">
              <a:spcBef>
                <a:spcPts val="1200"/>
              </a:spcBef>
              <a:spcAft>
                <a:spcPts val="1200"/>
              </a:spcAft>
              <a:buSzPts val="1000"/>
              <a:tabLst>
                <a:tab pos="171450" algn="l"/>
              </a:tabLst>
            </a:pPr>
            <a:endParaRPr lang="en-CA" sz="1800">
              <a:effectLst/>
              <a:latin typeface="Times New Roman" panose="02020603050405020304" pitchFamily="18" charset="0"/>
              <a:ea typeface="Times New Roman" panose="02020603050405020304" pitchFamily="18" charset="0"/>
            </a:endParaRPr>
          </a:p>
        </p:txBody>
      </p:sp>
      <p:pic>
        <p:nvPicPr>
          <p:cNvPr id="2054" name="Picture 6" descr="Plow Install — Boondocker Equipment, Inc.">
            <a:extLst>
              <a:ext uri="{FF2B5EF4-FFF2-40B4-BE49-F238E27FC236}">
                <a16:creationId xmlns:a16="http://schemas.microsoft.com/office/drawing/2014/main" id="{BEB144B5-A70B-7FD4-7208-0F4938C1A1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7284" y="1901162"/>
            <a:ext cx="3584840" cy="23521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sing a Salt Sand Mix for Icy Surfaces - Serbu Sand &amp; Gravel">
            <a:extLst>
              <a:ext uri="{FF2B5EF4-FFF2-40B4-BE49-F238E27FC236}">
                <a16:creationId xmlns:a16="http://schemas.microsoft.com/office/drawing/2014/main" id="{F90891D9-4A33-44AE-6224-55C2A940A9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60" y="4494678"/>
            <a:ext cx="2649085" cy="17660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and on Icy Surfaces Prevents Slips">
            <a:extLst>
              <a:ext uri="{FF2B5EF4-FFF2-40B4-BE49-F238E27FC236}">
                <a16:creationId xmlns:a16="http://schemas.microsoft.com/office/drawing/2014/main" id="{10A911A8-20B5-1EED-04D4-DB3F287F43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6897" y="4497011"/>
            <a:ext cx="2352329" cy="176605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F5A04810-2FED-5751-F87C-F7F8F2E426A7}"/>
              </a:ext>
            </a:extLst>
          </p:cNvPr>
          <p:cNvGrpSpPr/>
          <p:nvPr/>
        </p:nvGrpSpPr>
        <p:grpSpPr>
          <a:xfrm>
            <a:off x="945083" y="4723759"/>
            <a:ext cx="1634040" cy="1312560"/>
            <a:chOff x="908628" y="4632061"/>
            <a:chExt cx="1634040" cy="1312560"/>
          </a:xfrm>
        </p:grpSpPr>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A8327F28-0097-015F-E040-803E31A3B956}"/>
                    </a:ext>
                  </a:extLst>
                </p14:cNvPr>
                <p14:cNvContentPartPr/>
                <p14:nvPr/>
              </p14:nvContentPartPr>
              <p14:xfrm>
                <a:off x="908628" y="4824661"/>
                <a:ext cx="1634040" cy="1019520"/>
              </p14:xfrm>
            </p:contentPart>
          </mc:Choice>
          <mc:Fallback xmlns="">
            <p:pic>
              <p:nvPicPr>
                <p:cNvPr id="14" name="Ink 13">
                  <a:extLst>
                    <a:ext uri="{FF2B5EF4-FFF2-40B4-BE49-F238E27FC236}">
                      <a16:creationId xmlns:a16="http://schemas.microsoft.com/office/drawing/2014/main" id="{A8327F28-0097-015F-E040-803E31A3B956}"/>
                    </a:ext>
                  </a:extLst>
                </p:cNvPr>
                <p:cNvPicPr/>
                <p:nvPr/>
              </p:nvPicPr>
              <p:blipFill>
                <a:blip r:embed="rId7"/>
                <a:stretch>
                  <a:fillRect/>
                </a:stretch>
              </p:blipFill>
              <p:spPr>
                <a:xfrm>
                  <a:off x="872628" y="4788661"/>
                  <a:ext cx="1705680" cy="1091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495633D5-3985-EF96-E7DB-B0CD3CE00C95}"/>
                    </a:ext>
                  </a:extLst>
                </p14:cNvPr>
                <p14:cNvContentPartPr/>
                <p14:nvPr/>
              </p14:nvContentPartPr>
              <p14:xfrm>
                <a:off x="1306068" y="4632061"/>
                <a:ext cx="1115640" cy="1312560"/>
              </p14:xfrm>
            </p:contentPart>
          </mc:Choice>
          <mc:Fallback xmlns="">
            <p:pic>
              <p:nvPicPr>
                <p:cNvPr id="15" name="Ink 14">
                  <a:extLst>
                    <a:ext uri="{FF2B5EF4-FFF2-40B4-BE49-F238E27FC236}">
                      <a16:creationId xmlns:a16="http://schemas.microsoft.com/office/drawing/2014/main" id="{495633D5-3985-EF96-E7DB-B0CD3CE00C95}"/>
                    </a:ext>
                  </a:extLst>
                </p:cNvPr>
                <p:cNvPicPr/>
                <p:nvPr/>
              </p:nvPicPr>
              <p:blipFill>
                <a:blip r:embed="rId9"/>
                <a:stretch>
                  <a:fillRect/>
                </a:stretch>
              </p:blipFill>
              <p:spPr>
                <a:xfrm>
                  <a:off x="1270080" y="4596061"/>
                  <a:ext cx="1187257" cy="1384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E53EDF7F-AEC1-BBA6-F200-20DEC9D34961}"/>
                  </a:ext>
                </a:extLst>
              </p14:cNvPr>
              <p14:cNvContentPartPr/>
              <p14:nvPr/>
            </p14:nvContentPartPr>
            <p14:xfrm>
              <a:off x="4963668" y="5221741"/>
              <a:ext cx="678600" cy="603720"/>
            </p14:xfrm>
          </p:contentPart>
        </mc:Choice>
        <mc:Fallback xmlns="">
          <p:pic>
            <p:nvPicPr>
              <p:cNvPr id="17" name="Ink 16">
                <a:extLst>
                  <a:ext uri="{FF2B5EF4-FFF2-40B4-BE49-F238E27FC236}">
                    <a16:creationId xmlns:a16="http://schemas.microsoft.com/office/drawing/2014/main" id="{E53EDF7F-AEC1-BBA6-F200-20DEC9D34961}"/>
                  </a:ext>
                </a:extLst>
              </p:cNvPr>
              <p:cNvPicPr/>
              <p:nvPr/>
            </p:nvPicPr>
            <p:blipFill>
              <a:blip r:embed="rId11"/>
              <a:stretch>
                <a:fillRect/>
              </a:stretch>
            </p:blipFill>
            <p:spPr>
              <a:xfrm>
                <a:off x="4927649" y="5185762"/>
                <a:ext cx="750278" cy="675317"/>
              </a:xfrm>
              <a:prstGeom prst="rect">
                <a:avLst/>
              </a:prstGeom>
            </p:spPr>
          </p:pic>
        </mc:Fallback>
      </mc:AlternateContent>
      <p:sp>
        <p:nvSpPr>
          <p:cNvPr id="5" name="Title 3">
            <a:extLst>
              <a:ext uri="{FF2B5EF4-FFF2-40B4-BE49-F238E27FC236}">
                <a16:creationId xmlns:a16="http://schemas.microsoft.com/office/drawing/2014/main" id="{97B50C4B-D38A-87F8-CCB6-5831D5379B85}"/>
              </a:ext>
            </a:extLst>
          </p:cNvPr>
          <p:cNvSpPr txBox="1">
            <a:spLocks/>
          </p:cNvSpPr>
          <p:nvPr/>
        </p:nvSpPr>
        <p:spPr>
          <a:xfrm>
            <a:off x="192700" y="675237"/>
            <a:ext cx="11113051" cy="1043917"/>
          </a:xfrm>
          <a:prstGeom prst="rect">
            <a:avLst/>
          </a:prstGeom>
        </p:spPr>
        <p:txBody>
          <a:bodyPr vert="horz" lIns="91440" tIns="45720" rIns="91440" bIns="45720" rtlCol="0" anchor="b">
            <a:noAutofit/>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a:t>First Phase – Inspection and Preventative Maintenance Strategies</a:t>
            </a:r>
          </a:p>
        </p:txBody>
      </p:sp>
    </p:spTree>
    <p:extLst>
      <p:ext uri="{BB962C8B-B14F-4D97-AF65-F5344CB8AC3E}">
        <p14:creationId xmlns:p14="http://schemas.microsoft.com/office/powerpoint/2010/main" val="202893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5236364" y="2017312"/>
            <a:ext cx="6278302" cy="2677656"/>
          </a:xfrm>
          <a:prstGeom prst="rect">
            <a:avLst/>
          </a:prstGeom>
          <a:noFill/>
        </p:spPr>
        <p:txBody>
          <a:bodyPr wrap="square" rtlCol="0">
            <a:spAutoFit/>
          </a:bodyPr>
          <a:lstStyle/>
          <a:p>
            <a:pPr lvl="0" fontAlgn="base">
              <a:spcBef>
                <a:spcPts val="1200"/>
              </a:spcBef>
              <a:spcAft>
                <a:spcPts val="1200"/>
              </a:spcAft>
              <a:buSzPts val="1000"/>
              <a:tabLst>
                <a:tab pos="171450" algn="l"/>
              </a:tabLst>
            </a:pP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Some simple tests during phase one visual inspections:</a:t>
            </a: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Water Tests for reviewing leaking, drains, expansion joints</a:t>
            </a: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Moisture/ Humidity Readings</a:t>
            </a:r>
          </a:p>
          <a:p>
            <a:pPr marL="285750" lvl="0" indent="-285750" fontAlgn="base">
              <a:spcBef>
                <a:spcPts val="1200"/>
              </a:spcBef>
              <a:spcAft>
                <a:spcPts val="1200"/>
              </a:spcAft>
              <a:buClr>
                <a:srgbClr val="C00000"/>
              </a:buClr>
              <a:buSzPts val="1000"/>
              <a:buFont typeface="Arial" panose="020B0604020202020204" pitchFamily="34" charset="0"/>
              <a:buChar char="►"/>
              <a:tabLst>
                <a:tab pos="171450" algn="l"/>
              </a:tabLst>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CO</a:t>
            </a:r>
            <a:r>
              <a:rPr lang="en-US"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 Exhaust Monitors</a:t>
            </a:r>
          </a:p>
        </p:txBody>
      </p:sp>
      <p:pic>
        <p:nvPicPr>
          <p:cNvPr id="2" name="Picture 4" descr="Certified Air &amp; Water Testing - Terra-Petra">
            <a:extLst>
              <a:ext uri="{FF2B5EF4-FFF2-40B4-BE49-F238E27FC236}">
                <a16:creationId xmlns:a16="http://schemas.microsoft.com/office/drawing/2014/main" id="{6883F8E3-FDF9-A690-4742-32CC3ED14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32" y="1620573"/>
            <a:ext cx="4135676" cy="2757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9AA7236-8560-084D-64D0-7220831017CC}"/>
              </a:ext>
            </a:extLst>
          </p:cNvPr>
          <p:cNvPicPr>
            <a:picLocks noChangeAspect="1"/>
          </p:cNvPicPr>
          <p:nvPr/>
        </p:nvPicPr>
        <p:blipFill>
          <a:blip r:embed="rId3"/>
          <a:stretch>
            <a:fillRect/>
          </a:stretch>
        </p:blipFill>
        <p:spPr>
          <a:xfrm>
            <a:off x="522033" y="4537710"/>
            <a:ext cx="4181220" cy="2102730"/>
          </a:xfrm>
          <a:prstGeom prst="rect">
            <a:avLst/>
          </a:prstGeom>
        </p:spPr>
      </p:pic>
      <p:sp>
        <p:nvSpPr>
          <p:cNvPr id="8" name="Title 3">
            <a:extLst>
              <a:ext uri="{FF2B5EF4-FFF2-40B4-BE49-F238E27FC236}">
                <a16:creationId xmlns:a16="http://schemas.microsoft.com/office/drawing/2014/main" id="{37510C22-390B-39EA-C2B9-5FE61EDF9EDC}"/>
              </a:ext>
            </a:extLst>
          </p:cNvPr>
          <p:cNvSpPr txBox="1">
            <a:spLocks/>
          </p:cNvSpPr>
          <p:nvPr/>
        </p:nvSpPr>
        <p:spPr>
          <a:xfrm>
            <a:off x="280728" y="576656"/>
            <a:ext cx="11113051" cy="1043917"/>
          </a:xfrm>
          <a:prstGeom prst="rect">
            <a:avLst/>
          </a:prstGeom>
        </p:spPr>
        <p:txBody>
          <a:bodyPr vert="horz" lIns="91440" tIns="45720" rIns="91440" bIns="45720" rtlCol="0" anchor="b">
            <a:noAutofit/>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a:t>First Phase – Inspection and Preventative Maintenance Strategies</a:t>
            </a:r>
          </a:p>
        </p:txBody>
      </p:sp>
    </p:spTree>
    <p:extLst>
      <p:ext uri="{BB962C8B-B14F-4D97-AF65-F5344CB8AC3E}">
        <p14:creationId xmlns:p14="http://schemas.microsoft.com/office/powerpoint/2010/main" val="128757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141643" y="558388"/>
            <a:ext cx="11268635" cy="1210017"/>
          </a:xfrm>
        </p:spPr>
        <p:txBody>
          <a:bodyPr>
            <a:normAutofit/>
          </a:bodyPr>
          <a:lstStyle/>
          <a:p>
            <a:r>
              <a:rPr lang="en-US" sz="3600">
                <a:latin typeface="Arial" panose="020B0604020202020204" pitchFamily="34" charset="0"/>
                <a:cs typeface="Arial" panose="020B0604020202020204" pitchFamily="34" charset="0"/>
              </a:rPr>
              <a:t>Second Phase – Signs of Advancing Corrosion in Reinforcing Steel </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975668" y="1939855"/>
            <a:ext cx="6799729" cy="3677930"/>
          </a:xfrm>
          <a:prstGeom prst="rect">
            <a:avLst/>
          </a:prstGeom>
          <a:noFill/>
        </p:spPr>
        <p:txBody>
          <a:bodyPr wrap="square" rtlCol="0">
            <a:spAutoFit/>
          </a:bodyPr>
          <a:lstStyle/>
          <a:p>
            <a:pPr lvl="0" fontAlgn="base">
              <a:spcAft>
                <a:spcPts val="600"/>
              </a:spcAft>
              <a:buSzPts val="1000"/>
              <a:tabLst>
                <a:tab pos="171450" algn="l"/>
              </a:tabLst>
            </a:pPr>
            <a:r>
              <a:rPr lang="en-US" b="1" i="0">
                <a:solidFill>
                  <a:srgbClr val="C00000"/>
                </a:solidFill>
                <a:effectLst/>
                <a:latin typeface="Arial" panose="020B0604020202020204" pitchFamily="34" charset="0"/>
                <a:cs typeface="Arial" panose="020B0604020202020204" pitchFamily="34" charset="0"/>
              </a:rPr>
              <a:t>Reinforcing Corrosion</a:t>
            </a:r>
            <a:r>
              <a:rPr lang="en-US" b="1" i="0">
                <a:solidFill>
                  <a:srgbClr val="222222"/>
                </a:solidFill>
                <a:effectLst/>
                <a:latin typeface="Arial" panose="020B0604020202020204" pitchFamily="34" charset="0"/>
                <a:cs typeface="Arial" panose="020B0604020202020204" pitchFamily="34" charset="0"/>
              </a:rPr>
              <a:t> - Cracking and Delamination.</a:t>
            </a:r>
          </a:p>
          <a:p>
            <a:pPr marL="285750" lvl="0" indent="-285750" algn="just" fontAlgn="base">
              <a:spcAft>
                <a:spcPts val="600"/>
              </a:spcAft>
              <a:buClr>
                <a:srgbClr val="C00000"/>
              </a:buClr>
              <a:buSzPts val="1000"/>
              <a:buFont typeface="Arial" panose="020B0604020202020204" pitchFamily="34" charset="0"/>
              <a:buChar char="►"/>
              <a:tabLst>
                <a:tab pos="171450" algn="l"/>
              </a:tabLst>
            </a:pPr>
            <a:r>
              <a:rPr lang="en-US" b="0" i="0">
                <a:solidFill>
                  <a:srgbClr val="222222"/>
                </a:solidFill>
                <a:effectLst/>
                <a:latin typeface="Arial" panose="020B0604020202020204" pitchFamily="34" charset="0"/>
                <a:cs typeface="Arial" panose="020B0604020202020204" pitchFamily="34" charset="0"/>
              </a:rPr>
              <a:t>Corrosion of reinforcing steel and other embedded metals is the leading cause of deterioration in concrete. </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a:solidFill>
                  <a:srgbClr val="222222"/>
                </a:solidFill>
                <a:latin typeface="Arial" panose="020B0604020202020204" pitchFamily="34" charset="0"/>
                <a:cs typeface="Arial" panose="020B0604020202020204" pitchFamily="34" charset="0"/>
              </a:rPr>
              <a:t>Expansion </a:t>
            </a:r>
            <a:r>
              <a:rPr lang="en-US" b="0" i="0">
                <a:solidFill>
                  <a:srgbClr val="222222"/>
                </a:solidFill>
                <a:effectLst/>
                <a:latin typeface="Arial" panose="020B0604020202020204" pitchFamily="34" charset="0"/>
                <a:cs typeface="Arial" panose="020B0604020202020204" pitchFamily="34" charset="0"/>
              </a:rPr>
              <a:t>creates tensile stresses in the concrete, which can eventually cause cracking, delamination, and spalling. </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Along with delaminating and spalling, vertical and horizontal cracks in the concrete also correspond to impending areas of weakness. </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type of damage is commonly seen on Post-Tensioned and Conventional Cast-In-Place concrete parking garages.</a:t>
            </a:r>
            <a:endPar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lvl="0" algn="just" fontAlgn="base">
              <a:spcBef>
                <a:spcPts val="1200"/>
              </a:spcBef>
              <a:spcAft>
                <a:spcPts val="1200"/>
              </a:spcAft>
              <a:buSzPts val="1000"/>
              <a:tabLst>
                <a:tab pos="171450" algn="l"/>
              </a:tabLst>
            </a:pPr>
            <a:endParaRPr lang="en-CA" sz="1800">
              <a:effectLst/>
              <a:latin typeface="Times New Roman" panose="02020603050405020304" pitchFamily="18" charset="0"/>
              <a:ea typeface="Times New Roman" panose="02020603050405020304" pitchFamily="18" charset="0"/>
            </a:endParaRPr>
          </a:p>
        </p:txBody>
      </p:sp>
      <p:pic>
        <p:nvPicPr>
          <p:cNvPr id="3074" name="Picture 2" descr="Corrosion Resistance in Reinforced Concrete Structures">
            <a:extLst>
              <a:ext uri="{FF2B5EF4-FFF2-40B4-BE49-F238E27FC236}">
                <a16:creationId xmlns:a16="http://schemas.microsoft.com/office/drawing/2014/main" id="{983DFC01-C0C9-9CB8-4D1E-1C9882999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03" y="2036802"/>
            <a:ext cx="4445244" cy="295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03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7334" y="1776063"/>
            <a:ext cx="3349498" cy="2512123"/>
          </a:xfrm>
          <a:prstGeom prst="rect">
            <a:avLst/>
          </a:prstGeom>
        </p:spPr>
      </p:pic>
      <p:pic>
        <p:nvPicPr>
          <p:cNvPr id="5" name="Picture 4">
            <a:extLst>
              <a:ext uri="{FF2B5EF4-FFF2-40B4-BE49-F238E27FC236}">
                <a16:creationId xmlns:a16="http://schemas.microsoft.com/office/drawing/2014/main" id="{D4F006C8-66B0-73A8-C5EA-7392DB5A633B}"/>
              </a:ext>
            </a:extLst>
          </p:cNvPr>
          <p:cNvPicPr>
            <a:picLocks noChangeAspect="1"/>
          </p:cNvPicPr>
          <p:nvPr/>
        </p:nvPicPr>
        <p:blipFill rotWithShape="1">
          <a:blip r:embed="rId4">
            <a:extLst>
              <a:ext uri="{28A0092B-C50C-407E-A947-70E740481C1C}">
                <a14:useLocalDpi xmlns:a14="http://schemas.microsoft.com/office/drawing/2010/main" val="0"/>
              </a:ext>
            </a:extLst>
          </a:blip>
          <a:srcRect l="-248" t="-347" r="-797" b="48728"/>
          <a:stretch/>
        </p:blipFill>
        <p:spPr>
          <a:xfrm>
            <a:off x="677841" y="4376436"/>
            <a:ext cx="3349497" cy="2396880"/>
          </a:xfrm>
          <a:prstGeom prst="rect">
            <a:avLst/>
          </a:prstGeom>
        </p:spPr>
      </p:pic>
      <p:sp>
        <p:nvSpPr>
          <p:cNvPr id="9" name="Title 3">
            <a:extLst>
              <a:ext uri="{FF2B5EF4-FFF2-40B4-BE49-F238E27FC236}">
                <a16:creationId xmlns:a16="http://schemas.microsoft.com/office/drawing/2014/main" id="{0AE688F2-F3E9-D6D1-2610-44975E8CB48C}"/>
              </a:ext>
            </a:extLst>
          </p:cNvPr>
          <p:cNvSpPr>
            <a:spLocks noGrp="1"/>
          </p:cNvSpPr>
          <p:nvPr>
            <p:ph type="title"/>
          </p:nvPr>
        </p:nvSpPr>
        <p:spPr>
          <a:xfrm>
            <a:off x="95923" y="477796"/>
            <a:ext cx="11268635" cy="1210017"/>
          </a:xfrm>
        </p:spPr>
        <p:txBody>
          <a:bodyPr>
            <a:normAutofit/>
          </a:bodyPr>
          <a:lstStyle/>
          <a:p>
            <a:r>
              <a:rPr lang="en-US" sz="3600">
                <a:latin typeface="Arial" panose="020B0604020202020204" pitchFamily="34" charset="0"/>
                <a:cs typeface="Arial" panose="020B0604020202020204" pitchFamily="34" charset="0"/>
              </a:rPr>
              <a:t>Second Phase – Signs of Advancing Corrosion in Reinforcing Steel </a:t>
            </a:r>
          </a:p>
        </p:txBody>
      </p:sp>
      <p:sp>
        <p:nvSpPr>
          <p:cNvPr id="10" name="TextBox 9">
            <a:extLst>
              <a:ext uri="{FF2B5EF4-FFF2-40B4-BE49-F238E27FC236}">
                <a16:creationId xmlns:a16="http://schemas.microsoft.com/office/drawing/2014/main" id="{B7A911B6-687B-7F94-5355-B0AD650890A1}"/>
              </a:ext>
            </a:extLst>
          </p:cNvPr>
          <p:cNvSpPr txBox="1"/>
          <p:nvPr/>
        </p:nvSpPr>
        <p:spPr>
          <a:xfrm>
            <a:off x="4461849" y="1817956"/>
            <a:ext cx="7052310" cy="3447098"/>
          </a:xfrm>
          <a:prstGeom prst="rect">
            <a:avLst/>
          </a:prstGeom>
          <a:noFill/>
        </p:spPr>
        <p:txBody>
          <a:bodyPr wrap="square" rtlCol="0">
            <a:spAutoFit/>
          </a:bodyPr>
          <a:lstStyle/>
          <a:p>
            <a:pPr lvl="0" algn="just" fontAlgn="base">
              <a:spcAft>
                <a:spcPts val="600"/>
              </a:spcAft>
              <a:buSzPts val="1000"/>
              <a:tabLst>
                <a:tab pos="171450" algn="l"/>
              </a:tabLst>
            </a:pPr>
            <a:r>
              <a:rPr lang="en-US" sz="18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Cracking </a:t>
            </a: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0">
                <a:solidFill>
                  <a:srgbClr val="000000"/>
                </a:solidFill>
                <a:effectLst/>
                <a:latin typeface="Arial" panose="020B0604020202020204" pitchFamily="34" charset="0"/>
                <a:cs typeface="Arial" panose="020B0604020202020204" pitchFamily="34" charset="0"/>
              </a:rPr>
              <a:t>Parking garage concrete deterioration can require costly remediation if left untreated. </a:t>
            </a:r>
          </a:p>
          <a:p>
            <a:pPr marL="285750" lvl="0" indent="-285750" algn="just" fontAlgn="base">
              <a:spcAft>
                <a:spcPts val="600"/>
              </a:spcAft>
              <a:buClr>
                <a:srgbClr val="C00000"/>
              </a:buClr>
              <a:buSzPts val="1000"/>
              <a:buFont typeface="Arial" panose="020B0604020202020204" pitchFamily="34" charset="0"/>
              <a:buChar char="►"/>
              <a:tabLst>
                <a:tab pos="171450" algn="l"/>
              </a:tabLst>
            </a:pPr>
            <a:r>
              <a:rPr lang="en-US" b="0" i="0">
                <a:solidFill>
                  <a:srgbClr val="000000"/>
                </a:solidFill>
                <a:effectLst/>
                <a:latin typeface="Arial" panose="020B0604020202020204" pitchFamily="34" charset="0"/>
                <a:cs typeface="Arial" panose="020B0604020202020204" pitchFamily="34" charset="0"/>
              </a:rPr>
              <a:t>Parked cars leave behind salt and water that pool together, eventually causing dips or cracks in the concrete. </a:t>
            </a:r>
          </a:p>
          <a:p>
            <a:pPr marL="285750" lvl="0" indent="-285750" algn="just" fontAlgn="base">
              <a:spcAft>
                <a:spcPts val="600"/>
              </a:spcAft>
              <a:buClr>
                <a:srgbClr val="C00000"/>
              </a:buClr>
              <a:buSzPts val="1000"/>
              <a:buFont typeface="Arial" panose="020B0604020202020204" pitchFamily="34" charset="0"/>
              <a:buChar char="►"/>
              <a:tabLst>
                <a:tab pos="171450" algn="l"/>
              </a:tabLst>
            </a:pPr>
            <a:r>
              <a:rPr lang="en-US" b="0" i="0">
                <a:solidFill>
                  <a:srgbClr val="000000"/>
                </a:solidFill>
                <a:effectLst/>
                <a:latin typeface="Arial" panose="020B0604020202020204" pitchFamily="34" charset="0"/>
                <a:cs typeface="Arial" panose="020B0604020202020204" pitchFamily="34" charset="0"/>
              </a:rPr>
              <a:t>Emissions can also settle into the concrete slab, causing cracks and allowing water to seep in between </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b="0" i="0">
                <a:solidFill>
                  <a:srgbClr val="000000"/>
                </a:solidFill>
                <a:effectLst/>
                <a:latin typeface="Arial" panose="020B0604020202020204" pitchFamily="34" charset="0"/>
                <a:cs typeface="Arial" panose="020B0604020202020204" pitchFamily="34" charset="0"/>
              </a:rPr>
              <a:t>Water seepage corrodes rebar, compromising the structural integrity of the parking deck</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Older concrete parking garages are particularly vulnerable to deterioration and if left untreated can change from a small repair to a total parking deck re-build.</a:t>
            </a:r>
          </a:p>
        </p:txBody>
      </p:sp>
    </p:spTree>
    <p:extLst>
      <p:ext uri="{BB962C8B-B14F-4D97-AF65-F5344CB8AC3E}">
        <p14:creationId xmlns:p14="http://schemas.microsoft.com/office/powerpoint/2010/main" val="212069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769224" y="1786000"/>
            <a:ext cx="7422776" cy="3524042"/>
          </a:xfrm>
          <a:prstGeom prst="rect">
            <a:avLst/>
          </a:prstGeom>
          <a:noFill/>
        </p:spPr>
        <p:txBody>
          <a:bodyPr wrap="square" rtlCol="0">
            <a:spAutoFit/>
          </a:bodyPr>
          <a:lstStyle/>
          <a:p>
            <a:pPr lvl="0" fontAlgn="base">
              <a:spcAft>
                <a:spcPts val="600"/>
              </a:spcAft>
              <a:buSzPts val="1000"/>
              <a:tabLst>
                <a:tab pos="171450" algn="l"/>
              </a:tabLst>
            </a:pP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D</a:t>
            </a:r>
            <a:r>
              <a:rPr lang="en-US" sz="18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elamination</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b="0" i="0">
                <a:effectLst/>
                <a:latin typeface="Arial" panose="020B0604020202020204" pitchFamily="34" charset="0"/>
                <a:cs typeface="Arial" panose="020B0604020202020204" pitchFamily="34" charset="0"/>
              </a:rPr>
              <a:t>Mostly due to premature and improper finishing and a thin layer of air or water causing the separation. </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b="0" i="0">
                <a:effectLst/>
                <a:latin typeface="Arial" panose="020B0604020202020204" pitchFamily="34" charset="0"/>
                <a:cs typeface="Arial" panose="020B0604020202020204" pitchFamily="34" charset="0"/>
              </a:rPr>
              <a:t>Affected area may range in size depending on the severity of the delamination</a:t>
            </a:r>
            <a:endParaRPr lang="en-US" b="1" i="0">
              <a:latin typeface="Arial" panose="020B0604020202020204" pitchFamily="34" charset="0"/>
              <a:cs typeface="Arial" panose="020B0604020202020204" pitchFamily="34" charset="0"/>
            </a:endParaRP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b="0" i="0">
                <a:effectLst/>
                <a:latin typeface="Arial" panose="020B0604020202020204" pitchFamily="34" charset="0"/>
                <a:cs typeface="Arial" panose="020B0604020202020204" pitchFamily="34" charset="0"/>
              </a:rPr>
              <a:t>Happens when reinforcing steel in the upper layer rusts, breaking the bonding between the steel and surrounding concrete. </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a:latin typeface="Arial" panose="020B0604020202020204" pitchFamily="34" charset="0"/>
                <a:cs typeface="Arial" panose="020B0604020202020204" pitchFamily="34" charset="0"/>
              </a:rPr>
              <a:t>M</a:t>
            </a:r>
            <a:r>
              <a:rPr lang="en-US" b="0" i="0">
                <a:effectLst/>
                <a:latin typeface="Arial" panose="020B0604020202020204" pitchFamily="34" charset="0"/>
                <a:cs typeface="Arial" panose="020B0604020202020204" pitchFamily="34" charset="0"/>
              </a:rPr>
              <a:t>ore apt to occur with a thin concrete cover and with permeable concrete</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a:latin typeface="Arial" panose="020B0604020202020204" pitchFamily="34" charset="0"/>
                <a:cs typeface="Arial" panose="020B0604020202020204" pitchFamily="34" charset="0"/>
              </a:rPr>
              <a:t>R</a:t>
            </a:r>
            <a:r>
              <a:rPr lang="en-US" b="0" i="0">
                <a:effectLst/>
                <a:latin typeface="Arial" panose="020B0604020202020204" pitchFamily="34" charset="0"/>
                <a:cs typeface="Arial" panose="020B0604020202020204" pitchFamily="34" charset="0"/>
              </a:rPr>
              <a:t>isk of delaminated concrete increases when conditions for rapid drying of the surface are present  i.e., low humidity, sun, and wind.</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1619" y="4337944"/>
            <a:ext cx="4074458" cy="2408429"/>
          </a:xfrm>
          <a:prstGeom prst="rect">
            <a:avLst/>
          </a:prstGeom>
        </p:spPr>
      </p:pic>
      <p:sp>
        <p:nvSpPr>
          <p:cNvPr id="9" name="Title 3">
            <a:extLst>
              <a:ext uri="{FF2B5EF4-FFF2-40B4-BE49-F238E27FC236}">
                <a16:creationId xmlns:a16="http://schemas.microsoft.com/office/drawing/2014/main" id="{DECBEB9E-C7AC-AD08-FA17-8FB55DDCBF8B}"/>
              </a:ext>
            </a:extLst>
          </p:cNvPr>
          <p:cNvSpPr>
            <a:spLocks noGrp="1"/>
          </p:cNvSpPr>
          <p:nvPr>
            <p:ph type="title"/>
          </p:nvPr>
        </p:nvSpPr>
        <p:spPr>
          <a:xfrm>
            <a:off x="175933" y="450253"/>
            <a:ext cx="11268635" cy="1210017"/>
          </a:xfrm>
        </p:spPr>
        <p:txBody>
          <a:bodyPr>
            <a:normAutofit/>
          </a:bodyPr>
          <a:lstStyle/>
          <a:p>
            <a:r>
              <a:rPr lang="en-US" sz="3600">
                <a:latin typeface="Arial" panose="020B0604020202020204" pitchFamily="34" charset="0"/>
                <a:cs typeface="Arial" panose="020B0604020202020204" pitchFamily="34" charset="0"/>
              </a:rPr>
              <a:t>Second Phase – Signs of Advancing Corrosion in Reinforcing Steel </a:t>
            </a:r>
          </a:p>
        </p:txBody>
      </p:sp>
      <p:pic>
        <p:nvPicPr>
          <p:cNvPr id="13" name="Picture 12" descr="A close-up of a road&#10;&#10;Description automatically generated">
            <a:extLst>
              <a:ext uri="{FF2B5EF4-FFF2-40B4-BE49-F238E27FC236}">
                <a16:creationId xmlns:a16="http://schemas.microsoft.com/office/drawing/2014/main" id="{26C83E80-9A12-DCD9-49D6-4794AD160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19" y="1660270"/>
            <a:ext cx="4074458" cy="2576832"/>
          </a:xfrm>
          <a:prstGeom prst="rect">
            <a:avLst/>
          </a:prstGeom>
        </p:spPr>
      </p:pic>
    </p:spTree>
    <p:extLst>
      <p:ext uri="{BB962C8B-B14F-4D97-AF65-F5344CB8AC3E}">
        <p14:creationId xmlns:p14="http://schemas.microsoft.com/office/powerpoint/2010/main" val="351419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3923706" y="1913223"/>
            <a:ext cx="7945845" cy="3908762"/>
          </a:xfrm>
          <a:prstGeom prst="rect">
            <a:avLst/>
          </a:prstGeom>
          <a:noFill/>
        </p:spPr>
        <p:txBody>
          <a:bodyPr wrap="square" rtlCol="0">
            <a:spAutoFit/>
          </a:bodyPr>
          <a:lstStyle/>
          <a:p>
            <a:pPr lvl="0" fontAlgn="base">
              <a:spcBef>
                <a:spcPts val="1200"/>
              </a:spcBef>
              <a:spcAft>
                <a:spcPts val="1200"/>
              </a:spcAft>
              <a:buSzPts val="1000"/>
              <a:tabLst>
                <a:tab pos="171450" algn="l"/>
              </a:tabLst>
            </a:pP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Concrete Pitting, Flaking and Staining</a:t>
            </a:r>
            <a:endParaRPr lang="en-US" sz="1600" b="0" i="0">
              <a:solidFill>
                <a:srgbClr val="313131"/>
              </a:solidFill>
              <a:effectLst/>
              <a:latin typeface="Arial" panose="020B0604020202020204" pitchFamily="34" charset="0"/>
              <a:cs typeface="Arial" panose="020B0604020202020204" pitchFamily="34" charset="0"/>
            </a:endParaRPr>
          </a:p>
          <a:p>
            <a:pPr marL="285750" indent="-285750">
              <a:buClr>
                <a:srgbClr val="C00000"/>
              </a:buClr>
              <a:buFont typeface="Arial" panose="020B0604020202020204" pitchFamily="34" charset="0"/>
              <a:buChar char="►"/>
            </a:pPr>
            <a:r>
              <a:rPr lang="en-US" sz="1600" b="0" i="0">
                <a:solidFill>
                  <a:srgbClr val="313131"/>
                </a:solidFill>
                <a:effectLst/>
                <a:latin typeface="Arial" panose="020B0604020202020204" pitchFamily="34" charset="0"/>
                <a:cs typeface="Arial" panose="020B0604020202020204" pitchFamily="34" charset="0"/>
              </a:rPr>
              <a:t>Pitting is when the surface of a concrete structure begins to deteriorate. It’s defined by a cluster of small holes that appear on the surface of the concrete</a:t>
            </a:r>
            <a:r>
              <a:rPr lang="en-US" sz="1600">
                <a:solidFill>
                  <a:srgbClr val="313131"/>
                </a:solidFill>
                <a:latin typeface="Arial" panose="020B0604020202020204" pitchFamily="34" charset="0"/>
                <a:cs typeface="Arial" panose="020B0604020202020204" pitchFamily="34" charset="0"/>
              </a:rPr>
              <a:t> </a:t>
            </a:r>
            <a:r>
              <a:rPr lang="en-US" sz="1600" b="0" i="0">
                <a:solidFill>
                  <a:srgbClr val="313131"/>
                </a:solidFill>
                <a:effectLst/>
                <a:latin typeface="Arial" panose="020B0604020202020204" pitchFamily="34" charset="0"/>
                <a:cs typeface="Arial" panose="020B0604020202020204" pitchFamily="34" charset="0"/>
              </a:rPr>
              <a:t>caused by a problem with the concrete’s structural integrity,</a:t>
            </a:r>
            <a:br>
              <a:rPr lang="en-US" sz="1600" b="0" i="0">
                <a:solidFill>
                  <a:srgbClr val="313131"/>
                </a:solidFill>
                <a:effectLst/>
                <a:latin typeface="Arial" panose="020B0604020202020204" pitchFamily="34" charset="0"/>
                <a:cs typeface="Arial" panose="020B0604020202020204" pitchFamily="34" charset="0"/>
              </a:rPr>
            </a:br>
            <a:r>
              <a:rPr lang="en-US" sz="1600" b="0" i="0">
                <a:solidFill>
                  <a:srgbClr val="313131"/>
                </a:solidFill>
                <a:effectLst/>
                <a:latin typeface="Arial" panose="020B0604020202020204" pitchFamily="34" charset="0"/>
                <a:cs typeface="Arial" panose="020B0604020202020204" pitchFamily="34" charset="0"/>
              </a:rPr>
              <a:t> </a:t>
            </a:r>
          </a:p>
          <a:p>
            <a:pPr marL="742950" lvl="1" indent="-285750">
              <a:buClr>
                <a:srgbClr val="C00000"/>
              </a:buClr>
              <a:buFont typeface="Arial" panose="020B0604020202020204" pitchFamily="34" charset="0"/>
              <a:buChar char="►"/>
            </a:pPr>
            <a:r>
              <a:rPr lang="en-US" sz="1600">
                <a:solidFill>
                  <a:srgbClr val="313131"/>
                </a:solidFill>
                <a:latin typeface="Arial" panose="020B0604020202020204" pitchFamily="34" charset="0"/>
                <a:cs typeface="Arial" panose="020B0604020202020204" pitchFamily="34" charset="0"/>
              </a:rPr>
              <a:t>P</a:t>
            </a:r>
            <a:r>
              <a:rPr lang="en-US" sz="1600" b="0" i="0">
                <a:solidFill>
                  <a:srgbClr val="313131"/>
                </a:solidFill>
                <a:effectLst/>
                <a:latin typeface="Arial" panose="020B0604020202020204" pitchFamily="34" charset="0"/>
                <a:cs typeface="Arial" panose="020B0604020202020204" pitchFamily="34" charset="0"/>
              </a:rPr>
              <a:t>itting is extremely dangerous; because it indicates a problem with the concrete’s integrity, it means that your concrete is structurally weak. </a:t>
            </a:r>
            <a:br>
              <a:rPr lang="en-US" sz="1600" b="0" i="0">
                <a:solidFill>
                  <a:srgbClr val="313131"/>
                </a:solidFill>
                <a:effectLst/>
                <a:latin typeface="Arial" panose="020B0604020202020204" pitchFamily="34" charset="0"/>
                <a:cs typeface="Arial" panose="020B0604020202020204" pitchFamily="34" charset="0"/>
              </a:rPr>
            </a:br>
            <a:endParaRPr lang="en-US" sz="1600" b="0" i="0">
              <a:solidFill>
                <a:srgbClr val="313131"/>
              </a:solidFill>
              <a:effectLst/>
              <a:latin typeface="Arial" panose="020B0604020202020204" pitchFamily="34" charset="0"/>
              <a:cs typeface="Arial" panose="020B0604020202020204" pitchFamily="34" charset="0"/>
            </a:endParaRPr>
          </a:p>
          <a:p>
            <a:pPr marL="285750" indent="-285750">
              <a:buClr>
                <a:srgbClr val="C00000"/>
              </a:buClr>
              <a:buFont typeface="Arial" panose="020B0604020202020204" pitchFamily="34" charset="0"/>
              <a:buChar char="►"/>
            </a:pPr>
            <a:r>
              <a:rPr lang="en-US" sz="1600" b="0" i="0">
                <a:solidFill>
                  <a:srgbClr val="313131"/>
                </a:solidFill>
                <a:effectLst/>
                <a:latin typeface="Arial" panose="020B0604020202020204" pitchFamily="34" charset="0"/>
                <a:cs typeface="Arial" panose="020B0604020202020204" pitchFamily="34" charset="0"/>
              </a:rPr>
              <a:t>Concrete flaking is very similar to pitting. It also refers to the deterioration of a concrete structure’s surface. </a:t>
            </a:r>
          </a:p>
          <a:p>
            <a:pPr marL="742950" lvl="1" indent="-285750">
              <a:buClr>
                <a:srgbClr val="C00000"/>
              </a:buClr>
              <a:buFont typeface="Arial" panose="020B0604020202020204" pitchFamily="34" charset="0"/>
              <a:buChar char="►"/>
            </a:pPr>
            <a:r>
              <a:rPr lang="en-US" sz="1600">
                <a:solidFill>
                  <a:srgbClr val="313131"/>
                </a:solidFill>
                <a:latin typeface="Arial" panose="020B0604020202020204" pitchFamily="34" charset="0"/>
                <a:cs typeface="Arial" panose="020B0604020202020204" pitchFamily="34" charset="0"/>
              </a:rPr>
              <a:t>C</a:t>
            </a:r>
            <a:r>
              <a:rPr lang="en-US" sz="1600" b="0" i="0">
                <a:solidFill>
                  <a:srgbClr val="313131"/>
                </a:solidFill>
                <a:effectLst/>
                <a:latin typeface="Arial" panose="020B0604020202020204" pitchFamily="34" charset="0"/>
                <a:cs typeface="Arial" panose="020B0604020202020204" pitchFamily="34" charset="0"/>
              </a:rPr>
              <a:t>oncrete flaking is caused by water exposure and the freeze-thaw effect. </a:t>
            </a:r>
            <a:br>
              <a:rPr lang="en-US" sz="1600" b="0" i="0">
                <a:solidFill>
                  <a:srgbClr val="313131"/>
                </a:solidFill>
                <a:effectLst/>
                <a:latin typeface="Arial" panose="020B0604020202020204" pitchFamily="34" charset="0"/>
                <a:cs typeface="Arial" panose="020B0604020202020204" pitchFamily="34" charset="0"/>
              </a:rPr>
            </a:br>
            <a:endParaRPr lang="en-US" sz="1600" b="0" i="0">
              <a:solidFill>
                <a:srgbClr val="313131"/>
              </a:solidFill>
              <a:effectLst/>
              <a:latin typeface="Arial" panose="020B0604020202020204" pitchFamily="34" charset="0"/>
              <a:cs typeface="Arial" panose="020B0604020202020204" pitchFamily="34" charset="0"/>
            </a:endParaRPr>
          </a:p>
          <a:p>
            <a:pPr marL="285750" indent="-285750">
              <a:buClr>
                <a:srgbClr val="C00000"/>
              </a:buClr>
              <a:buFont typeface="Arial" panose="020B0604020202020204" pitchFamily="34" charset="0"/>
              <a:buChar char="►"/>
            </a:pPr>
            <a:r>
              <a:rPr lang="en-US" sz="1600">
                <a:solidFill>
                  <a:srgbClr val="313131"/>
                </a:solidFill>
                <a:latin typeface="Arial" panose="020B0604020202020204" pitchFamily="34" charset="0"/>
                <a:cs typeface="Arial" panose="020B0604020202020204" pitchFamily="34" charset="0"/>
              </a:rPr>
              <a:t>Concrete Staining include efflorescence, mold, discoloration and rust stains.</a:t>
            </a:r>
            <a:endParaRPr lang="en-US" sz="1600" b="0" i="0">
              <a:solidFill>
                <a:srgbClr val="313131"/>
              </a:solidFill>
              <a:effectLst/>
              <a:latin typeface="Arial" panose="020B0604020202020204" pitchFamily="34" charset="0"/>
              <a:cs typeface="Arial" panose="020B0604020202020204" pitchFamily="34" charset="0"/>
            </a:endParaRPr>
          </a:p>
          <a:p>
            <a:pPr lvl="0" fontAlgn="base">
              <a:spcBef>
                <a:spcPts val="1200"/>
              </a:spcBef>
              <a:spcAft>
                <a:spcPts val="1200"/>
              </a:spcAft>
              <a:buSzPts val="1000"/>
              <a:tabLst>
                <a:tab pos="171450" algn="l"/>
              </a:tabLst>
            </a:pPr>
            <a:endParaRPr lang="en-US" sz="1800" b="1">
              <a:solidFill>
                <a:srgbClr val="000000"/>
              </a:solidFill>
              <a:effectLst/>
              <a:latin typeface="Times New Roman" panose="02020603050405020304" pitchFamily="18" charset="0"/>
              <a:ea typeface="Times New Roman" panose="02020603050405020304" pitchFamily="18" charset="0"/>
            </a:endParaRPr>
          </a:p>
        </p:txBody>
      </p:sp>
      <p:sp>
        <p:nvSpPr>
          <p:cNvPr id="8" name="Title 3">
            <a:extLst>
              <a:ext uri="{FF2B5EF4-FFF2-40B4-BE49-F238E27FC236}">
                <a16:creationId xmlns:a16="http://schemas.microsoft.com/office/drawing/2014/main" id="{327C487B-CBBE-97F0-B715-A22AE97C094D}"/>
              </a:ext>
            </a:extLst>
          </p:cNvPr>
          <p:cNvSpPr>
            <a:spLocks noGrp="1"/>
          </p:cNvSpPr>
          <p:nvPr>
            <p:ph type="title"/>
          </p:nvPr>
        </p:nvSpPr>
        <p:spPr>
          <a:xfrm>
            <a:off x="338891" y="591905"/>
            <a:ext cx="11268635" cy="1210017"/>
          </a:xfrm>
        </p:spPr>
        <p:txBody>
          <a:bodyPr>
            <a:normAutofit/>
          </a:bodyPr>
          <a:lstStyle/>
          <a:p>
            <a:r>
              <a:rPr lang="en-US" sz="3600">
                <a:latin typeface="Arial" panose="020B0604020202020204" pitchFamily="34" charset="0"/>
                <a:cs typeface="Arial" panose="020B0604020202020204" pitchFamily="34" charset="0"/>
              </a:rPr>
              <a:t>Second Phase – Signs of Advancing Corrosion in Reinforcing Steel </a:t>
            </a:r>
          </a:p>
        </p:txBody>
      </p:sp>
      <p:pic>
        <p:nvPicPr>
          <p:cNvPr id="10" name="Picture 9" descr="A close-up of a dirt floor&#10;&#10;Description automatically generated">
            <a:extLst>
              <a:ext uri="{FF2B5EF4-FFF2-40B4-BE49-F238E27FC236}">
                <a16:creationId xmlns:a16="http://schemas.microsoft.com/office/drawing/2014/main" id="{74066D39-D676-0408-6429-2798BAC80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99" y="1775755"/>
            <a:ext cx="2903785" cy="1790703"/>
          </a:xfrm>
          <a:prstGeom prst="rect">
            <a:avLst/>
          </a:prstGeom>
        </p:spPr>
      </p:pic>
      <p:pic>
        <p:nvPicPr>
          <p:cNvPr id="12" name="Picture 11" descr="A close-up of a grey surface&#10;&#10;Description automatically generated">
            <a:extLst>
              <a:ext uri="{FF2B5EF4-FFF2-40B4-BE49-F238E27FC236}">
                <a16:creationId xmlns:a16="http://schemas.microsoft.com/office/drawing/2014/main" id="{8DD4121F-499D-D7E7-1F44-506AFA8C6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9" y="3408907"/>
            <a:ext cx="2903785" cy="1755528"/>
          </a:xfrm>
          <a:prstGeom prst="rect">
            <a:avLst/>
          </a:prstGeom>
        </p:spPr>
      </p:pic>
      <p:pic>
        <p:nvPicPr>
          <p:cNvPr id="14" name="Picture 13" descr="A corner of a brick wall&#10;&#10;Description automatically generated">
            <a:extLst>
              <a:ext uri="{FF2B5EF4-FFF2-40B4-BE49-F238E27FC236}">
                <a16:creationId xmlns:a16="http://schemas.microsoft.com/office/drawing/2014/main" id="{6603747A-1375-C36E-332A-BBE9F62CF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99" y="5117097"/>
            <a:ext cx="2903784" cy="1517354"/>
          </a:xfrm>
          <a:prstGeom prst="rect">
            <a:avLst/>
          </a:prstGeom>
        </p:spPr>
      </p:pic>
    </p:spTree>
    <p:extLst>
      <p:ext uri="{BB962C8B-B14F-4D97-AF65-F5344CB8AC3E}">
        <p14:creationId xmlns:p14="http://schemas.microsoft.com/office/powerpoint/2010/main" val="118341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323232">
                  <a:lumMod val="90000"/>
                  <a:lumOff val="10000"/>
                </a:srgbClr>
              </a:buClr>
              <a:buSzPct val="80000"/>
              <a:buFont typeface="Wingdings" panose="05000000000000000000" pitchFamily="2" charset="2"/>
              <a:buChar char="Ø"/>
              <a:tabLst/>
              <a:defRPr/>
            </a:pPr>
            <a:endParaRPr kumimoji="0" lang="en-US" sz="2000" b="0" i="0" u="none" strike="noStrike" kern="1200" cap="none" spc="0" normalizeH="0" baseline="0" noProof="0">
              <a:ln>
                <a:noFill/>
              </a:ln>
              <a:solidFill>
                <a:srgbClr val="D9724B"/>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1000"/>
              </a:spcBef>
              <a:spcAft>
                <a:spcPts val="0"/>
              </a:spcAft>
              <a:buClr>
                <a:srgbClr val="D55816"/>
              </a:buClr>
              <a:buSzPct val="101000"/>
              <a:buFont typeface="Arial" panose="020B0604020202020204" pitchFamily="34" charset="0"/>
              <a:buChar char="►"/>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748F0AC-0B29-4BAD-B4B3-B00853F71BBB}"/>
              </a:ext>
            </a:extLst>
          </p:cNvPr>
          <p:cNvSpPr txBox="1"/>
          <p:nvPr/>
        </p:nvSpPr>
        <p:spPr>
          <a:xfrm>
            <a:off x="5234940" y="2149512"/>
            <a:ext cx="6730922" cy="2923877"/>
          </a:xfrm>
          <a:prstGeom prst="rect">
            <a:avLst/>
          </a:prstGeom>
          <a:noFill/>
        </p:spPr>
        <p:txBody>
          <a:bodyPr wrap="square" rtlCol="0">
            <a:spAutoFit/>
          </a:bodyPr>
          <a:lstStyle/>
          <a:p>
            <a:pPr marL="285750" lvl="0" indent="-285750" fontAlgn="base">
              <a:spcAft>
                <a:spcPts val="1200"/>
              </a:spcAft>
              <a:buClr>
                <a:srgbClr val="C00000"/>
              </a:buClr>
              <a:buSzPts val="1000"/>
              <a:buFont typeface="Arial" panose="020B0604020202020204" pitchFamily="34" charset="0"/>
              <a:buChar char="►"/>
              <a:tabLst>
                <a:tab pos="171450" algn="l"/>
              </a:tabLst>
            </a:pPr>
            <a:r>
              <a:rPr lang="en-US">
                <a:latin typeface="Arial" panose="020B0604020202020204" pitchFamily="34" charset="0"/>
                <a:ea typeface="Times New Roman" panose="02020603050405020304" pitchFamily="18" charset="0"/>
                <a:cs typeface="Arial" panose="020B0604020202020204" pitchFamily="34" charset="0"/>
              </a:rPr>
              <a:t>Use this phase to understand and create the Second Part of a comprehensive </a:t>
            </a: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Useful Life Preventative Maintenance Strategy</a:t>
            </a:r>
          </a:p>
          <a:p>
            <a:pPr marL="285750" indent="-285750" fontAlgn="base">
              <a:spcAft>
                <a:spcPts val="1200"/>
              </a:spcAft>
              <a:buClr>
                <a:srgbClr val="C00000"/>
              </a:buClr>
              <a:buSzPts val="1000"/>
              <a:buFont typeface="Arial" panose="020B0604020202020204" pitchFamily="34" charset="0"/>
              <a:buChar char="►"/>
              <a:tabLst>
                <a:tab pos="171450" algn="l"/>
              </a:tabLst>
            </a:pPr>
            <a:r>
              <a:rPr lang="en-US">
                <a:latin typeface="Arial" panose="020B0604020202020204" pitchFamily="34" charset="0"/>
                <a:ea typeface="Times New Roman" panose="02020603050405020304" pitchFamily="18" charset="0"/>
                <a:cs typeface="Arial" panose="020B0604020202020204" pitchFamily="34" charset="0"/>
              </a:rPr>
              <a:t>Continual Visual Inspections along with monitoring</a:t>
            </a:r>
          </a:p>
          <a:p>
            <a:pPr marL="285750" indent="-285750" fontAlgn="base">
              <a:spcAft>
                <a:spcPts val="1200"/>
              </a:spcAft>
              <a:buClr>
                <a:srgbClr val="C00000"/>
              </a:buClr>
              <a:buSzPts val="1000"/>
              <a:buFont typeface="Arial" panose="020B0604020202020204" pitchFamily="34" charset="0"/>
              <a:buChar char="►"/>
              <a:tabLst>
                <a:tab pos="171450" algn="l"/>
              </a:tabLst>
            </a:pPr>
            <a:r>
              <a:rPr lang="en-US">
                <a:latin typeface="Arial" panose="020B0604020202020204" pitchFamily="34" charset="0"/>
                <a:ea typeface="Times New Roman" panose="02020603050405020304" pitchFamily="18" charset="0"/>
                <a:cs typeface="Arial" panose="020B0604020202020204" pitchFamily="34" charset="0"/>
              </a:rPr>
              <a:t>Utilizes more thorough investigation with expert knowledge</a:t>
            </a:r>
          </a:p>
          <a:p>
            <a:pPr marL="285750" indent="-285750" fontAlgn="base">
              <a:spcAft>
                <a:spcPts val="1200"/>
              </a:spcAft>
              <a:buClr>
                <a:srgbClr val="C00000"/>
              </a:buClr>
              <a:buSzPts val="1000"/>
              <a:buFont typeface="Arial" panose="020B0604020202020204" pitchFamily="34" charset="0"/>
              <a:buChar char="►"/>
              <a:tabLst>
                <a:tab pos="171450" algn="l"/>
              </a:tabLst>
            </a:pPr>
            <a:r>
              <a:rPr lang="en-US">
                <a:latin typeface="Arial" panose="020B0604020202020204" pitchFamily="34" charset="0"/>
                <a:ea typeface="Times New Roman" panose="02020603050405020304" pitchFamily="18" charset="0"/>
                <a:cs typeface="Arial" panose="020B0604020202020204" pitchFamily="34" charset="0"/>
              </a:rPr>
              <a:t>Engineering Studies and Invasive Testing methods</a:t>
            </a:r>
            <a:endParaRPr lang="en-CA" sz="1800">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fontAlgn="base">
              <a:spcAft>
                <a:spcPts val="1200"/>
              </a:spcAft>
              <a:buClr>
                <a:srgbClr val="C00000"/>
              </a:buClr>
              <a:buSzPts val="1000"/>
              <a:buFont typeface="Arial" panose="020B0604020202020204" pitchFamily="34" charset="0"/>
              <a:buChar char="►"/>
              <a:tabLst>
                <a:tab pos="171450" algn="l"/>
              </a:tabLst>
            </a:pPr>
            <a:r>
              <a:rPr lang="en-US">
                <a:latin typeface="Arial" panose="020B0604020202020204" pitchFamily="34" charset="0"/>
                <a:ea typeface="Times New Roman" panose="02020603050405020304" pitchFamily="18" charset="0"/>
                <a:cs typeface="Arial" panose="020B0604020202020204" pitchFamily="34" charset="0"/>
              </a:rPr>
              <a:t>Implementing advanced methods of preventative measures  for repair (Concrete deterioration and reinforcing corrosion)</a:t>
            </a:r>
            <a:endParaRPr kumimoji="0" lang="en-US" sz="18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3E0F8774-B122-2120-73D1-612AD1D3B3DE}"/>
              </a:ext>
            </a:extLst>
          </p:cNvPr>
          <p:cNvSpPr>
            <a:spLocks noGrp="1"/>
          </p:cNvSpPr>
          <p:nvPr>
            <p:ph type="title"/>
          </p:nvPr>
        </p:nvSpPr>
        <p:spPr>
          <a:xfrm>
            <a:off x="226138" y="410359"/>
            <a:ext cx="11158142" cy="1739153"/>
          </a:xfrm>
        </p:spPr>
        <p:txBody>
          <a:bodyPr>
            <a:normAutofit fontScale="90000"/>
          </a:bodyPr>
          <a:lstStyle/>
          <a:p>
            <a:r>
              <a:rPr lang="en-US" sz="3600">
                <a:latin typeface="Arial" panose="020B0604020202020204" pitchFamily="34" charset="0"/>
                <a:cs typeface="Arial" panose="020B0604020202020204" pitchFamily="34" charset="0"/>
              </a:rPr>
              <a:t>Second Phase – Advancing Corrosion and Concrete Deterioration - Planning for the Unexpected and Avoiding the Worst</a:t>
            </a:r>
          </a:p>
        </p:txBody>
      </p:sp>
      <p:pic>
        <p:nvPicPr>
          <p:cNvPr id="2" name="Picture 2" descr="IMPLEMENT A PREVENTIVE MAINTENANCE STRATEGY TO ENHANCE PRODUCTION -  Orientech Automation Solutions">
            <a:extLst>
              <a:ext uri="{FF2B5EF4-FFF2-40B4-BE49-F238E27FC236}">
                <a16:creationId xmlns:a16="http://schemas.microsoft.com/office/drawing/2014/main" id="{8AD84EE5-1CEF-32A4-9ED1-2FA53B6BA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80" y="2298102"/>
            <a:ext cx="4951918" cy="278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8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262890" y="829212"/>
            <a:ext cx="11167110" cy="971574"/>
          </a:xfrm>
        </p:spPr>
        <p:txBody>
          <a:bodyPr>
            <a:noAutofit/>
          </a:bodyPr>
          <a:lstStyle/>
          <a:p>
            <a:r>
              <a:rPr lang="en-US" sz="3600">
                <a:latin typeface="Arial" panose="020B0604020202020204" pitchFamily="34" charset="0"/>
                <a:cs typeface="Arial" panose="020B0604020202020204" pitchFamily="34" charset="0"/>
              </a:rPr>
              <a:t>Second Phase – Signs of Advancing Corrosion and Concrete Deterioration </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597049" y="1800786"/>
            <a:ext cx="6558632" cy="369332"/>
          </a:xfrm>
          <a:prstGeom prst="rect">
            <a:avLst/>
          </a:prstGeom>
          <a:noFill/>
        </p:spPr>
        <p:txBody>
          <a:bodyPr wrap="square" rtlCol="0">
            <a:spAutoFit/>
          </a:bodyPr>
          <a:lstStyle/>
          <a:p>
            <a:pPr lvl="0" fontAlgn="base">
              <a:spcBef>
                <a:spcPts val="1200"/>
              </a:spcBef>
              <a:spcAft>
                <a:spcPts val="1200"/>
              </a:spcAft>
              <a:buSzPts val="1000"/>
              <a:tabLst>
                <a:tab pos="171450" algn="l"/>
              </a:tabLst>
            </a:pP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Second Phase Investigation Strategy and Testing Methods</a:t>
            </a: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653" y="1794052"/>
            <a:ext cx="3318128" cy="2217254"/>
          </a:xfrm>
          <a:prstGeom prst="rect">
            <a:avLst/>
          </a:prstGeom>
        </p:spPr>
      </p:pic>
      <p:pic>
        <p:nvPicPr>
          <p:cNvPr id="5" name="Picture 4">
            <a:extLst>
              <a:ext uri="{FF2B5EF4-FFF2-40B4-BE49-F238E27FC236}">
                <a16:creationId xmlns:a16="http://schemas.microsoft.com/office/drawing/2014/main" id="{D4F006C8-66B0-73A8-C5EA-7392DB5A63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9653" y="4100766"/>
            <a:ext cx="3318128" cy="2488595"/>
          </a:xfrm>
          <a:prstGeom prst="rect">
            <a:avLst/>
          </a:prstGeom>
        </p:spPr>
      </p:pic>
      <p:sp>
        <p:nvSpPr>
          <p:cNvPr id="8" name="TextBox 7">
            <a:extLst>
              <a:ext uri="{FF2B5EF4-FFF2-40B4-BE49-F238E27FC236}">
                <a16:creationId xmlns:a16="http://schemas.microsoft.com/office/drawing/2014/main" id="{911150CE-1184-B5E8-5A1D-A1BBA551C139}"/>
              </a:ext>
            </a:extLst>
          </p:cNvPr>
          <p:cNvSpPr txBox="1"/>
          <p:nvPr/>
        </p:nvSpPr>
        <p:spPr>
          <a:xfrm>
            <a:off x="4597049" y="2168784"/>
            <a:ext cx="7050121" cy="38318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b="1" i="0" u="none" strike="noStrike" kern="1200" cap="none" spc="0" normalizeH="0" baseline="0" noProof="0">
                <a:ln>
                  <a:noFill/>
                </a:ln>
                <a:effectLst/>
                <a:uLnTx/>
                <a:uFillTx/>
                <a:latin typeface="Arial" panose="020B0604020202020204" pitchFamily="34" charset="0"/>
                <a:cs typeface="Arial" panose="020B0604020202020204" pitchFamily="34" charset="0"/>
              </a:rPr>
              <a:t>Structural Engineering Studies and Monitoring – Non-Invasive:</a:t>
            </a:r>
            <a:endParaRPr kumimoji="0" lang="en-CA"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indent="-285750">
              <a:spcAft>
                <a:spcPts val="600"/>
              </a:spcAft>
              <a:buClr>
                <a:srgbClr val="C00000"/>
              </a:buClr>
              <a:buFont typeface="Arial" panose="020B0604020202020204" pitchFamily="34" charset="0"/>
              <a:buChar char="►"/>
              <a:defRPr/>
            </a:pPr>
            <a:r>
              <a:rPr lang="en-US" sz="1800">
                <a:solidFill>
                  <a:prstClr val="black"/>
                </a:solidFill>
                <a:latin typeface="Arial" panose="020B0604020202020204" pitchFamily="34" charset="0"/>
                <a:cs typeface="Arial" panose="020B0604020202020204" pitchFamily="34" charset="0"/>
              </a:rPr>
              <a:t>Site inspections to review existing conditions</a:t>
            </a:r>
          </a:p>
          <a:p>
            <a:pPr marL="285750" indent="-285750">
              <a:spcAft>
                <a:spcPts val="600"/>
              </a:spcAft>
              <a:buClr>
                <a:srgbClr val="C00000"/>
              </a:buClr>
              <a:buFont typeface="Arial" panose="020B0604020202020204" pitchFamily="34" charset="0"/>
              <a:buChar char="►"/>
              <a:defRPr/>
            </a:pPr>
            <a:r>
              <a:rPr lang="en-US" sz="1800">
                <a:solidFill>
                  <a:prstClr val="black"/>
                </a:solidFill>
                <a:latin typeface="Arial" panose="020B0604020202020204" pitchFamily="34" charset="0"/>
                <a:cs typeface="Arial" panose="020B0604020202020204" pitchFamily="34" charset="0"/>
              </a:rPr>
              <a:t>Engineering reports with failure analysis and recommendations</a:t>
            </a:r>
          </a:p>
          <a:p>
            <a:pPr marL="285750" indent="-285750">
              <a:spcAft>
                <a:spcPts val="600"/>
              </a:spcAft>
              <a:buClr>
                <a:srgbClr val="C00000"/>
              </a:buClr>
              <a:buFont typeface="Arial" panose="020B0604020202020204" pitchFamily="34" charset="0"/>
              <a:buChar char="►"/>
              <a:defRPr/>
            </a:pPr>
            <a:r>
              <a:rPr lang="en-US" sz="1800">
                <a:solidFill>
                  <a:prstClr val="black"/>
                </a:solidFill>
                <a:latin typeface="Arial" panose="020B0604020202020204" pitchFamily="34" charset="0"/>
                <a:cs typeface="Arial" panose="020B0604020202020204" pitchFamily="34" charset="0"/>
              </a:rPr>
              <a:t>Seismic evaluation </a:t>
            </a:r>
          </a:p>
          <a:p>
            <a:pPr marL="285750" indent="-285750">
              <a:spcAft>
                <a:spcPts val="600"/>
              </a:spcAft>
              <a:buClr>
                <a:srgbClr val="C00000"/>
              </a:buClr>
              <a:buFont typeface="Arial" panose="020B0604020202020204" pitchFamily="34" charset="0"/>
              <a:buChar char="►"/>
              <a:defRPr/>
            </a:pPr>
            <a:r>
              <a:rPr lang="en-US" sz="1800">
                <a:solidFill>
                  <a:prstClr val="black"/>
                </a:solidFill>
                <a:latin typeface="Arial" panose="020B0604020202020204" pitchFamily="34" charset="0"/>
                <a:cs typeface="Arial" panose="020B0604020202020204" pitchFamily="34" charset="0"/>
              </a:rPr>
              <a:t>Chain dragging </a:t>
            </a:r>
          </a:p>
          <a:p>
            <a:pPr marL="285750" indent="-285750">
              <a:spcAft>
                <a:spcPts val="600"/>
              </a:spcAft>
              <a:buClr>
                <a:srgbClr val="C00000"/>
              </a:buClr>
              <a:buFont typeface="Arial" panose="020B0604020202020204" pitchFamily="34" charset="0"/>
              <a:buChar char="►"/>
              <a:defRPr/>
            </a:pPr>
            <a:r>
              <a:rPr lang="en-US">
                <a:solidFill>
                  <a:prstClr val="black"/>
                </a:solidFill>
                <a:latin typeface="Arial" panose="020B0604020202020204" pitchFamily="34" charset="0"/>
                <a:cs typeface="Arial" panose="020B0604020202020204" pitchFamily="34" charset="0"/>
              </a:rPr>
              <a:t>Corrosion Half Cell Tests</a:t>
            </a:r>
            <a:endParaRPr lang="en-US" sz="1800">
              <a:solidFill>
                <a:prstClr val="black"/>
              </a:solidFill>
              <a:latin typeface="Arial" panose="020B0604020202020204" pitchFamily="34" charset="0"/>
              <a:cs typeface="Arial" panose="020B0604020202020204" pitchFamily="34" charset="0"/>
            </a:endParaRPr>
          </a:p>
          <a:p>
            <a:pPr marL="285750" indent="-285750">
              <a:spcAft>
                <a:spcPts val="600"/>
              </a:spcAft>
              <a:buClr>
                <a:srgbClr val="C00000"/>
              </a:buClr>
              <a:buFont typeface="Arial" panose="020B0604020202020204" pitchFamily="34" charset="0"/>
              <a:buChar char="►"/>
              <a:defRPr/>
            </a:pPr>
            <a:r>
              <a:rPr lang="en-US" sz="1800">
                <a:solidFill>
                  <a:prstClr val="black"/>
                </a:solidFill>
                <a:latin typeface="Arial" panose="020B0604020202020204" pitchFamily="34" charset="0"/>
                <a:cs typeface="Arial" panose="020B0604020202020204" pitchFamily="34" charset="0"/>
              </a:rPr>
              <a:t>Hammer sounding</a:t>
            </a:r>
          </a:p>
          <a:p>
            <a:pPr marL="285750" indent="-285750">
              <a:spcAft>
                <a:spcPts val="600"/>
              </a:spcAft>
              <a:buClr>
                <a:srgbClr val="C00000"/>
              </a:buClr>
              <a:buFont typeface="Arial" panose="020B0604020202020204" pitchFamily="34" charset="0"/>
              <a:buChar char="►"/>
              <a:defRPr/>
            </a:pPr>
            <a:r>
              <a:rPr lang="en-US" sz="1800">
                <a:solidFill>
                  <a:prstClr val="black"/>
                </a:solidFill>
                <a:latin typeface="Arial" panose="020B0604020202020204" pitchFamily="34" charset="0"/>
                <a:cs typeface="Arial" panose="020B0604020202020204" pitchFamily="34" charset="0"/>
              </a:rPr>
              <a:t>Delamination documentation</a:t>
            </a:r>
          </a:p>
          <a:p>
            <a:pPr marL="285750" indent="-285750">
              <a:spcAft>
                <a:spcPts val="600"/>
              </a:spcAft>
              <a:buClr>
                <a:srgbClr val="C00000"/>
              </a:buClr>
              <a:buFont typeface="Arial" panose="020B0604020202020204" pitchFamily="34" charset="0"/>
              <a:buChar char="►"/>
              <a:defRPr/>
            </a:pPr>
            <a:r>
              <a:rPr lang="en-US" sz="1800">
                <a:solidFill>
                  <a:prstClr val="black"/>
                </a:solidFill>
                <a:latin typeface="Arial" panose="020B0604020202020204" pitchFamily="34" charset="0"/>
                <a:cs typeface="Arial" panose="020B0604020202020204" pitchFamily="34" charset="0"/>
              </a:rPr>
              <a:t>Crack Gauge Monitoring</a:t>
            </a:r>
          </a:p>
          <a:p>
            <a:pPr marL="285750" indent="-285750">
              <a:spcAft>
                <a:spcPts val="600"/>
              </a:spcAft>
              <a:buClr>
                <a:srgbClr val="C00000"/>
              </a:buClr>
              <a:buFont typeface="Arial" panose="020B0604020202020204" pitchFamily="34" charset="0"/>
              <a:buChar char="►"/>
              <a:defRPr/>
            </a:pPr>
            <a:r>
              <a:rPr lang="en-US" sz="1800">
                <a:solidFill>
                  <a:prstClr val="black"/>
                </a:solidFill>
                <a:latin typeface="Arial" panose="020B0604020202020204" pitchFamily="34" charset="0"/>
                <a:cs typeface="Arial" panose="020B0604020202020204" pitchFamily="34" charset="0"/>
              </a:rPr>
              <a:t>Condition reporting</a:t>
            </a:r>
          </a:p>
          <a:p>
            <a:pPr>
              <a:defRPr/>
            </a:pPr>
            <a:endParaRPr lang="en-US" sz="1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01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445" y="1744554"/>
            <a:ext cx="2991588" cy="2321327"/>
          </a:xfrm>
          <a:prstGeom prst="rect">
            <a:avLst/>
          </a:prstGeom>
        </p:spPr>
      </p:pic>
      <p:pic>
        <p:nvPicPr>
          <p:cNvPr id="5" name="Picture 4">
            <a:extLst>
              <a:ext uri="{FF2B5EF4-FFF2-40B4-BE49-F238E27FC236}">
                <a16:creationId xmlns:a16="http://schemas.microsoft.com/office/drawing/2014/main" id="{D4F006C8-66B0-73A8-C5EA-7392DB5A63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5445" y="4161072"/>
            <a:ext cx="3009032" cy="2456898"/>
          </a:xfrm>
          <a:prstGeom prst="rect">
            <a:avLst/>
          </a:prstGeom>
        </p:spPr>
      </p:pic>
      <p:sp>
        <p:nvSpPr>
          <p:cNvPr id="8" name="TextBox 7">
            <a:extLst>
              <a:ext uri="{FF2B5EF4-FFF2-40B4-BE49-F238E27FC236}">
                <a16:creationId xmlns:a16="http://schemas.microsoft.com/office/drawing/2014/main" id="{DD057330-90B7-7CAC-FE18-0A2DCF145770}"/>
              </a:ext>
            </a:extLst>
          </p:cNvPr>
          <p:cNvSpPr txBox="1"/>
          <p:nvPr/>
        </p:nvSpPr>
        <p:spPr>
          <a:xfrm>
            <a:off x="4693223" y="2622754"/>
            <a:ext cx="7432927"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b="1" i="0" u="none" strike="noStrike" kern="1200" cap="none" spc="0" normalizeH="0" baseline="0" noProof="0">
                <a:ln>
                  <a:noFill/>
                </a:ln>
                <a:effectLst/>
                <a:uLnTx/>
                <a:uFillTx/>
                <a:latin typeface="Arial" panose="020B0604020202020204" pitchFamily="34" charset="0"/>
                <a:cs typeface="Arial" panose="020B0604020202020204" pitchFamily="34" charset="0"/>
              </a:rPr>
              <a:t>Structural Engineering Studies – Invasive:</a:t>
            </a:r>
            <a:endParaRPr kumimoji="0" lang="en-CA"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a:defRPr/>
            </a:pPr>
            <a:endParaRPr lang="en-US">
              <a:solidFill>
                <a:prstClr val="black"/>
              </a:solidFill>
              <a:latin typeface="Arial" panose="020B0604020202020204" pitchFamily="34" charset="0"/>
              <a:cs typeface="Arial" panose="020B0604020202020204" pitchFamily="34" charset="0"/>
            </a:endParaRPr>
          </a:p>
          <a:p>
            <a:pPr marL="285750" indent="-285750">
              <a:spcAft>
                <a:spcPts val="1200"/>
              </a:spcAft>
              <a:buClr>
                <a:srgbClr val="C00000"/>
              </a:buClr>
              <a:buFont typeface="Arial" panose="020B0604020202020204" pitchFamily="34" charset="0"/>
              <a:buChar char="►"/>
              <a:defRPr/>
            </a:pPr>
            <a:r>
              <a:rPr lang="en-US">
                <a:solidFill>
                  <a:prstClr val="black"/>
                </a:solidFill>
                <a:latin typeface="Arial" panose="020B0604020202020204" pitchFamily="34" charset="0"/>
                <a:cs typeface="Arial" panose="020B0604020202020204" pitchFamily="34" charset="0"/>
              </a:rPr>
              <a:t>Invasive and technical inspections utilizing technical</a:t>
            </a:r>
            <a:br>
              <a:rPr lang="en-US">
                <a:solidFill>
                  <a:prstClr val="black"/>
                </a:solidFill>
                <a:latin typeface="Arial" panose="020B0604020202020204" pitchFamily="34" charset="0"/>
                <a:cs typeface="Arial" panose="020B0604020202020204" pitchFamily="34" charset="0"/>
              </a:rPr>
            </a:br>
            <a:r>
              <a:rPr lang="en-US">
                <a:solidFill>
                  <a:prstClr val="black"/>
                </a:solidFill>
                <a:latin typeface="Arial" panose="020B0604020202020204" pitchFamily="34" charset="0"/>
                <a:cs typeface="Arial" panose="020B0604020202020204" pitchFamily="34" charset="0"/>
              </a:rPr>
              <a:t>sub – contractor trades</a:t>
            </a:r>
          </a:p>
          <a:p>
            <a:pPr marL="285750" indent="-285750">
              <a:spcAft>
                <a:spcPts val="1200"/>
              </a:spcAft>
              <a:buClr>
                <a:srgbClr val="C00000"/>
              </a:buClr>
              <a:buFont typeface="Arial" panose="020B0604020202020204" pitchFamily="34" charset="0"/>
              <a:buChar char="►"/>
              <a:defRPr/>
            </a:pPr>
            <a:r>
              <a:rPr lang="en-US">
                <a:solidFill>
                  <a:prstClr val="black"/>
                </a:solidFill>
                <a:latin typeface="Arial" panose="020B0604020202020204" pitchFamily="34" charset="0"/>
                <a:cs typeface="Arial" panose="020B0604020202020204" pitchFamily="34" charset="0"/>
              </a:rPr>
              <a:t>GPR (Ground Penetrating Radar) scans – checking concrete cover</a:t>
            </a:r>
          </a:p>
          <a:p>
            <a:pPr marL="285750" indent="-285750">
              <a:spcAft>
                <a:spcPts val="1200"/>
              </a:spcAft>
              <a:buClr>
                <a:srgbClr val="C00000"/>
              </a:buClr>
              <a:buFont typeface="Arial" panose="020B0604020202020204" pitchFamily="34" charset="0"/>
              <a:buChar char="►"/>
              <a:defRPr/>
            </a:pPr>
            <a:r>
              <a:rPr lang="en-US">
                <a:solidFill>
                  <a:prstClr val="black"/>
                </a:solidFill>
                <a:latin typeface="Arial" panose="020B0604020202020204" pitchFamily="34" charset="0"/>
                <a:cs typeface="Arial" panose="020B0604020202020204" pitchFamily="34" charset="0"/>
              </a:rPr>
              <a:t>Concrete cores analysis - composition and strength analysis</a:t>
            </a:r>
          </a:p>
          <a:p>
            <a:pPr marL="285750" indent="-285750">
              <a:spcAft>
                <a:spcPts val="1200"/>
              </a:spcAft>
              <a:buClr>
                <a:srgbClr val="C00000"/>
              </a:buClr>
              <a:buFont typeface="Arial" panose="020B0604020202020204" pitchFamily="34" charset="0"/>
              <a:buChar char="►"/>
              <a:defRPr/>
            </a:pPr>
            <a:r>
              <a:rPr lang="en-US">
                <a:solidFill>
                  <a:prstClr val="black"/>
                </a:solidFill>
                <a:latin typeface="Arial" panose="020B0604020202020204" pitchFamily="34" charset="0"/>
                <a:cs typeface="Arial" panose="020B0604020202020204" pitchFamily="34" charset="0"/>
              </a:rPr>
              <a:t>Concrete Chloride Ion Testing</a:t>
            </a:r>
          </a:p>
          <a:p>
            <a:pPr>
              <a:defRPr/>
            </a:pPr>
            <a:endParaRPr lang="en-US" sz="1800">
              <a:solidFill>
                <a:prstClr val="black"/>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29121D4F-703B-CDCB-0E16-498C026DE9EC}"/>
              </a:ext>
            </a:extLst>
          </p:cNvPr>
          <p:cNvSpPr>
            <a:spLocks noGrp="1"/>
          </p:cNvSpPr>
          <p:nvPr>
            <p:ph type="title"/>
          </p:nvPr>
        </p:nvSpPr>
        <p:spPr>
          <a:xfrm>
            <a:off x="436332" y="736799"/>
            <a:ext cx="11689818" cy="971574"/>
          </a:xfrm>
        </p:spPr>
        <p:txBody>
          <a:bodyPr>
            <a:noAutofit/>
          </a:bodyPr>
          <a:lstStyle/>
          <a:p>
            <a:r>
              <a:rPr lang="en-US" sz="3600">
                <a:latin typeface="Arial" panose="020B0604020202020204" pitchFamily="34" charset="0"/>
                <a:cs typeface="Arial" panose="020B0604020202020204" pitchFamily="34" charset="0"/>
              </a:rPr>
              <a:t>Second Phase – Signs of Advancing Corrosion and Concrete Deterioration </a:t>
            </a:r>
          </a:p>
        </p:txBody>
      </p:sp>
      <p:sp>
        <p:nvSpPr>
          <p:cNvPr id="4" name="TextBox 3">
            <a:extLst>
              <a:ext uri="{FF2B5EF4-FFF2-40B4-BE49-F238E27FC236}">
                <a16:creationId xmlns:a16="http://schemas.microsoft.com/office/drawing/2014/main" id="{EB8A93D5-0D45-AF69-D41C-57752DC489FC}"/>
              </a:ext>
            </a:extLst>
          </p:cNvPr>
          <p:cNvSpPr txBox="1"/>
          <p:nvPr/>
        </p:nvSpPr>
        <p:spPr>
          <a:xfrm>
            <a:off x="4693223" y="1904060"/>
            <a:ext cx="6326504" cy="646331"/>
          </a:xfrm>
          <a:prstGeom prst="rect">
            <a:avLst/>
          </a:prstGeom>
          <a:noFill/>
        </p:spPr>
        <p:txBody>
          <a:bodyPr wrap="square">
            <a:spAutoFit/>
          </a:bodyPr>
          <a:lstStyle/>
          <a:p>
            <a:pPr lvl="0" fontAlgn="base">
              <a:spcBef>
                <a:spcPts val="1200"/>
              </a:spcBef>
              <a:spcAft>
                <a:spcPts val="1200"/>
              </a:spcAft>
              <a:buSzPts val="1000"/>
              <a:tabLst>
                <a:tab pos="171450" algn="l"/>
              </a:tabLst>
            </a:pP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Second Phase - Investigation Strategy and Testing Methods</a:t>
            </a:r>
          </a:p>
        </p:txBody>
      </p:sp>
    </p:spTree>
    <p:extLst>
      <p:ext uri="{BB962C8B-B14F-4D97-AF65-F5344CB8AC3E}">
        <p14:creationId xmlns:p14="http://schemas.microsoft.com/office/powerpoint/2010/main" val="310423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323527" y="491558"/>
            <a:ext cx="8596668" cy="775662"/>
          </a:xfrm>
        </p:spPr>
        <p:txBody>
          <a:bodyPr>
            <a:normAutofit/>
          </a:bodyPr>
          <a:lstStyle/>
          <a:p>
            <a:r>
              <a:rPr lang="en-US" sz="3600">
                <a:latin typeface="Arial" panose="020B0604020202020204" pitchFamily="34" charset="0"/>
                <a:cs typeface="Arial" panose="020B0604020202020204" pitchFamily="34" charset="0"/>
              </a:rPr>
              <a:t>Agenda</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55968" y="1624616"/>
            <a:ext cx="9555491" cy="36625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400">
                <a:solidFill>
                  <a:prstClr val="black"/>
                </a:solidFill>
                <a:latin typeface="Arial" panose="020B0604020202020204" pitchFamily="34" charset="0"/>
                <a:cs typeface="Arial" panose="020B0604020202020204" pitchFamily="34" charset="0"/>
              </a:rPr>
              <a:t>Typical Parking Garages Structures</a:t>
            </a:r>
          </a:p>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400">
                <a:solidFill>
                  <a:prstClr val="black"/>
                </a:solidFill>
                <a:latin typeface="Arial" panose="020B0604020202020204" pitchFamily="34" charset="0"/>
                <a:cs typeface="Arial" panose="020B0604020202020204" pitchFamily="34" charset="0"/>
              </a:rPr>
              <a:t>The Three-phase Approach For Owners And Property Managers To Consider In Their Maintenance Program To Address Deterioration And Overall Parking Garage Structure Health,</a:t>
            </a:r>
          </a:p>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400">
                <a:solidFill>
                  <a:prstClr val="black"/>
                </a:solidFill>
                <a:latin typeface="Arial" panose="020B0604020202020204" pitchFamily="34" charset="0"/>
                <a:cs typeface="Arial" panose="020B0604020202020204" pitchFamily="34" charset="0"/>
              </a:rPr>
              <a:t>Preventive Maintenance Measures To Implement And Minimize Deterioration To Extend The Service Life,</a:t>
            </a:r>
          </a:p>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400">
                <a:solidFill>
                  <a:prstClr val="black"/>
                </a:solidFill>
                <a:latin typeface="Arial" panose="020B0604020202020204" pitchFamily="34" charset="0"/>
                <a:cs typeface="Arial" panose="020B0604020202020204" pitchFamily="34" charset="0"/>
              </a:rPr>
              <a:t>Cost And Risk Implications When Creating Your Maintenance Plan</a:t>
            </a:r>
          </a:p>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400">
                <a:solidFill>
                  <a:prstClr val="black"/>
                </a:solidFill>
                <a:latin typeface="Arial" panose="020B0604020202020204" pitchFamily="34" charset="0"/>
                <a:cs typeface="Arial" panose="020B0604020202020204" pitchFamily="34" charset="0"/>
              </a:rPr>
              <a:t>Short Case Study With Lessons Learned</a:t>
            </a:r>
          </a:p>
        </p:txBody>
      </p:sp>
    </p:spTree>
    <p:extLst>
      <p:ext uri="{BB962C8B-B14F-4D97-AF65-F5344CB8AC3E}">
        <p14:creationId xmlns:p14="http://schemas.microsoft.com/office/powerpoint/2010/main" val="210664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702168" y="3232107"/>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5145399" y="1689110"/>
            <a:ext cx="6821811" cy="3908762"/>
          </a:xfrm>
          <a:prstGeom prst="rect">
            <a:avLst/>
          </a:prstGeom>
          <a:noFill/>
        </p:spPr>
        <p:txBody>
          <a:bodyPr wrap="square" rtlCol="0">
            <a:spAutoFit/>
          </a:bodyPr>
          <a:lstStyle/>
          <a:p>
            <a:pPr lvl="0" fontAlgn="base">
              <a:spcAft>
                <a:spcPts val="1200"/>
              </a:spcAft>
              <a:buSzPts val="1000"/>
              <a:tabLst>
                <a:tab pos="171450" algn="l"/>
              </a:tabLst>
            </a:pP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Second Phase Repair methods:</a:t>
            </a:r>
          </a:p>
          <a:p>
            <a:pPr fontAlgn="base">
              <a:spcAft>
                <a:spcPts val="120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Latest developments in technology have provided new and effective ways to prolong the life of parking structures. Such developments consist of conventional means, including better coatings and sealants, as well as all new methods of handling challenging concrete repairs</a:t>
            </a: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Parking structure restoration services that may be utilized include:</a:t>
            </a:r>
            <a:endParaRPr lang="en-CA" sz="1800" b="1">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spcAft>
                <a:spcPts val="1200"/>
              </a:spcAft>
              <a:buClr>
                <a:srgbClr val="C00000"/>
              </a:buClr>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Cathodic and Sacrificial Galvanic Anode protection</a:t>
            </a:r>
            <a:endParaRPr lang="en-CA" sz="1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spcAft>
                <a:spcPts val="1200"/>
              </a:spcAft>
              <a:buClr>
                <a:srgbClr val="C00000"/>
              </a:buClr>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Shotcrete (spray applied concrete)</a:t>
            </a:r>
            <a:endParaRPr lang="en-CA" sz="1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fontAlgn="base">
              <a:spcAft>
                <a:spcPts val="1200"/>
              </a:spcAft>
              <a:buClr>
                <a:srgbClr val="C00000"/>
              </a:buClr>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Post Tension Reinforcing – Strand Impregnation</a:t>
            </a:r>
          </a:p>
          <a:p>
            <a:pPr marL="285750" lvl="0" indent="-285750" algn="just" fontAlgn="base">
              <a:buClr>
                <a:srgbClr val="C00000"/>
              </a:buClr>
              <a:buFont typeface="Arial" panose="020B0604020202020204" pitchFamily="34" charset="0"/>
              <a:buChar char="►"/>
            </a:pPr>
            <a:r>
              <a:rPr lang="en-US" sz="1800">
                <a:solidFill>
                  <a:srgbClr val="000000"/>
                </a:solidFill>
                <a:effectLst/>
                <a:latin typeface="Arial" panose="020B0604020202020204" pitchFamily="34" charset="0"/>
                <a:ea typeface="STXinwei" panose="020B0503020204020204" pitchFamily="2" charset="-122"/>
                <a:cs typeface="Arial" panose="020B0604020202020204" pitchFamily="34" charset="0"/>
              </a:rPr>
              <a:t>Traditional Crack Repairs such as Epoxy and Chemical Grout</a:t>
            </a:r>
            <a:endParaRPr lang="en-CA" sz="1800">
              <a:effectLst/>
              <a:latin typeface="Arial" panose="020B0604020202020204" pitchFamily="34" charset="0"/>
              <a:ea typeface="STXinwei" panose="020B0503020204020204" pitchFamily="2" charset="-122"/>
              <a:cs typeface="Arial" panose="020B0604020202020204" pitchFamily="34" charset="0"/>
            </a:endParaRPr>
          </a:p>
        </p:txBody>
      </p:sp>
      <p:sp>
        <p:nvSpPr>
          <p:cNvPr id="5" name="Title 3">
            <a:extLst>
              <a:ext uri="{FF2B5EF4-FFF2-40B4-BE49-F238E27FC236}">
                <a16:creationId xmlns:a16="http://schemas.microsoft.com/office/drawing/2014/main" id="{1F4189EC-B0CE-45DA-EC1C-1791807E6AAB}"/>
              </a:ext>
            </a:extLst>
          </p:cNvPr>
          <p:cNvSpPr>
            <a:spLocks noGrp="1"/>
          </p:cNvSpPr>
          <p:nvPr>
            <p:ph type="title"/>
          </p:nvPr>
        </p:nvSpPr>
        <p:spPr>
          <a:xfrm>
            <a:off x="347631" y="676512"/>
            <a:ext cx="11496738" cy="971574"/>
          </a:xfrm>
        </p:spPr>
        <p:txBody>
          <a:bodyPr>
            <a:noAutofit/>
          </a:bodyPr>
          <a:lstStyle/>
          <a:p>
            <a:r>
              <a:rPr lang="en-US" sz="3600">
                <a:latin typeface="Arial" panose="020B0604020202020204" pitchFamily="34" charset="0"/>
                <a:cs typeface="Arial" panose="020B0604020202020204" pitchFamily="34" charset="0"/>
              </a:rPr>
              <a:t>Second Phase – Signs of Advancing Corrosion and Concrete Deterioration </a:t>
            </a:r>
          </a:p>
        </p:txBody>
      </p:sp>
      <p:pic>
        <p:nvPicPr>
          <p:cNvPr id="9" name="Picture 8" descr="A close-up of a grate&#10;&#10;Description automatically generated">
            <a:extLst>
              <a:ext uri="{FF2B5EF4-FFF2-40B4-BE49-F238E27FC236}">
                <a16:creationId xmlns:a16="http://schemas.microsoft.com/office/drawing/2014/main" id="{50DBB2B4-FC7D-21F4-6DC8-EC761A7C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90" y="1777345"/>
            <a:ext cx="3878929" cy="2143145"/>
          </a:xfrm>
          <a:prstGeom prst="rect">
            <a:avLst/>
          </a:prstGeom>
        </p:spPr>
      </p:pic>
      <p:pic>
        <p:nvPicPr>
          <p:cNvPr id="13" name="Picture 12" descr="A close-up of a metal grid&#10;&#10;Description automatically generated">
            <a:extLst>
              <a:ext uri="{FF2B5EF4-FFF2-40B4-BE49-F238E27FC236}">
                <a16:creationId xmlns:a16="http://schemas.microsoft.com/office/drawing/2014/main" id="{EA33B4A7-EBDD-34CE-7908-CE64E80399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90" y="4118974"/>
            <a:ext cx="3931110" cy="2340682"/>
          </a:xfrm>
          <a:prstGeom prst="rect">
            <a:avLst/>
          </a:prstGeom>
        </p:spPr>
      </p:pic>
    </p:spTree>
    <p:extLst>
      <p:ext uri="{BB962C8B-B14F-4D97-AF65-F5344CB8AC3E}">
        <p14:creationId xmlns:p14="http://schemas.microsoft.com/office/powerpoint/2010/main" val="195325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320633" y="933983"/>
            <a:ext cx="12037888" cy="775662"/>
          </a:xfrm>
        </p:spPr>
        <p:txBody>
          <a:bodyPr>
            <a:normAutofit fontScale="90000"/>
          </a:bodyPr>
          <a:lstStyle/>
          <a:p>
            <a:r>
              <a:rPr lang="en-US" sz="4000">
                <a:latin typeface="Arial" panose="020B0604020202020204" pitchFamily="34" charset="0"/>
                <a:cs typeface="Arial" panose="020B0604020202020204" pitchFamily="34" charset="0"/>
              </a:rPr>
              <a:t>Third Phase – Advanced Corrosion</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and Deterioration </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5050465" y="1709645"/>
            <a:ext cx="6746186" cy="2739211"/>
          </a:xfrm>
          <a:prstGeom prst="rect">
            <a:avLst/>
          </a:prstGeom>
          <a:noFill/>
        </p:spPr>
        <p:txBody>
          <a:bodyPr wrap="square" rtlCol="0">
            <a:spAutoFit/>
          </a:bodyPr>
          <a:lstStyle/>
          <a:p>
            <a:pPr algn="just" fontAlgn="base">
              <a:spcBef>
                <a:spcPts val="1200"/>
              </a:spcBef>
            </a:pPr>
            <a:r>
              <a:rPr lang="en-US" sz="1800">
                <a:solidFill>
                  <a:srgbClr val="000000"/>
                </a:solidFill>
                <a:effectLst/>
                <a:latin typeface="Times New Roman" panose="02020603050405020304" pitchFamily="18" charset="0"/>
                <a:ea typeface="Times New Roman" panose="02020603050405020304" pitchFamily="18" charset="0"/>
              </a:rPr>
              <a:t>  </a:t>
            </a:r>
          </a:p>
          <a:p>
            <a:pPr marL="285750" indent="-285750">
              <a:buClr>
                <a:srgbClr val="C00000"/>
              </a:buClr>
              <a:buFont typeface="Arial" panose="020B0604020202020204" pitchFamily="34" charset="0"/>
              <a:buChar char="►"/>
            </a:pP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should be avoided at all costs!</a:t>
            </a:r>
            <a:b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buClr>
                <a:srgbClr val="C00000"/>
              </a:buClr>
              <a:buFont typeface="Arial" panose="020B0604020202020204" pitchFamily="34" charset="0"/>
              <a:buChar char="►"/>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Advanced deterioration</a:t>
            </a:r>
            <a:b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br>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Clr>
                <a:srgbClr val="C00000"/>
              </a:buClr>
              <a:buFont typeface="Arial" panose="020B0604020202020204" pitchFamily="34" charset="0"/>
              <a:buChar char="►"/>
            </a:pP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Immediate Major Structural </a:t>
            </a: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and Concrete Replacement/ </a:t>
            </a: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Repairs are required</a:t>
            </a:r>
          </a:p>
          <a:p>
            <a:pPr marL="285750" indent="-285750">
              <a:buClr>
                <a:srgbClr val="C00000"/>
              </a:buClr>
              <a:buFont typeface="Arial" panose="020B0604020202020204" pitchFamily="34" charset="0"/>
              <a:buChar char="►"/>
            </a:pPr>
            <a:endParaRPr lang="en-US" b="0" i="0">
              <a:solidFill>
                <a:srgbClr val="272425"/>
              </a:solidFill>
              <a:effectLst/>
              <a:latin typeface="Arial" panose="020B0604020202020204" pitchFamily="34" charset="0"/>
              <a:cs typeface="Arial" panose="020B0604020202020204" pitchFamily="34" charset="0"/>
            </a:endParaRPr>
          </a:p>
          <a:p>
            <a:pPr algn="just" fontAlgn="base">
              <a:spcBef>
                <a:spcPts val="1200"/>
              </a:spcBef>
            </a:pPr>
            <a:endParaRPr lang="en-US">
              <a:solidFill>
                <a:srgbClr val="000000"/>
              </a:solidFill>
              <a:latin typeface="Times New Roman" panose="02020603050405020304" pitchFamily="18" charset="0"/>
              <a:ea typeface="Times New Roman" panose="02020603050405020304" pitchFamily="18" charset="0"/>
            </a:endParaRPr>
          </a:p>
        </p:txBody>
      </p:sp>
      <p:pic>
        <p:nvPicPr>
          <p:cNvPr id="2" name="Picture 4" descr="That Would Be Great Meme | WELL... IT'S TOO LATE NOW | image tagged in memes,that would be great | made w/ Imgflip meme maker">
            <a:extLst>
              <a:ext uri="{FF2B5EF4-FFF2-40B4-BE49-F238E27FC236}">
                <a16:creationId xmlns:a16="http://schemas.microsoft.com/office/drawing/2014/main" id="{537CA90C-5B81-A14A-0262-224E4A948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49" y="1870734"/>
            <a:ext cx="4247721" cy="355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31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101512" y="1211701"/>
            <a:ext cx="7807038" cy="4832092"/>
          </a:xfrm>
          <a:prstGeom prst="rect">
            <a:avLst/>
          </a:prstGeom>
          <a:noFill/>
        </p:spPr>
        <p:txBody>
          <a:bodyPr wrap="square" rtlCol="0">
            <a:spAutoFit/>
          </a:bodyPr>
          <a:lstStyle/>
          <a:p>
            <a:pPr lvl="0" algn="just" fontAlgn="base">
              <a:spcBef>
                <a:spcPts val="1200"/>
              </a:spcBef>
              <a:spcAft>
                <a:spcPts val="1200"/>
              </a:spcAft>
              <a:buSzPts val="1000"/>
              <a:tabLst>
                <a:tab pos="171450" algn="l"/>
              </a:tabLst>
            </a:pPr>
            <a:r>
              <a:rPr lang="en-US"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Advanced </a:t>
            </a: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Reinforcing Bar Corrosion</a:t>
            </a:r>
          </a:p>
          <a:p>
            <a:pPr marL="285750" indent="-285750">
              <a:buClr>
                <a:srgbClr val="C00000"/>
              </a:buClr>
              <a:buFont typeface="Arial" panose="020B0604020202020204" pitchFamily="34" charset="0"/>
              <a:buChar char="►"/>
            </a:pP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Corrosion of reinforced steel makes up more than 80 per cent of all damage to reinforced concrete structures</a:t>
            </a:r>
            <a:b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buClr>
                <a:srgbClr val="C00000"/>
              </a:buClr>
              <a:buFont typeface="Arial" panose="020B0604020202020204" pitchFamily="34" charset="0"/>
              <a:buChar char="►"/>
            </a:pPr>
            <a:r>
              <a:rPr lang="en-US" b="0" i="0">
                <a:solidFill>
                  <a:srgbClr val="272425"/>
                </a:solidFill>
                <a:effectLst/>
                <a:latin typeface="Arial" panose="020B0604020202020204" pitchFamily="34" charset="0"/>
                <a:cs typeface="Arial" panose="020B0604020202020204" pitchFamily="34" charset="0"/>
              </a:rPr>
              <a:t>Corrosion affects a concrete structure’s integrity when the products of corrosion (rust) occupy a greater overall volume than the original steel.</a:t>
            </a:r>
            <a:br>
              <a:rPr lang="en-US" b="0" i="0">
                <a:solidFill>
                  <a:srgbClr val="272425"/>
                </a:solidFill>
                <a:effectLst/>
                <a:latin typeface="Arial" panose="020B0604020202020204" pitchFamily="34" charset="0"/>
                <a:cs typeface="Arial" panose="020B0604020202020204" pitchFamily="34" charset="0"/>
              </a:rPr>
            </a:br>
            <a:endParaRPr lang="en-US" b="0" i="0">
              <a:solidFill>
                <a:srgbClr val="272425"/>
              </a:solidFill>
              <a:effectLst/>
              <a:latin typeface="Arial" panose="020B0604020202020204" pitchFamily="34" charset="0"/>
              <a:cs typeface="Arial" panose="020B0604020202020204" pitchFamily="34" charset="0"/>
            </a:endParaRPr>
          </a:p>
          <a:p>
            <a:pPr marL="285750" indent="-285750">
              <a:buClr>
                <a:srgbClr val="C00000"/>
              </a:buClr>
              <a:buFont typeface="Arial" panose="020B0604020202020204" pitchFamily="34" charset="0"/>
              <a:buChar char="►"/>
            </a:pPr>
            <a:r>
              <a:rPr lang="en-US" b="0" i="0">
                <a:solidFill>
                  <a:srgbClr val="272425"/>
                </a:solidFill>
                <a:effectLst/>
                <a:latin typeface="Arial" panose="020B0604020202020204" pitchFamily="34" charset="0"/>
                <a:cs typeface="Arial" panose="020B0604020202020204" pitchFamily="34" charset="0"/>
              </a:rPr>
              <a:t>By the time the signs of damage become visible externally, the extent of the corrosion of reinforcement steel has reached an advanced stage.</a:t>
            </a:r>
            <a:br>
              <a:rPr lang="en-US" b="0" i="0">
                <a:solidFill>
                  <a:srgbClr val="272425"/>
                </a:solidFill>
                <a:effectLst/>
                <a:latin typeface="Arial" panose="020B0604020202020204" pitchFamily="34" charset="0"/>
                <a:cs typeface="Arial" panose="020B0604020202020204" pitchFamily="34" charset="0"/>
              </a:rPr>
            </a:br>
            <a:r>
              <a:rPr lang="en-US" b="0" i="0">
                <a:solidFill>
                  <a:srgbClr val="272425"/>
                </a:solidFill>
                <a:effectLst/>
                <a:latin typeface="Arial" panose="020B0604020202020204" pitchFamily="34" charset="0"/>
                <a:cs typeface="Arial" panose="020B0604020202020204" pitchFamily="34" charset="0"/>
              </a:rPr>
              <a:t> </a:t>
            </a:r>
          </a:p>
          <a:p>
            <a:pPr marL="285750" indent="-285750">
              <a:buClr>
                <a:srgbClr val="C00000"/>
              </a:buClr>
              <a:buFont typeface="Arial" panose="020B0604020202020204" pitchFamily="34" charset="0"/>
              <a:buChar char="►"/>
            </a:pPr>
            <a:r>
              <a:rPr lang="en-US" b="0" i="0">
                <a:solidFill>
                  <a:srgbClr val="272425"/>
                </a:solidFill>
                <a:effectLst/>
                <a:latin typeface="Arial" panose="020B0604020202020204" pitchFamily="34" charset="0"/>
                <a:cs typeface="Arial" panose="020B0604020202020204" pitchFamily="34" charset="0"/>
              </a:rPr>
              <a:t>When steel begins to rust and have pit or holes in its surface, reduced strength capacity is seen, negatively affecting the structure’s viability.</a:t>
            </a:r>
            <a:br>
              <a:rPr lang="en-US" b="0" i="0">
                <a:solidFill>
                  <a:srgbClr val="272425"/>
                </a:solidFill>
                <a:effectLst/>
                <a:latin typeface="Arial" panose="020B0604020202020204" pitchFamily="34" charset="0"/>
                <a:cs typeface="Arial" panose="020B0604020202020204" pitchFamily="34" charset="0"/>
              </a:rPr>
            </a:br>
            <a:endParaRPr lang="en-US" b="0" i="0">
              <a:solidFill>
                <a:srgbClr val="272425"/>
              </a:solidFill>
              <a:effectLst/>
              <a:latin typeface="Arial" panose="020B0604020202020204" pitchFamily="34" charset="0"/>
              <a:cs typeface="Arial" panose="020B0604020202020204" pitchFamily="34" charset="0"/>
            </a:endParaRPr>
          </a:p>
          <a:p>
            <a:pPr marL="285750" indent="-285750">
              <a:buClr>
                <a:srgbClr val="C00000"/>
              </a:buClr>
              <a:buFont typeface="Arial" panose="020B0604020202020204" pitchFamily="34" charset="0"/>
              <a:buChar char="►"/>
            </a:pPr>
            <a:r>
              <a:rPr lang="en-US" b="0" i="0">
                <a:solidFill>
                  <a:srgbClr val="272425"/>
                </a:solidFill>
                <a:effectLst/>
                <a:latin typeface="Arial" panose="020B0604020202020204" pitchFamily="34" charset="0"/>
                <a:cs typeface="Arial" panose="020B0604020202020204" pitchFamily="34" charset="0"/>
              </a:rPr>
              <a:t>Corrosion affects a concrete structure’s integrity when the products of corrosion (rust) occupy a greater overall volume than the original steel.</a:t>
            </a:r>
            <a:endParaRPr lang="en-US">
              <a:solidFill>
                <a:srgbClr val="272425"/>
              </a:solidFill>
              <a:latin typeface="Arial" panose="020B0604020202020204" pitchFamily="34" charset="0"/>
              <a:cs typeface="Arial" panose="020B0604020202020204" pitchFamily="34" charset="0"/>
            </a:endParaRPr>
          </a:p>
          <a:p>
            <a:pPr lvl="0" algn="just" fontAlgn="base">
              <a:spcBef>
                <a:spcPts val="1200"/>
              </a:spcBef>
              <a:spcAft>
                <a:spcPts val="1200"/>
              </a:spcAft>
              <a:buSzPts val="1000"/>
              <a:tabLst>
                <a:tab pos="171450" algn="l"/>
              </a:tabLst>
            </a:pPr>
            <a:endParaRPr lang="en-US" sz="1800">
              <a:solidFill>
                <a:srgbClr val="000000"/>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687" y="1211701"/>
            <a:ext cx="3593590" cy="2609307"/>
          </a:xfrm>
          <a:prstGeom prst="rect">
            <a:avLst/>
          </a:prstGeom>
        </p:spPr>
      </p:pic>
      <p:pic>
        <p:nvPicPr>
          <p:cNvPr id="5" name="Picture 4">
            <a:extLst>
              <a:ext uri="{FF2B5EF4-FFF2-40B4-BE49-F238E27FC236}">
                <a16:creationId xmlns:a16="http://schemas.microsoft.com/office/drawing/2014/main" id="{D4F006C8-66B0-73A8-C5EA-7392DB5A63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395687" y="3935308"/>
            <a:ext cx="3593591" cy="2695193"/>
          </a:xfrm>
          <a:prstGeom prst="rect">
            <a:avLst/>
          </a:prstGeom>
        </p:spPr>
      </p:pic>
      <p:sp>
        <p:nvSpPr>
          <p:cNvPr id="9" name="Title 3">
            <a:extLst>
              <a:ext uri="{FF2B5EF4-FFF2-40B4-BE49-F238E27FC236}">
                <a16:creationId xmlns:a16="http://schemas.microsoft.com/office/drawing/2014/main" id="{C002E0AA-A024-599B-41F5-4E2228AFB6AD}"/>
              </a:ext>
            </a:extLst>
          </p:cNvPr>
          <p:cNvSpPr txBox="1">
            <a:spLocks/>
          </p:cNvSpPr>
          <p:nvPr/>
        </p:nvSpPr>
        <p:spPr>
          <a:xfrm>
            <a:off x="77056" y="436039"/>
            <a:ext cx="12037888" cy="775662"/>
          </a:xfrm>
          <a:prstGeom prst="rect">
            <a:avLst/>
          </a:prstGeom>
        </p:spPr>
        <p:txBody>
          <a:bodyPr vert="horz" lIns="91440" tIns="45720" rIns="91440" bIns="45720" rtlCol="0" anchor="b">
            <a:normAutofit fontScale="90000"/>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a:t>Third Phase – Advanced Corrosion and Deterioration </a:t>
            </a:r>
          </a:p>
        </p:txBody>
      </p:sp>
    </p:spTree>
    <p:extLst>
      <p:ext uri="{BB962C8B-B14F-4D97-AF65-F5344CB8AC3E}">
        <p14:creationId xmlns:p14="http://schemas.microsoft.com/office/powerpoint/2010/main" val="156056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4416525" y="1603278"/>
            <a:ext cx="7459245" cy="3801041"/>
          </a:xfrm>
          <a:prstGeom prst="rect">
            <a:avLst/>
          </a:prstGeom>
          <a:noFill/>
        </p:spPr>
        <p:txBody>
          <a:bodyPr wrap="square" rtlCol="0">
            <a:spAutoFit/>
          </a:bodyPr>
          <a:lstStyle/>
          <a:p>
            <a:pPr lvl="0" fontAlgn="base">
              <a:spcAft>
                <a:spcPts val="1200"/>
              </a:spcAft>
              <a:buSzPts val="1000"/>
              <a:tabLst>
                <a:tab pos="171450" algn="l"/>
              </a:tabLst>
            </a:pPr>
            <a:r>
              <a:rPr lang="en-US" sz="18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ASR Effects</a:t>
            </a: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 -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chemical reaction between alkalis from the cement paste, and silica from reactive aggregates. </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Pressure develops in the ASR gel and causes tensile stresses in the surrounding material. </a:t>
            </a: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icro cracks develop in a diffuse pattern. </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structural assessment of an ASR-affected concrete structure, includes tests that can assess the degree of damage and expansion of concrete.</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Non-destructive test methods (ultrasonic pulse velocity, dynamic modulus of elasticity and electrical resistivity) can be used to identify the extent of the damage.</a:t>
            </a:r>
          </a:p>
          <a:p>
            <a:pPr marL="285750" lvl="0" indent="-285750" fontAlgn="base">
              <a:spcAft>
                <a:spcPts val="600"/>
              </a:spcAft>
              <a:buClr>
                <a:srgbClr val="C00000"/>
              </a:buClr>
              <a:buSzPts val="1000"/>
              <a:buFont typeface="Arial" panose="020B0604020202020204" pitchFamily="34" charset="0"/>
              <a:buChar char="►"/>
              <a:tabLst>
                <a:tab pos="171450" algn="l"/>
              </a:tabLs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Destructive methods, by drilling cores for mechanical testing and petrographic examination, are the most promising tools to assess</a:t>
            </a: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4014" y="2177353"/>
            <a:ext cx="4025505" cy="2703257"/>
          </a:xfrm>
          <a:prstGeom prst="rect">
            <a:avLst/>
          </a:prstGeom>
        </p:spPr>
      </p:pic>
      <p:sp>
        <p:nvSpPr>
          <p:cNvPr id="8" name="Title 3">
            <a:extLst>
              <a:ext uri="{FF2B5EF4-FFF2-40B4-BE49-F238E27FC236}">
                <a16:creationId xmlns:a16="http://schemas.microsoft.com/office/drawing/2014/main" id="{86FDB6C5-DD4A-BBFB-4AD3-692920039650}"/>
              </a:ext>
            </a:extLst>
          </p:cNvPr>
          <p:cNvSpPr>
            <a:spLocks noGrp="1"/>
          </p:cNvSpPr>
          <p:nvPr>
            <p:ph type="title"/>
          </p:nvPr>
        </p:nvSpPr>
        <p:spPr>
          <a:xfrm>
            <a:off x="234668" y="919056"/>
            <a:ext cx="12118848" cy="775662"/>
          </a:xfrm>
        </p:spPr>
        <p:txBody>
          <a:bodyPr>
            <a:noAutofit/>
          </a:bodyPr>
          <a:lstStyle/>
          <a:p>
            <a:r>
              <a:rPr lang="en-US" sz="3600">
                <a:latin typeface="Arial" panose="020B0604020202020204" pitchFamily="34" charset="0"/>
                <a:cs typeface="Arial" panose="020B0604020202020204" pitchFamily="34" charset="0"/>
              </a:rPr>
              <a:t>Third Phase – Advanced Corrosion</a:t>
            </a:r>
            <a:br>
              <a:rPr lang="en-US" sz="36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and Deterioration </a:t>
            </a:r>
          </a:p>
        </p:txBody>
      </p:sp>
    </p:spTree>
    <p:extLst>
      <p:ext uri="{BB962C8B-B14F-4D97-AF65-F5344CB8AC3E}">
        <p14:creationId xmlns:p14="http://schemas.microsoft.com/office/powerpoint/2010/main" val="30777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297226" y="769824"/>
            <a:ext cx="12118848" cy="907716"/>
          </a:xfrm>
        </p:spPr>
        <p:txBody>
          <a:bodyPr>
            <a:noAutofit/>
          </a:bodyPr>
          <a:lstStyle/>
          <a:p>
            <a:r>
              <a:rPr lang="en-US" sz="3600">
                <a:latin typeface="Arial" panose="020B0604020202020204" pitchFamily="34" charset="0"/>
                <a:cs typeface="Arial" panose="020B0604020202020204" pitchFamily="34" charset="0"/>
              </a:rPr>
              <a:t>Third Phase – Advanced Corrosion</a:t>
            </a:r>
            <a:br>
              <a:rPr lang="en-US" sz="36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and Deterioration </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005202" y="1697730"/>
            <a:ext cx="7847708" cy="3724096"/>
          </a:xfrm>
          <a:prstGeom prst="rect">
            <a:avLst/>
          </a:prstGeom>
          <a:noFill/>
        </p:spPr>
        <p:txBody>
          <a:bodyPr wrap="square" rtlCol="0">
            <a:spAutoFit/>
          </a:bodyPr>
          <a:lstStyle/>
          <a:p>
            <a:pPr lvl="0" fontAlgn="base">
              <a:spcAft>
                <a:spcPts val="600"/>
              </a:spcAft>
              <a:buSzPts val="1000"/>
              <a:tabLst>
                <a:tab pos="171450" algn="l"/>
              </a:tabLst>
            </a:pPr>
            <a:r>
              <a:rPr lang="en-US" sz="18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Structural Damage </a:t>
            </a:r>
            <a:r>
              <a:rPr lang="en-US"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0">
                <a:solidFill>
                  <a:srgbClr val="373737"/>
                </a:solidFill>
                <a:effectLst/>
                <a:latin typeface="Arial" panose="020B0604020202020204" pitchFamily="34" charset="0"/>
                <a:cs typeface="Arial" panose="020B0604020202020204" pitchFamily="34" charset="0"/>
              </a:rPr>
              <a:t>High density, insufficient lighting, tight traffic patterns and the always-unpredictable vehicle operator can lead to structural damage in parking garages. </a:t>
            </a:r>
          </a:p>
          <a:p>
            <a:pPr marL="285750" indent="-285750" algn="l" fontAlgn="base">
              <a:spcAft>
                <a:spcPts val="600"/>
              </a:spcAft>
              <a:buClr>
                <a:srgbClr val="C00000"/>
              </a:buClr>
              <a:buFont typeface="Arial" panose="020B0604020202020204" pitchFamily="34" charset="0"/>
              <a:buChar char="►"/>
            </a:pPr>
            <a:r>
              <a:rPr lang="en-US" b="0" i="0">
                <a:solidFill>
                  <a:srgbClr val="373737"/>
                </a:solidFill>
                <a:effectLst/>
                <a:latin typeface="Arial" panose="020B0604020202020204" pitchFamily="34" charset="0"/>
                <a:cs typeface="Arial" panose="020B0604020202020204" pitchFamily="34" charset="0"/>
              </a:rPr>
              <a:t>Damage can be caused to the facility through dents, scratches and material deterioration.</a:t>
            </a:r>
          </a:p>
          <a:p>
            <a:pPr marL="285750" indent="-285750" algn="l" fontAlgn="base">
              <a:spcAft>
                <a:spcPts val="600"/>
              </a:spcAft>
              <a:buClr>
                <a:srgbClr val="C00000"/>
              </a:buClr>
              <a:buFont typeface="Arial" panose="020B0604020202020204" pitchFamily="34" charset="0"/>
              <a:buChar char="►"/>
            </a:pPr>
            <a:r>
              <a:rPr lang="en-US" b="0" i="0">
                <a:solidFill>
                  <a:srgbClr val="373737"/>
                </a:solidFill>
                <a:effectLst/>
                <a:latin typeface="Arial" panose="020B0604020202020204" pitchFamily="34" charset="0"/>
                <a:cs typeface="Arial" panose="020B0604020202020204" pitchFamily="34" charset="0"/>
              </a:rPr>
              <a:t>Routine maintenance and a proactive risk management approach can go a long way toward ensuring continued safe use and long-term durability.</a:t>
            </a:r>
          </a:p>
          <a:p>
            <a:pPr marL="285750" indent="-285750" algn="l" fontAlgn="base">
              <a:spcAft>
                <a:spcPts val="600"/>
              </a:spcAft>
              <a:buClr>
                <a:srgbClr val="C00000"/>
              </a:buClr>
              <a:buFont typeface="Arial" panose="020B0604020202020204" pitchFamily="34" charset="0"/>
              <a:buChar char="►"/>
            </a:pPr>
            <a:r>
              <a:rPr lang="en-US" b="0" i="0">
                <a:solidFill>
                  <a:srgbClr val="373737"/>
                </a:solidFill>
                <a:effectLst/>
                <a:latin typeface="Arial" panose="020B0604020202020204" pitchFamily="34" charset="0"/>
                <a:cs typeface="Arial" panose="020B0604020202020204" pitchFamily="34" charset="0"/>
              </a:rPr>
              <a:t>New solutions have cut costs by mitigating the damage caused by vehicle collisions. A thin layer of protective material is wrapped around the column, softening any impact and reducing or eliminating damage.</a:t>
            </a:r>
          </a:p>
          <a:p>
            <a:pPr marL="285750" indent="-285750" algn="l" fontAlgn="base">
              <a:spcAft>
                <a:spcPts val="600"/>
              </a:spcAft>
              <a:buClr>
                <a:srgbClr val="C00000"/>
              </a:buClr>
              <a:buFont typeface="Arial" panose="020B0604020202020204" pitchFamily="34" charset="0"/>
              <a:buChar char="►"/>
            </a:pPr>
            <a:r>
              <a:rPr lang="en-US" b="0" i="0">
                <a:solidFill>
                  <a:srgbClr val="373737"/>
                </a:solidFill>
                <a:effectLst/>
                <a:latin typeface="Arial" panose="020B0604020202020204" pitchFamily="34" charset="0"/>
                <a:cs typeface="Arial" panose="020B0604020202020204" pitchFamily="34" charset="0"/>
              </a:rPr>
              <a:t>Structural maintenance costs may be high in the short term, but it can be much less expensive than a complete structural replacement</a:t>
            </a: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9090" y="1857361"/>
            <a:ext cx="3264719" cy="2227332"/>
          </a:xfrm>
          <a:prstGeom prst="rect">
            <a:avLst/>
          </a:prstGeom>
        </p:spPr>
      </p:pic>
      <p:pic>
        <p:nvPicPr>
          <p:cNvPr id="5" name="Picture 4" descr="A large room with yellow pillars&#10;&#10;Description automatically generated">
            <a:extLst>
              <a:ext uri="{FF2B5EF4-FFF2-40B4-BE49-F238E27FC236}">
                <a16:creationId xmlns:a16="http://schemas.microsoft.com/office/drawing/2014/main" id="{AA08C85D-5531-40C1-E6C0-AF25E96EE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90" y="4252503"/>
            <a:ext cx="3272687" cy="2451356"/>
          </a:xfrm>
          <a:prstGeom prst="rect">
            <a:avLst/>
          </a:prstGeom>
        </p:spPr>
      </p:pic>
    </p:spTree>
    <p:extLst>
      <p:ext uri="{BB962C8B-B14F-4D97-AF65-F5344CB8AC3E}">
        <p14:creationId xmlns:p14="http://schemas.microsoft.com/office/powerpoint/2010/main" val="93950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210134" y="1641690"/>
            <a:ext cx="7843753" cy="3970318"/>
          </a:xfrm>
          <a:prstGeom prst="rect">
            <a:avLst/>
          </a:prstGeom>
          <a:noFill/>
        </p:spPr>
        <p:txBody>
          <a:bodyPr wrap="square" rtlCol="0">
            <a:spAutoFit/>
          </a:bodyPr>
          <a:lstStyle/>
          <a:p>
            <a:pPr algn="just" fontAlgn="base"/>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Third Phase Repair Strategy and Methods</a:t>
            </a:r>
          </a:p>
          <a:p>
            <a:pPr algn="just" fontAlgn="base"/>
            <a:endParaRPr lang="en-US">
              <a:solidFill>
                <a:srgbClr val="000000"/>
              </a:solidFill>
              <a:effectLst/>
              <a:latin typeface="Arial" panose="020B0604020202020204" pitchFamily="34" charset="0"/>
              <a:ea typeface="STXinwei" panose="020B0503020204020204" pitchFamily="2" charset="-122"/>
              <a:cs typeface="Arial" panose="020B0604020202020204" pitchFamily="34" charset="0"/>
            </a:endParaRPr>
          </a:p>
          <a:p>
            <a:pPr algn="just" fontAlgn="base"/>
            <a:r>
              <a:rPr lang="en-US" b="1">
                <a:solidFill>
                  <a:srgbClr val="000000"/>
                </a:solidFill>
                <a:latin typeface="Arial" panose="020B0604020202020204" pitchFamily="34" charset="0"/>
                <a:ea typeface="STXinwei" panose="020B0503020204020204" pitchFamily="2" charset="-122"/>
                <a:cs typeface="Arial" panose="020B0604020202020204" pitchFamily="34" charset="0"/>
              </a:rPr>
              <a:t>Parking structure restoration services that would be required:</a:t>
            </a:r>
            <a:endParaRPr lang="en-CA" b="1">
              <a:solidFill>
                <a:srgbClr val="0D4C82"/>
              </a:solidFill>
              <a:latin typeface="Arial" panose="020B0604020202020204" pitchFamily="34" charset="0"/>
              <a:ea typeface="STXinwei" panose="020B0503020204020204" pitchFamily="2" charset="-122"/>
              <a:cs typeface="Arial" panose="020B0604020202020204" pitchFamily="34" charset="0"/>
            </a:endParaRPr>
          </a:p>
          <a:p>
            <a:pPr marL="285750" lvl="0" indent="-285750">
              <a:buClr>
                <a:srgbClr val="C00000"/>
              </a:buClr>
              <a:buFont typeface="Arial" panose="020B0604020202020204" pitchFamily="34" charset="0"/>
              <a:buChar char="►"/>
              <a:defRPr/>
            </a:pPr>
            <a:r>
              <a:rPr lang="en-CA">
                <a:latin typeface="Arial" panose="020B0604020202020204" pitchFamily="34" charset="0"/>
                <a:ea typeface="STXinwei" panose="020B0503020204020204" pitchFamily="2" charset="-122"/>
                <a:cs typeface="Arial" panose="020B0604020202020204" pitchFamily="34" charset="0"/>
              </a:rPr>
              <a:t>Building Remediation/ Repair design, drafting services, construction services</a:t>
            </a:r>
            <a:endParaRPr lang="en-US">
              <a:solidFill>
                <a:prstClr val="black"/>
              </a:solidFill>
              <a:latin typeface="Arial" panose="020B0604020202020204" pitchFamily="34" charset="0"/>
              <a:ea typeface="STXinwei" panose="020B0503020204020204" pitchFamily="2" charset="-122"/>
              <a:cs typeface="Arial" panose="020B0604020202020204" pitchFamily="34" charset="0"/>
            </a:endParaRPr>
          </a:p>
          <a:p>
            <a:pPr marL="285750" indent="-285750">
              <a:buClr>
                <a:srgbClr val="C00000"/>
              </a:buClr>
              <a:buFont typeface="Arial" panose="020B0604020202020204" pitchFamily="34" charset="0"/>
              <a:buChar char="►"/>
              <a:defRPr/>
            </a:pPr>
            <a:r>
              <a:rPr lang="en-US">
                <a:solidFill>
                  <a:prstClr val="black"/>
                </a:solidFill>
                <a:latin typeface="Arial" panose="020B0604020202020204" pitchFamily="34" charset="0"/>
                <a:ea typeface="STXinwei" panose="020B0503020204020204" pitchFamily="2" charset="-122"/>
                <a:cs typeface="Arial" panose="020B0604020202020204" pitchFamily="34" charset="0"/>
              </a:rPr>
              <a:t>Structural repair and remediation project from design to drawing preparation to construction and final inspection.</a:t>
            </a:r>
          </a:p>
          <a:p>
            <a:pPr marL="285750" indent="-285750">
              <a:buClr>
                <a:srgbClr val="C00000"/>
              </a:buClr>
              <a:buFont typeface="Arial" panose="020B0604020202020204" pitchFamily="34" charset="0"/>
              <a:buChar char="►"/>
              <a:defRPr/>
            </a:pPr>
            <a:r>
              <a:rPr lang="en-US">
                <a:solidFill>
                  <a:prstClr val="black"/>
                </a:solidFill>
                <a:latin typeface="Arial" panose="020B0604020202020204" pitchFamily="34" charset="0"/>
                <a:ea typeface="STXinwei" panose="020B0503020204020204" pitchFamily="2" charset="-122"/>
                <a:cs typeface="Arial" panose="020B0604020202020204" pitchFamily="34" charset="0"/>
              </a:rPr>
              <a:t>Wall or column stabilization and/ or capacity increase</a:t>
            </a:r>
          </a:p>
          <a:p>
            <a:pPr marL="285750" indent="-285750">
              <a:buClr>
                <a:srgbClr val="C00000"/>
              </a:buClr>
              <a:buFont typeface="Arial" panose="020B0604020202020204" pitchFamily="34" charset="0"/>
              <a:buChar char="►"/>
              <a:defRPr/>
            </a:pPr>
            <a:r>
              <a:rPr lang="en-US">
                <a:solidFill>
                  <a:prstClr val="black"/>
                </a:solidFill>
                <a:latin typeface="Arial" panose="020B0604020202020204" pitchFamily="34" charset="0"/>
                <a:ea typeface="STXinwei" panose="020B0503020204020204" pitchFamily="2" charset="-122"/>
                <a:cs typeface="Arial" panose="020B0604020202020204" pitchFamily="34" charset="0"/>
              </a:rPr>
              <a:t>Connection repair </a:t>
            </a:r>
            <a:endParaRPr lang="en-CA">
              <a:latin typeface="Arial" panose="020B0604020202020204" pitchFamily="34" charset="0"/>
              <a:ea typeface="STXinwei" panose="020B0503020204020204" pitchFamily="2" charset="-122"/>
              <a:cs typeface="Arial" panose="020B0604020202020204" pitchFamily="34" charset="0"/>
            </a:endParaRPr>
          </a:p>
          <a:p>
            <a:pPr algn="just" fontAlgn="base"/>
            <a:endParaRPr lang="en-US">
              <a:solidFill>
                <a:srgbClr val="000000"/>
              </a:solidFill>
              <a:latin typeface="Arial" panose="020B0604020202020204" pitchFamily="34" charset="0"/>
              <a:ea typeface="STXinwei" panose="020B0503020204020204" pitchFamily="2" charset="-122"/>
              <a:cs typeface="Arial" panose="020B0604020202020204" pitchFamily="34" charset="0"/>
            </a:endParaRPr>
          </a:p>
          <a:p>
            <a:pPr algn="just" fontAlgn="base"/>
            <a:r>
              <a:rPr lang="en-US">
                <a:solidFill>
                  <a:srgbClr val="000000"/>
                </a:solidFill>
                <a:effectLst/>
                <a:latin typeface="Arial" panose="020B0604020202020204" pitchFamily="34" charset="0"/>
                <a:ea typeface="STXinwei" panose="020B0503020204020204" pitchFamily="2" charset="-122"/>
                <a:cs typeface="Arial" panose="020B0604020202020204" pitchFamily="34" charset="0"/>
              </a:rPr>
              <a:t>Latest developments in technology have provided new and effective ways to prolong the life of parking structures, including better coatings and sealants and, new methods of handling challenging concrete repairs. </a:t>
            </a:r>
          </a:p>
          <a:p>
            <a:pPr algn="just" fontAlgn="base"/>
            <a:endParaRPr lang="en-US">
              <a:solidFill>
                <a:srgbClr val="000000"/>
              </a:solidFill>
              <a:latin typeface="Arial" panose="020B0604020202020204" pitchFamily="34" charset="0"/>
              <a:ea typeface="STXinwei" panose="020B0503020204020204" pitchFamily="2" charset="-122"/>
              <a:cs typeface="Arial" panose="020B0604020202020204" pitchFamily="34" charset="0"/>
            </a:endParaRPr>
          </a:p>
        </p:txBody>
      </p:sp>
      <p:pic>
        <p:nvPicPr>
          <p:cNvPr id="3" name="Picture 2">
            <a:extLst>
              <a:ext uri="{FF2B5EF4-FFF2-40B4-BE49-F238E27FC236}">
                <a16:creationId xmlns:a16="http://schemas.microsoft.com/office/drawing/2014/main" id="{13218B6F-BACE-AEC7-00F3-4461887302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1745484"/>
            <a:ext cx="3981534" cy="3160973"/>
          </a:xfrm>
          <a:prstGeom prst="rect">
            <a:avLst/>
          </a:prstGeom>
        </p:spPr>
      </p:pic>
      <p:sp>
        <p:nvSpPr>
          <p:cNvPr id="8" name="Title 3">
            <a:extLst>
              <a:ext uri="{FF2B5EF4-FFF2-40B4-BE49-F238E27FC236}">
                <a16:creationId xmlns:a16="http://schemas.microsoft.com/office/drawing/2014/main" id="{24C3BBD6-34C5-7293-1B8A-025A3DB86E1E}"/>
              </a:ext>
            </a:extLst>
          </p:cNvPr>
          <p:cNvSpPr txBox="1">
            <a:spLocks/>
          </p:cNvSpPr>
          <p:nvPr/>
        </p:nvSpPr>
        <p:spPr>
          <a:xfrm>
            <a:off x="147610" y="823614"/>
            <a:ext cx="11272502" cy="775662"/>
          </a:xfrm>
          <a:prstGeom prst="rect">
            <a:avLst/>
          </a:prstGeom>
        </p:spPr>
        <p:txBody>
          <a:bodyPr vert="horz" lIns="91440" tIns="45720" rIns="91440" bIns="45720" rtlCol="0" anchor="b">
            <a:noAutofit/>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a:t>Third Phase – Advanced Reinforcement</a:t>
            </a:r>
            <a:br>
              <a:rPr lang="en-US" sz="3600"/>
            </a:br>
            <a:r>
              <a:rPr lang="en-US" sz="3600"/>
              <a:t> Corrosion and Concrete Deterioration </a:t>
            </a:r>
          </a:p>
        </p:txBody>
      </p:sp>
    </p:spTree>
    <p:extLst>
      <p:ext uri="{BB962C8B-B14F-4D97-AF65-F5344CB8AC3E}">
        <p14:creationId xmlns:p14="http://schemas.microsoft.com/office/powerpoint/2010/main" val="29996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9D7E84-C555-4A79-840A-34EC21681A8D}"/>
              </a:ext>
            </a:extLst>
          </p:cNvPr>
          <p:cNvSpPr txBox="1"/>
          <p:nvPr/>
        </p:nvSpPr>
        <p:spPr>
          <a:xfrm>
            <a:off x="4757614" y="1896851"/>
            <a:ext cx="7365815"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solidFill>
                  <a:srgbClr val="C00000"/>
                </a:solidFill>
                <a:latin typeface="Arial" panose="020B0604020202020204" pitchFamily="34" charset="0"/>
                <a:cs typeface="Arial" panose="020B0604020202020204" pitchFamily="34" charset="0"/>
              </a:rPr>
              <a:t>Rehabilitation of major defects to overall structural elements</a:t>
            </a:r>
          </a:p>
          <a:p>
            <a:pPr marL="285750" indent="-285750" algn="l">
              <a:buClr>
                <a:srgbClr val="C00000"/>
              </a:buClr>
              <a:buFont typeface="Arial" panose="020B0604020202020204" pitchFamily="34" charset="0"/>
              <a:buChar char="►"/>
            </a:pPr>
            <a:r>
              <a:rPr lang="en-US" b="0" i="0" u="none" strike="noStrike" baseline="0">
                <a:solidFill>
                  <a:srgbClr val="404040"/>
                </a:solidFill>
                <a:latin typeface="Arial" panose="020B0604020202020204" pitchFamily="34" charset="0"/>
                <a:cs typeface="Arial" panose="020B0604020202020204" pitchFamily="34" charset="0"/>
              </a:rPr>
              <a:t>Carbon fiber reinforced polymer methods - (CFRP) strips installed on beams to enhance shear capacity.</a:t>
            </a:r>
            <a:br>
              <a:rPr lang="en-US" b="0" i="0" u="none" strike="noStrike" baseline="0">
                <a:solidFill>
                  <a:srgbClr val="404040"/>
                </a:solidFill>
                <a:latin typeface="Arial" panose="020B0604020202020204" pitchFamily="34" charset="0"/>
                <a:cs typeface="Arial" panose="020B0604020202020204" pitchFamily="34" charset="0"/>
              </a:rPr>
            </a:br>
            <a:endParaRPr lang="en-US" b="0" i="0" u="none" strike="noStrike" baseline="0">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sz="1800" b="0" i="0" u="none" strike="noStrike" baseline="0">
                <a:solidFill>
                  <a:srgbClr val="404040"/>
                </a:solidFill>
                <a:latin typeface="Arial" panose="020B0604020202020204" pitchFamily="34" charset="0"/>
                <a:cs typeface="Arial" panose="020B0604020202020204" pitchFamily="34" charset="0"/>
              </a:rPr>
              <a:t>External post‐tensioning methods for beams</a:t>
            </a:r>
          </a:p>
          <a:p>
            <a:pPr marL="742950" lvl="1" indent="-285750">
              <a:buClr>
                <a:srgbClr val="C00000"/>
              </a:buClr>
              <a:buFont typeface="Arial" panose="020B0604020202020204" pitchFamily="34" charset="0"/>
              <a:buChar char="►"/>
            </a:pPr>
            <a:r>
              <a:rPr lang="en-US" b="0" i="0" u="none" strike="noStrike" baseline="0">
                <a:solidFill>
                  <a:srgbClr val="404040"/>
                </a:solidFill>
                <a:latin typeface="Arial" panose="020B0604020202020204" pitchFamily="34" charset="0"/>
                <a:cs typeface="Arial" panose="020B0604020202020204" pitchFamily="34" charset="0"/>
              </a:rPr>
              <a:t>First added to the bottom flanges</a:t>
            </a:r>
          </a:p>
          <a:p>
            <a:pPr marL="742950" lvl="1" indent="-285750">
              <a:buClr>
                <a:srgbClr val="C00000"/>
              </a:buClr>
              <a:buFont typeface="Arial" panose="020B0604020202020204" pitchFamily="34" charset="0"/>
              <a:buChar char="►"/>
            </a:pPr>
            <a:r>
              <a:rPr lang="en-US" b="0" i="0" u="none" strike="noStrike" baseline="0">
                <a:solidFill>
                  <a:srgbClr val="404040"/>
                </a:solidFill>
                <a:latin typeface="Arial" panose="020B0604020202020204" pitchFamily="34" charset="0"/>
                <a:cs typeface="Arial" panose="020B0604020202020204" pitchFamily="34" charset="0"/>
              </a:rPr>
              <a:t>Subsequently, additional prestressing was added to the beam web.</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Post Tension Connection Repairs (Button Head End Connection Replacement)</a:t>
            </a:r>
          </a:p>
          <a:p>
            <a:pPr marL="742950" lvl="1" indent="-285750">
              <a:buClr>
                <a:srgbClr val="C00000"/>
              </a:buClr>
              <a:buFont typeface="Arial" panose="020B0604020202020204" pitchFamily="34" charset="0"/>
              <a:buChar char="►"/>
            </a:pPr>
            <a:endParaRPr lang="en-CA">
              <a:solidFill>
                <a:prstClr val="black"/>
              </a:solidFill>
              <a:latin typeface="Arial" panose="020B0604020202020204" pitchFamily="34" charset="0"/>
              <a:cs typeface="Arial" panose="020B0604020202020204" pitchFamily="34" charset="0"/>
            </a:endParaRPr>
          </a:p>
          <a:p>
            <a:pPr algn="l"/>
            <a:endParaRPr lang="en-CA">
              <a:solidFill>
                <a:prstClr val="black"/>
              </a:solidFill>
              <a:latin typeface="Times New Roman" panose="02020603050405020304" pitchFamily="18" charset="0"/>
              <a:cs typeface="Times New Roman" panose="02020603050405020304" pitchFamily="18" charset="0"/>
            </a:endParaRPr>
          </a:p>
        </p:txBody>
      </p:sp>
      <p:sp>
        <p:nvSpPr>
          <p:cNvPr id="6" name="Title 3">
            <a:extLst>
              <a:ext uri="{FF2B5EF4-FFF2-40B4-BE49-F238E27FC236}">
                <a16:creationId xmlns:a16="http://schemas.microsoft.com/office/drawing/2014/main" id="{66FAE9CC-AD28-D113-D2BF-B5A00E3EF5A7}"/>
              </a:ext>
            </a:extLst>
          </p:cNvPr>
          <p:cNvSpPr>
            <a:spLocks noGrp="1"/>
          </p:cNvSpPr>
          <p:nvPr>
            <p:ph type="title"/>
          </p:nvPr>
        </p:nvSpPr>
        <p:spPr>
          <a:xfrm>
            <a:off x="241994" y="404190"/>
            <a:ext cx="11272502" cy="775662"/>
          </a:xfrm>
        </p:spPr>
        <p:txBody>
          <a:bodyPr>
            <a:noAutofit/>
          </a:bodyPr>
          <a:lstStyle/>
          <a:p>
            <a:r>
              <a:rPr lang="en-US" sz="3600">
                <a:latin typeface="Arial" panose="020B0604020202020204" pitchFamily="34" charset="0"/>
                <a:cs typeface="Arial" panose="020B0604020202020204" pitchFamily="34" charset="0"/>
              </a:rPr>
              <a:t>Third Phase – Advanced Reinforcement Corrosion</a:t>
            </a:r>
            <a:br>
              <a:rPr lang="en-US" sz="36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and Concrete Deterioration </a:t>
            </a:r>
          </a:p>
        </p:txBody>
      </p:sp>
      <p:pic>
        <p:nvPicPr>
          <p:cNvPr id="8" name="Picture 7">
            <a:extLst>
              <a:ext uri="{FF2B5EF4-FFF2-40B4-BE49-F238E27FC236}">
                <a16:creationId xmlns:a16="http://schemas.microsoft.com/office/drawing/2014/main" id="{CEF31610-A876-A0B8-C0D6-A17491D0B249}"/>
              </a:ext>
            </a:extLst>
          </p:cNvPr>
          <p:cNvPicPr>
            <a:picLocks noChangeAspect="1"/>
          </p:cNvPicPr>
          <p:nvPr/>
        </p:nvPicPr>
        <p:blipFill>
          <a:blip r:embed="rId3"/>
          <a:stretch>
            <a:fillRect/>
          </a:stretch>
        </p:blipFill>
        <p:spPr>
          <a:xfrm>
            <a:off x="0" y="4743796"/>
            <a:ext cx="8440522" cy="2114204"/>
          </a:xfrm>
          <a:prstGeom prst="rect">
            <a:avLst/>
          </a:prstGeom>
        </p:spPr>
      </p:pic>
      <p:pic>
        <p:nvPicPr>
          <p:cNvPr id="7" name="Picture 6">
            <a:extLst>
              <a:ext uri="{FF2B5EF4-FFF2-40B4-BE49-F238E27FC236}">
                <a16:creationId xmlns:a16="http://schemas.microsoft.com/office/drawing/2014/main" id="{83D67103-1572-44B9-A0ED-C5A2B1335E44}"/>
              </a:ext>
            </a:extLst>
          </p:cNvPr>
          <p:cNvPicPr>
            <a:picLocks noChangeAspect="1"/>
          </p:cNvPicPr>
          <p:nvPr/>
        </p:nvPicPr>
        <p:blipFill>
          <a:blip r:embed="rId4"/>
          <a:stretch>
            <a:fillRect/>
          </a:stretch>
        </p:blipFill>
        <p:spPr>
          <a:xfrm>
            <a:off x="428082" y="2024442"/>
            <a:ext cx="3692975" cy="2772408"/>
          </a:xfrm>
          <a:prstGeom prst="rect">
            <a:avLst/>
          </a:prstGeom>
        </p:spPr>
      </p:pic>
    </p:spTree>
    <p:extLst>
      <p:ext uri="{BB962C8B-B14F-4D97-AF65-F5344CB8AC3E}">
        <p14:creationId xmlns:p14="http://schemas.microsoft.com/office/powerpoint/2010/main" val="204614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313195" y="432421"/>
            <a:ext cx="8596668" cy="775662"/>
          </a:xfrm>
        </p:spPr>
        <p:txBody>
          <a:bodyPr>
            <a:normAutofit/>
          </a:bodyPr>
          <a:lstStyle/>
          <a:p>
            <a:r>
              <a:rPr lang="en-US" sz="4000">
                <a:latin typeface="Arial" panose="020B0604020202020204" pitchFamily="34" charset="0"/>
                <a:cs typeface="Arial" panose="020B0604020202020204" pitchFamily="34" charset="0"/>
              </a:rPr>
              <a:t>Cost and Risk Implications </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6F14E0ED-438C-D9B8-3732-881F808F2A86}"/>
              </a:ext>
            </a:extLst>
          </p:cNvPr>
          <p:cNvSpPr txBox="1"/>
          <p:nvPr/>
        </p:nvSpPr>
        <p:spPr>
          <a:xfrm>
            <a:off x="313195" y="1437910"/>
            <a:ext cx="6097772" cy="3650038"/>
          </a:xfrm>
          <a:prstGeom prst="rect">
            <a:avLst/>
          </a:prstGeom>
          <a:noFill/>
        </p:spPr>
        <p:txBody>
          <a:bodyPr wrap="square">
            <a:spAutoFit/>
          </a:bodyPr>
          <a:lstStyle/>
          <a:p>
            <a:pPr algn="just">
              <a:lnSpc>
                <a:spcPct val="107000"/>
              </a:lnSpc>
              <a:spcAft>
                <a:spcPts val="600"/>
              </a:spcAft>
            </a:pPr>
            <a:r>
              <a:rPr lang="en-US" b="1" kern="1000">
                <a:latin typeface="Arial" panose="020B0604020202020204" pitchFamily="34" charset="0"/>
                <a:ea typeface="Calibri" panose="020F0502020204030204" pitchFamily="34" charset="0"/>
                <a:cs typeface="Arial" panose="020B0604020202020204" pitchFamily="34" charset="0"/>
              </a:rPr>
              <a:t>Costing Scenario Example:</a:t>
            </a:r>
          </a:p>
          <a:p>
            <a:pPr algn="just">
              <a:lnSpc>
                <a:spcPct val="107000"/>
              </a:lnSpc>
              <a:spcAft>
                <a:spcPts val="600"/>
              </a:spcAft>
            </a:pPr>
            <a:r>
              <a:rPr lang="en-US" kern="1000">
                <a:effectLst/>
                <a:latin typeface="Arial" panose="020B0604020202020204" pitchFamily="34" charset="0"/>
                <a:ea typeface="Calibri" panose="020F0502020204030204" pitchFamily="34" charset="0"/>
                <a:cs typeface="Arial" panose="020B0604020202020204" pitchFamily="34" charset="0"/>
              </a:rPr>
              <a:t>4 Story, Open Air, Northern Climate, 200,000 </a:t>
            </a:r>
            <a:r>
              <a:rPr lang="en-US" kern="1000" err="1">
                <a:effectLst/>
                <a:latin typeface="Arial" panose="020B0604020202020204" pitchFamily="34" charset="0"/>
                <a:ea typeface="Calibri" panose="020F0502020204030204" pitchFamily="34" charset="0"/>
                <a:cs typeface="Arial" panose="020B0604020202020204" pitchFamily="34" charset="0"/>
              </a:rPr>
              <a:t>Sqft</a:t>
            </a:r>
            <a:r>
              <a:rPr lang="en-US" kern="1000">
                <a:effectLst/>
                <a:latin typeface="Arial" panose="020B0604020202020204" pitchFamily="34" charset="0"/>
                <a:ea typeface="Calibri" panose="020F0502020204030204" pitchFamily="34" charset="0"/>
                <a:cs typeface="Arial" panose="020B0604020202020204" pitchFamily="34" charset="0"/>
              </a:rPr>
              <a:t> Cast-In Place Concrete Parking Garage Structure </a:t>
            </a:r>
          </a:p>
          <a:p>
            <a:pPr algn="just">
              <a:lnSpc>
                <a:spcPct val="107000"/>
              </a:lnSpc>
              <a:spcAft>
                <a:spcPts val="600"/>
              </a:spcAft>
            </a:pPr>
            <a:r>
              <a:rPr lang="en-US" b="1" kern="1000">
                <a:latin typeface="Arial" panose="020B0604020202020204" pitchFamily="34" charset="0"/>
                <a:ea typeface="Calibri" panose="020F0502020204030204" pitchFamily="34" charset="0"/>
                <a:cs typeface="Arial" panose="020B0604020202020204" pitchFamily="34" charset="0"/>
              </a:rPr>
              <a:t>Overall Replacement Cost is $14,000,000</a:t>
            </a:r>
          </a:p>
          <a:p>
            <a:pPr algn="just">
              <a:lnSpc>
                <a:spcPct val="107000"/>
              </a:lnSpc>
              <a:spcAft>
                <a:spcPts val="600"/>
              </a:spcAft>
            </a:pPr>
            <a:endParaRPr lang="en-CA"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US" kern="1000">
                <a:effectLst/>
                <a:latin typeface="Arial" panose="020B0604020202020204" pitchFamily="34" charset="0"/>
                <a:ea typeface="Calibri" panose="020F0502020204030204" pitchFamily="34" charset="0"/>
                <a:cs typeface="Arial" panose="020B0604020202020204" pitchFamily="34" charset="0"/>
              </a:rPr>
              <a:t>Overall Structure Estimated Useful Life (EUL) – 50 </a:t>
            </a:r>
            <a:r>
              <a:rPr lang="en-US" kern="1000" err="1">
                <a:effectLst/>
                <a:latin typeface="Arial" panose="020B0604020202020204" pitchFamily="34" charset="0"/>
                <a:ea typeface="Calibri" panose="020F0502020204030204" pitchFamily="34" charset="0"/>
                <a:cs typeface="Arial" panose="020B0604020202020204" pitchFamily="34" charset="0"/>
              </a:rPr>
              <a:t>Yrs</a:t>
            </a:r>
            <a:r>
              <a:rPr lang="en-US" kern="1000">
                <a:effectLst/>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600"/>
              </a:spcAft>
            </a:pPr>
            <a:r>
              <a:rPr lang="en-US" kern="1000">
                <a:latin typeface="Arial" panose="020B0604020202020204" pitchFamily="34" charset="0"/>
                <a:ea typeface="Calibri" panose="020F0502020204030204" pitchFamily="34" charset="0"/>
                <a:cs typeface="Arial" panose="020B0604020202020204" pitchFamily="34" charset="0"/>
              </a:rPr>
              <a:t>Protective Envelope Waterproof Elements</a:t>
            </a:r>
            <a:endParaRPr lang="en-CA"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US" kern="1000">
                <a:effectLst/>
                <a:latin typeface="Arial" panose="020B0604020202020204" pitchFamily="34" charset="0"/>
                <a:ea typeface="Calibri" panose="020F0502020204030204" pitchFamily="34" charset="0"/>
                <a:cs typeface="Arial" panose="020B0604020202020204" pitchFamily="34" charset="0"/>
              </a:rPr>
              <a:t>Exterior Sealants EUL – 5 </a:t>
            </a:r>
            <a:r>
              <a:rPr lang="en-US" kern="1000" err="1">
                <a:effectLst/>
                <a:latin typeface="Arial" panose="020B0604020202020204" pitchFamily="34" charset="0"/>
                <a:ea typeface="Calibri" panose="020F0502020204030204" pitchFamily="34" charset="0"/>
                <a:cs typeface="Arial" panose="020B0604020202020204" pitchFamily="34" charset="0"/>
              </a:rPr>
              <a:t>yrs</a:t>
            </a:r>
            <a:endParaRPr lang="en-CA"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US" kern="1000">
                <a:effectLst/>
                <a:latin typeface="Arial" panose="020B0604020202020204" pitchFamily="34" charset="0"/>
                <a:ea typeface="Calibri" panose="020F0502020204030204" pitchFamily="34" charset="0"/>
                <a:cs typeface="Arial" panose="020B0604020202020204" pitchFamily="34" charset="0"/>
              </a:rPr>
              <a:t>Traffic Coating EUL – 10 </a:t>
            </a:r>
            <a:r>
              <a:rPr lang="en-US" kern="1000" err="1">
                <a:effectLst/>
                <a:latin typeface="Arial" panose="020B0604020202020204" pitchFamily="34" charset="0"/>
                <a:ea typeface="Calibri" panose="020F0502020204030204" pitchFamily="34" charset="0"/>
                <a:cs typeface="Arial" panose="020B0604020202020204" pitchFamily="34" charset="0"/>
              </a:rPr>
              <a:t>yrs</a:t>
            </a:r>
            <a:endParaRPr lang="en-CA"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US" kern="1000">
                <a:effectLst/>
                <a:latin typeface="Arial" panose="020B0604020202020204" pitchFamily="34" charset="0"/>
                <a:ea typeface="Calibri" panose="020F0502020204030204" pitchFamily="34" charset="0"/>
                <a:cs typeface="Arial" panose="020B0604020202020204" pitchFamily="34" charset="0"/>
              </a:rPr>
              <a:t>Expansion Joints – 30 </a:t>
            </a:r>
            <a:r>
              <a:rPr lang="en-US" kern="1000" err="1">
                <a:effectLst/>
                <a:latin typeface="Arial" panose="020B0604020202020204" pitchFamily="34" charset="0"/>
                <a:ea typeface="Calibri" panose="020F0502020204030204" pitchFamily="34" charset="0"/>
                <a:cs typeface="Arial" panose="020B0604020202020204" pitchFamily="34" charset="0"/>
              </a:rPr>
              <a:t>yrs</a:t>
            </a:r>
            <a:endParaRPr lang="en-CA" kern="100">
              <a:effectLst/>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Cost implications of Twin Peaks – Moonstone Information Refinery">
            <a:extLst>
              <a:ext uri="{FF2B5EF4-FFF2-40B4-BE49-F238E27FC236}">
                <a16:creationId xmlns:a16="http://schemas.microsoft.com/office/drawing/2014/main" id="{BADAD6BA-2AD8-086C-6213-D0CE2AE4E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106" y="1526764"/>
            <a:ext cx="4962987" cy="263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3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153723" y="602348"/>
            <a:ext cx="9857575" cy="540570"/>
          </a:xfrm>
        </p:spPr>
        <p:txBody>
          <a:bodyPr>
            <a:noAutofit/>
          </a:bodyPr>
          <a:lstStyle/>
          <a:p>
            <a:r>
              <a:rPr lang="en-US" sz="3600">
                <a:latin typeface="Arial" panose="020B0604020202020204" pitchFamily="34" charset="0"/>
                <a:cs typeface="Arial" panose="020B0604020202020204" pitchFamily="34" charset="0"/>
              </a:rPr>
              <a:t>Cost and Risk Implications</a:t>
            </a:r>
          </a:p>
        </p:txBody>
      </p:sp>
      <p:sp>
        <p:nvSpPr>
          <p:cNvPr id="5" name="TextBox 4">
            <a:extLst>
              <a:ext uri="{FF2B5EF4-FFF2-40B4-BE49-F238E27FC236}">
                <a16:creationId xmlns:a16="http://schemas.microsoft.com/office/drawing/2014/main" id="{FE9D7E84-C555-4A79-840A-34EC21681A8D}"/>
              </a:ext>
            </a:extLst>
          </p:cNvPr>
          <p:cNvSpPr txBox="1"/>
          <p:nvPr/>
        </p:nvSpPr>
        <p:spPr>
          <a:xfrm>
            <a:off x="474322" y="1017986"/>
            <a:ext cx="5621678"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rgbClr val="C00000"/>
              </a:solidFill>
              <a:latin typeface="Arial" panose="020B0604020202020204" pitchFamily="34" charset="0"/>
              <a:cs typeface="Arial" panose="020B0604020202020204" pitchFamily="34" charset="0"/>
            </a:endParaRPr>
          </a:p>
          <a:p>
            <a:pPr algn="l"/>
            <a:r>
              <a:rPr lang="en-US" sz="1800" b="1" i="0" u="none" strike="noStrike" baseline="0">
                <a:solidFill>
                  <a:srgbClr val="C00000"/>
                </a:solidFill>
                <a:latin typeface="Arial" panose="020B0604020202020204" pitchFamily="34" charset="0"/>
                <a:cs typeface="Arial" panose="020B0604020202020204" pitchFamily="34" charset="0"/>
              </a:rPr>
              <a:t>Worst Case</a:t>
            </a:r>
          </a:p>
          <a:p>
            <a:pPr algn="l"/>
            <a:endParaRPr lang="en-US" sz="1800" b="0" i="0" u="none" strike="noStrike" baseline="0">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Neglect – with No Preventative Maintenance</a:t>
            </a:r>
          </a:p>
          <a:p>
            <a:pPr marL="285750" indent="-285750" algn="l">
              <a:buClr>
                <a:srgbClr val="C00000"/>
              </a:buClr>
              <a:buFont typeface="Arial" panose="020B0604020202020204" pitchFamily="34" charset="0"/>
              <a:buChar char="►"/>
            </a:pP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Parking Garage does not reach its Expected Useful Life of 50 years</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EUL cut in half 25 – 30 years</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Risks : Extreme high risk and danger to public with concrete structure steel reinforcing deterioration </a:t>
            </a: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If no maintenance was implemented, could expect to replace the parking garage 3 x in a 75 year span</a:t>
            </a:r>
          </a:p>
          <a:p>
            <a:pPr algn="l"/>
            <a:endParaRPr lang="en-CA" sz="1800">
              <a:solidFill>
                <a:prstClr val="black"/>
              </a:solidFill>
              <a:latin typeface="Arial" panose="020B06040202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1514C3A5-1584-16BE-0A8F-2E2D49DA256B}"/>
              </a:ext>
            </a:extLst>
          </p:cNvPr>
          <p:cNvGraphicFramePr/>
          <p:nvPr>
            <p:extLst>
              <p:ext uri="{D42A27DB-BD31-4B8C-83A1-F6EECF244321}">
                <p14:modId xmlns:p14="http://schemas.microsoft.com/office/powerpoint/2010/main" val="1620005192"/>
              </p:ext>
            </p:extLst>
          </p:nvPr>
        </p:nvGraphicFramePr>
        <p:xfrm>
          <a:off x="6163639" y="1679944"/>
          <a:ext cx="5486400" cy="32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058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200825" y="506828"/>
            <a:ext cx="8596668" cy="540570"/>
          </a:xfrm>
        </p:spPr>
        <p:txBody>
          <a:bodyPr>
            <a:normAutofit/>
          </a:bodyPr>
          <a:lstStyle/>
          <a:p>
            <a:r>
              <a:rPr lang="en-US" sz="3200">
                <a:latin typeface="Arial" panose="020B0604020202020204" pitchFamily="34" charset="0"/>
                <a:cs typeface="Arial" panose="020B0604020202020204" pitchFamily="34" charset="0"/>
              </a:rPr>
              <a:t>Cost and Risk Implications</a:t>
            </a:r>
          </a:p>
        </p:txBody>
      </p:sp>
      <p:sp>
        <p:nvSpPr>
          <p:cNvPr id="5" name="TextBox 4">
            <a:extLst>
              <a:ext uri="{FF2B5EF4-FFF2-40B4-BE49-F238E27FC236}">
                <a16:creationId xmlns:a16="http://schemas.microsoft.com/office/drawing/2014/main" id="{FE9D7E84-C555-4A79-840A-34EC21681A8D}"/>
              </a:ext>
            </a:extLst>
          </p:cNvPr>
          <p:cNvSpPr txBox="1"/>
          <p:nvPr/>
        </p:nvSpPr>
        <p:spPr>
          <a:xfrm>
            <a:off x="5017085" y="506828"/>
            <a:ext cx="6711200" cy="50288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b="1">
              <a:solidFill>
                <a:srgbClr val="0D4C82"/>
              </a:solidFill>
              <a:latin typeface="Trebuchet MS" panose="020B06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prstClr val="black"/>
              </a:solidFill>
              <a:latin typeface="Arial" panose="020B0604020202020204" pitchFamily="34" charset="0"/>
              <a:cs typeface="Arial" panose="020B0604020202020204" pitchFamily="34" charset="0"/>
            </a:endParaRPr>
          </a:p>
          <a:p>
            <a:pPr algn="l"/>
            <a:r>
              <a:rPr lang="en-US" sz="1600" b="1">
                <a:solidFill>
                  <a:srgbClr val="C00000"/>
                </a:solidFill>
                <a:latin typeface="Arial" panose="020B0604020202020204" pitchFamily="34" charset="0"/>
                <a:cs typeface="Arial" panose="020B0604020202020204" pitchFamily="34" charset="0"/>
              </a:rPr>
              <a:t>Better </a:t>
            </a:r>
            <a:r>
              <a:rPr lang="en-US" sz="1600" b="1" i="0" u="none" strike="noStrike" baseline="0">
                <a:solidFill>
                  <a:srgbClr val="C00000"/>
                </a:solidFill>
                <a:latin typeface="Arial" panose="020B0604020202020204" pitchFamily="34" charset="0"/>
                <a:cs typeface="Arial" panose="020B0604020202020204" pitchFamily="34" charset="0"/>
              </a:rPr>
              <a:t>Case</a:t>
            </a:r>
            <a:br>
              <a:rPr lang="en-US" sz="1600" b="1" i="0" u="none" strike="noStrike" baseline="0">
                <a:solidFill>
                  <a:srgbClr val="C00000"/>
                </a:solidFill>
                <a:latin typeface="Arial" panose="020B0604020202020204" pitchFamily="34" charset="0"/>
                <a:cs typeface="Arial" panose="020B0604020202020204" pitchFamily="34" charset="0"/>
              </a:rPr>
            </a:br>
            <a:r>
              <a:rPr lang="en-US" sz="1200" kern="1000">
                <a:effectLst/>
                <a:latin typeface="Arial" panose="020B0604020202020204" pitchFamily="34" charset="0"/>
                <a:ea typeface="Calibri" panose="020F0502020204030204" pitchFamily="34" charset="0"/>
                <a:cs typeface="Arial" panose="020B0604020202020204" pitchFamily="34" charset="0"/>
              </a:rPr>
              <a:t>Building 75 Year Preventative Maintenance Plan, Inspections, and Protective Envelope Repairs (Phase 1):</a:t>
            </a:r>
            <a:endParaRPr lang="en-CA" sz="1200" kern="1000">
              <a:effectLst/>
              <a:latin typeface="Arial" panose="020B0604020202020204" pitchFamily="34" charset="0"/>
              <a:ea typeface="Calibri" panose="020F0502020204030204" pitchFamily="34" charset="0"/>
              <a:cs typeface="Arial" panose="020B0604020202020204" pitchFamily="34" charset="0"/>
            </a:endParaRPr>
          </a:p>
          <a:p>
            <a:pPr marL="628650" indent="-171450" algn="just">
              <a:lnSpc>
                <a:spcPct val="107000"/>
              </a:lnSpc>
              <a:spcAft>
                <a:spcPts val="600"/>
              </a:spcAft>
              <a:buClr>
                <a:srgbClr val="C00000"/>
              </a:buClr>
              <a:buFont typeface="Arial" panose="020B0604020202020204" pitchFamily="34" charset="0"/>
              <a:buChar char="►"/>
            </a:pPr>
            <a:r>
              <a:rPr lang="en-US" sz="1200" kern="1000">
                <a:effectLst/>
                <a:latin typeface="Arial" panose="020B0604020202020204" pitchFamily="34" charset="0"/>
                <a:ea typeface="Calibri" panose="020F0502020204030204" pitchFamily="34" charset="0"/>
                <a:cs typeface="Arial" panose="020B0604020202020204" pitchFamily="34" charset="0"/>
              </a:rPr>
              <a:t>Overall cost for repairs and maintenance are smaller and can be spread out </a:t>
            </a:r>
          </a:p>
          <a:p>
            <a:pPr marL="628650" indent="-171450" algn="just">
              <a:lnSpc>
                <a:spcPct val="107000"/>
              </a:lnSpc>
              <a:spcAft>
                <a:spcPts val="600"/>
              </a:spcAft>
              <a:buClr>
                <a:srgbClr val="C00000"/>
              </a:buClr>
              <a:buFont typeface="Arial" panose="020B0604020202020204" pitchFamily="34" charset="0"/>
              <a:buChar char="►"/>
            </a:pPr>
            <a:r>
              <a:rPr lang="en-US" sz="1200" kern="1000">
                <a:latin typeface="Arial" panose="020B0604020202020204" pitchFamily="34" charset="0"/>
                <a:ea typeface="Calibri" panose="020F0502020204030204" pitchFamily="34" charset="0"/>
                <a:cs typeface="Arial" panose="020B0604020202020204" pitchFamily="34" charset="0"/>
              </a:rPr>
              <a:t>How does this plan look:</a:t>
            </a:r>
            <a:r>
              <a:rPr lang="en-US" sz="1200" kern="1000">
                <a:effectLst/>
                <a:latin typeface="Arial" panose="020B0604020202020204" pitchFamily="34" charset="0"/>
                <a:ea typeface="Calibri" panose="020F0502020204030204" pitchFamily="34" charset="0"/>
                <a:cs typeface="Arial" panose="020B0604020202020204" pitchFamily="34" charset="0"/>
              </a:rPr>
              <a:t> </a:t>
            </a:r>
            <a:endParaRPr lang="en-CA" sz="1200" kern="100">
              <a:effectLst/>
              <a:latin typeface="Arial" panose="020B0604020202020204" pitchFamily="34" charset="0"/>
              <a:ea typeface="Calibri" panose="020F0502020204030204" pitchFamily="34" charset="0"/>
              <a:cs typeface="Arial" panose="020B0604020202020204" pitchFamily="34" charset="0"/>
            </a:endParaRPr>
          </a:p>
          <a:p>
            <a:pPr marL="628650" indent="-171450" algn="just">
              <a:lnSpc>
                <a:spcPct val="107000"/>
              </a:lnSpc>
              <a:spcAft>
                <a:spcPts val="600"/>
              </a:spcAft>
              <a:buClr>
                <a:srgbClr val="C00000"/>
              </a:buClr>
              <a:buFont typeface="Arial" panose="020B0604020202020204" pitchFamily="34" charset="0"/>
              <a:buChar char="►"/>
            </a:pPr>
            <a:r>
              <a:rPr lang="en-US" sz="1200" kern="1000">
                <a:effectLst/>
                <a:latin typeface="Arial" panose="020B0604020202020204" pitchFamily="34" charset="0"/>
                <a:ea typeface="Calibri" panose="020F0502020204030204" pitchFamily="34" charset="0"/>
                <a:cs typeface="Arial" panose="020B0604020202020204" pitchFamily="34" charset="0"/>
              </a:rPr>
              <a:t>Up to Year 5 – Visual Inspections for Deficiencies in Envelope Original Design should be completed ($5,000 Study)</a:t>
            </a:r>
            <a:endParaRPr lang="en-CA" sz="1200" kern="100">
              <a:effectLst/>
              <a:latin typeface="Arial" panose="020B0604020202020204" pitchFamily="34" charset="0"/>
              <a:ea typeface="Calibri" panose="020F0502020204030204" pitchFamily="34" charset="0"/>
              <a:cs typeface="Arial" panose="020B0604020202020204" pitchFamily="34" charset="0"/>
            </a:endParaRPr>
          </a:p>
          <a:p>
            <a:pPr marL="628650" indent="-171450" algn="just">
              <a:lnSpc>
                <a:spcPct val="107000"/>
              </a:lnSpc>
              <a:spcAft>
                <a:spcPts val="600"/>
              </a:spcAft>
              <a:buClr>
                <a:srgbClr val="C00000"/>
              </a:buClr>
              <a:buFont typeface="Arial" panose="020B0604020202020204" pitchFamily="34" charset="0"/>
              <a:buChar char="►"/>
            </a:pPr>
            <a:r>
              <a:rPr lang="en-US" sz="1200" kern="1000">
                <a:effectLst/>
                <a:latin typeface="Arial" panose="020B0604020202020204" pitchFamily="34" charset="0"/>
                <a:ea typeface="Calibri" panose="020F0502020204030204" pitchFamily="34" charset="0"/>
                <a:cs typeface="Arial" panose="020B0604020202020204" pitchFamily="34" charset="0"/>
              </a:rPr>
              <a:t>Up to Year 10 – Visual Inspections for Deficiencies in Structural Original Design should be completed ($10,000 Study) Site and review of original drawings</a:t>
            </a:r>
            <a:endParaRPr lang="en-CA" sz="1200" kern="100">
              <a:effectLst/>
              <a:latin typeface="Arial" panose="020B0604020202020204" pitchFamily="34" charset="0"/>
              <a:ea typeface="Calibri" panose="020F0502020204030204" pitchFamily="34" charset="0"/>
              <a:cs typeface="Arial" panose="020B0604020202020204" pitchFamily="34" charset="0"/>
            </a:endParaRPr>
          </a:p>
          <a:p>
            <a:pPr marL="628650" indent="-171450" algn="just">
              <a:lnSpc>
                <a:spcPct val="107000"/>
              </a:lnSpc>
              <a:spcAft>
                <a:spcPts val="600"/>
              </a:spcAft>
              <a:buClr>
                <a:srgbClr val="C00000"/>
              </a:buClr>
              <a:buFont typeface="Arial" panose="020B0604020202020204" pitchFamily="34" charset="0"/>
              <a:buChar char="►"/>
            </a:pPr>
            <a:r>
              <a:rPr lang="en-US" sz="1200" kern="1000">
                <a:effectLst/>
                <a:latin typeface="Arial" panose="020B0604020202020204" pitchFamily="34" charset="0"/>
                <a:ea typeface="Calibri" panose="020F0502020204030204" pitchFamily="34" charset="0"/>
                <a:cs typeface="Arial" panose="020B0604020202020204" pitchFamily="34" charset="0"/>
              </a:rPr>
              <a:t>Years 10, 20, 30, 40, 50, 60, 70 - $30,000 allowance for Envelope Assessment Inspections and planned repairs for Traffic Coating and Parking Garage Sealants</a:t>
            </a:r>
            <a:endParaRPr lang="en-CA" sz="1200" kern="100">
              <a:effectLst/>
              <a:latin typeface="Arial" panose="020B0604020202020204" pitchFamily="34" charset="0"/>
              <a:ea typeface="Calibri" panose="020F0502020204030204" pitchFamily="34" charset="0"/>
              <a:cs typeface="Arial" panose="020B0604020202020204" pitchFamily="34" charset="0"/>
            </a:endParaRPr>
          </a:p>
          <a:p>
            <a:pPr marL="628650" indent="-171450" algn="just">
              <a:lnSpc>
                <a:spcPct val="107000"/>
              </a:lnSpc>
              <a:spcAft>
                <a:spcPts val="600"/>
              </a:spcAft>
              <a:buClr>
                <a:srgbClr val="C00000"/>
              </a:buClr>
              <a:buFont typeface="Arial" panose="020B0604020202020204" pitchFamily="34" charset="0"/>
              <a:buChar char="►"/>
            </a:pPr>
            <a:r>
              <a:rPr lang="en-US" sz="1200" kern="1000">
                <a:effectLst/>
                <a:latin typeface="Arial" panose="020B0604020202020204" pitchFamily="34" charset="0"/>
                <a:ea typeface="Calibri" panose="020F0502020204030204" pitchFamily="34" charset="0"/>
                <a:cs typeface="Arial" panose="020B0604020202020204" pitchFamily="34" charset="0"/>
              </a:rPr>
              <a:t>Years 15, 25, 35, 45, 55, 65, 75 – $100,000 allowance for Full Traffic Coating and Waterproof Sealant Replacement </a:t>
            </a:r>
            <a:endParaRPr lang="en-CA" sz="1200" kern="100">
              <a:effectLst/>
              <a:latin typeface="Arial" panose="020B0604020202020204" pitchFamily="34" charset="0"/>
              <a:ea typeface="Calibri" panose="020F0502020204030204" pitchFamily="34" charset="0"/>
              <a:cs typeface="Arial" panose="020B0604020202020204" pitchFamily="34" charset="0"/>
            </a:endParaRPr>
          </a:p>
          <a:p>
            <a:pPr marL="628650" indent="-171450" algn="just">
              <a:lnSpc>
                <a:spcPct val="107000"/>
              </a:lnSpc>
              <a:spcAft>
                <a:spcPts val="600"/>
              </a:spcAft>
              <a:buClr>
                <a:srgbClr val="C00000"/>
              </a:buClr>
              <a:buFont typeface="Arial" panose="020B0604020202020204" pitchFamily="34" charset="0"/>
              <a:buChar char="►"/>
            </a:pPr>
            <a:r>
              <a:rPr lang="en-US" sz="1200" kern="1000">
                <a:effectLst/>
                <a:latin typeface="Arial" panose="020B0604020202020204" pitchFamily="34" charset="0"/>
                <a:ea typeface="Calibri" panose="020F0502020204030204" pitchFamily="34" charset="0"/>
                <a:cs typeface="Arial" panose="020B0604020202020204" pitchFamily="34" charset="0"/>
              </a:rPr>
              <a:t>Years 25 and 55 – additional $100,000 allowance for full Expansion Joint Replacement </a:t>
            </a:r>
            <a:endParaRPr lang="en-CA" sz="1200" kern="100">
              <a:effectLst/>
              <a:latin typeface="Arial" panose="020B0604020202020204" pitchFamily="34" charset="0"/>
              <a:ea typeface="Calibri" panose="020F0502020204030204" pitchFamily="34" charset="0"/>
              <a:cs typeface="Arial" panose="020B0604020202020204" pitchFamily="34" charset="0"/>
            </a:endParaRPr>
          </a:p>
          <a:p>
            <a:pPr marL="628650" indent="-171450" algn="just">
              <a:lnSpc>
                <a:spcPct val="107000"/>
              </a:lnSpc>
              <a:spcAft>
                <a:spcPts val="600"/>
              </a:spcAft>
              <a:buClr>
                <a:srgbClr val="C00000"/>
              </a:buClr>
              <a:buFont typeface="Arial" panose="020B0604020202020204" pitchFamily="34" charset="0"/>
              <a:buChar char="►"/>
            </a:pPr>
            <a:r>
              <a:rPr lang="en-US" sz="1200" kern="1000">
                <a:effectLst/>
                <a:latin typeface="Arial" panose="020B0604020202020204" pitchFamily="34" charset="0"/>
                <a:ea typeface="Calibri" panose="020F0502020204030204" pitchFamily="34" charset="0"/>
                <a:cs typeface="Arial" panose="020B0604020202020204" pitchFamily="34" charset="0"/>
              </a:rPr>
              <a:t>Total Base Preventative Maintenance Plan Cost (Phase 1) = $1,125,000 over the 75 years</a:t>
            </a:r>
          </a:p>
          <a:p>
            <a:pPr marL="628650" indent="-171450" algn="just">
              <a:lnSpc>
                <a:spcPct val="107000"/>
              </a:lnSpc>
              <a:spcAft>
                <a:spcPts val="600"/>
              </a:spcAft>
              <a:buClr>
                <a:srgbClr val="C00000"/>
              </a:buClr>
              <a:buFont typeface="Arial" panose="020B0604020202020204" pitchFamily="34" charset="0"/>
              <a:buChar char="►"/>
            </a:pPr>
            <a:r>
              <a:rPr lang="en-US" sz="1200" kern="1000">
                <a:latin typeface="Arial" panose="020B0604020202020204" pitchFamily="34" charset="0"/>
                <a:ea typeface="Calibri" panose="020F0502020204030204" pitchFamily="34" charset="0"/>
                <a:cs typeface="Arial" panose="020B0604020202020204" pitchFamily="34" charset="0"/>
              </a:rPr>
              <a:t>Extends the EUL from 50 years to 75 or 80 years</a:t>
            </a:r>
            <a:endParaRPr lang="en-CA" sz="1200" kern="100">
              <a:effectLst/>
              <a:latin typeface="Arial" panose="020B0604020202020204" pitchFamily="34" charset="0"/>
              <a:ea typeface="Calibri" panose="020F0502020204030204" pitchFamily="34" charset="0"/>
              <a:cs typeface="Arial" panose="020B0604020202020204" pitchFamily="34" charset="0"/>
            </a:endParaRPr>
          </a:p>
          <a:p>
            <a:pPr algn="l"/>
            <a:endParaRPr lang="en-CA" sz="1800">
              <a:solidFill>
                <a:prstClr val="black"/>
              </a:solidFill>
              <a:latin typeface="Arial" panose="020B060402020202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F6BB5D62-EC8D-2283-9009-E82289E43D6A}"/>
              </a:ext>
            </a:extLst>
          </p:cNvPr>
          <p:cNvGraphicFramePr/>
          <p:nvPr>
            <p:extLst>
              <p:ext uri="{D42A27DB-BD31-4B8C-83A1-F6EECF244321}">
                <p14:modId xmlns:p14="http://schemas.microsoft.com/office/powerpoint/2010/main" val="2472212967"/>
              </p:ext>
            </p:extLst>
          </p:nvPr>
        </p:nvGraphicFramePr>
        <p:xfrm>
          <a:off x="200825" y="1472184"/>
          <a:ext cx="4816260" cy="32278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947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323527" y="491558"/>
            <a:ext cx="8596668" cy="775662"/>
          </a:xfrm>
        </p:spPr>
        <p:txBody>
          <a:bodyPr>
            <a:normAutofit/>
          </a:bodyPr>
          <a:lstStyle/>
          <a:p>
            <a:r>
              <a:rPr lang="en-US" sz="3600">
                <a:latin typeface="Arial" panose="020B0604020202020204" pitchFamily="34" charset="0"/>
                <a:cs typeface="Arial" panose="020B0604020202020204" pitchFamily="34" charset="0"/>
              </a:rPr>
              <a:t>Setting the Table</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6596986" y="1411512"/>
            <a:ext cx="4384786" cy="3877985"/>
          </a:xfrm>
          <a:prstGeom prst="rect">
            <a:avLst/>
          </a:prstGeom>
          <a:noFill/>
        </p:spPr>
        <p:txBody>
          <a:bodyPr wrap="square" rtlCol="0">
            <a:spAutoFit/>
          </a:bodyPr>
          <a:lstStyle/>
          <a:p>
            <a:pPr marL="285750" indent="-285750" fontAlgn="base">
              <a:spcAft>
                <a:spcPts val="1200"/>
              </a:spcAft>
              <a:buClr>
                <a:srgbClr val="C00000"/>
              </a:buClr>
              <a:buFont typeface="Arial" panose="020B0604020202020204" pitchFamily="34" charset="0"/>
              <a:buChar char="►"/>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What once was the humble parking structure has become a showpiece for innovation and creativity. </a:t>
            </a:r>
          </a:p>
          <a:p>
            <a:pPr marL="285750" indent="-285750" fontAlgn="base">
              <a:spcAft>
                <a:spcPts val="1200"/>
              </a:spcAft>
              <a:buClr>
                <a:srgbClr val="C00000"/>
              </a:buClr>
              <a:buFont typeface="Arial" panose="020B0604020202020204" pitchFamily="34" charset="0"/>
              <a:buChar char="►"/>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Facility managers are even more compelled to stay on top of parking garage maintenance</a:t>
            </a:r>
          </a:p>
          <a:p>
            <a:pPr marL="285750" indent="-285750" fontAlgn="base">
              <a:spcAft>
                <a:spcPts val="1200"/>
              </a:spcAft>
              <a:buClr>
                <a:srgbClr val="C00000"/>
              </a:buClr>
              <a:buFont typeface="Arial" panose="020B0604020202020204" pitchFamily="34" charset="0"/>
              <a:buChar char="►"/>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 imperative is the same: proactive condition assessment and diligent maintenance. </a:t>
            </a:r>
          </a:p>
          <a:p>
            <a:pPr marL="285750" indent="-285750" fontAlgn="base">
              <a:spcAft>
                <a:spcPts val="1200"/>
              </a:spcAft>
              <a:buClr>
                <a:srgbClr val="C00000"/>
              </a:buClr>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problems are overlooked, they will quickly accelerate deterioration into hazardous conditions. </a:t>
            </a:r>
          </a:p>
        </p:txBody>
      </p:sp>
      <p:pic>
        <p:nvPicPr>
          <p:cNvPr id="6146" name="Picture 2" descr="Eat Like an Italian: How to Set the Table Italy — Doing Italy">
            <a:extLst>
              <a:ext uri="{FF2B5EF4-FFF2-40B4-BE49-F238E27FC236}">
                <a16:creationId xmlns:a16="http://schemas.microsoft.com/office/drawing/2014/main" id="{F244D4F8-6904-E14C-2DF0-3FA677F1A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411512"/>
            <a:ext cx="5553393" cy="370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223684" y="533768"/>
            <a:ext cx="10337635" cy="540570"/>
          </a:xfrm>
        </p:spPr>
        <p:txBody>
          <a:bodyPr>
            <a:noAutofit/>
          </a:bodyPr>
          <a:lstStyle/>
          <a:p>
            <a:r>
              <a:rPr lang="en-US" sz="3600">
                <a:latin typeface="Arial" panose="020B0604020202020204" pitchFamily="34" charset="0"/>
                <a:cs typeface="Arial" panose="020B0604020202020204" pitchFamily="34" charset="0"/>
              </a:rPr>
              <a:t>Cost and Risk Implications</a:t>
            </a:r>
          </a:p>
        </p:txBody>
      </p:sp>
      <p:sp>
        <p:nvSpPr>
          <p:cNvPr id="5" name="TextBox 4">
            <a:extLst>
              <a:ext uri="{FF2B5EF4-FFF2-40B4-BE49-F238E27FC236}">
                <a16:creationId xmlns:a16="http://schemas.microsoft.com/office/drawing/2014/main" id="{FE9D7E84-C555-4A79-840A-34EC21681A8D}"/>
              </a:ext>
            </a:extLst>
          </p:cNvPr>
          <p:cNvSpPr txBox="1"/>
          <p:nvPr/>
        </p:nvSpPr>
        <p:spPr>
          <a:xfrm>
            <a:off x="6364225" y="1168528"/>
            <a:ext cx="5604091" cy="3924151"/>
          </a:xfrm>
          <a:prstGeom prst="rect">
            <a:avLst/>
          </a:prstGeom>
          <a:noFill/>
        </p:spPr>
        <p:txBody>
          <a:bodyPr wrap="square">
            <a:spAutoFit/>
          </a:bodyPr>
          <a:lstStyle/>
          <a:p>
            <a:pPr>
              <a:spcAft>
                <a:spcPts val="600"/>
              </a:spcAft>
            </a:pPr>
            <a:r>
              <a:rPr lang="en-US" sz="1800" b="1" kern="100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Risks: </a:t>
            </a:r>
            <a:endParaRPr lang="en-CA" sz="1800" b="1" kern="100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p>
            <a:pPr marL="742950" indent="-285750">
              <a:spcAft>
                <a:spcPts val="600"/>
              </a:spcAft>
              <a:buClr>
                <a:srgbClr val="C00000"/>
              </a:buClr>
              <a:buFont typeface="Arial" panose="020B0604020202020204" pitchFamily="34" charset="0"/>
              <a:buChar char="►"/>
            </a:pPr>
            <a:r>
              <a:rPr lang="en-US" sz="1800" kern="1000">
                <a:effectLst/>
                <a:latin typeface="Arial" panose="020B0604020202020204" pitchFamily="34" charset="0"/>
                <a:ea typeface="Calibri" panose="020F0502020204030204" pitchFamily="34" charset="0"/>
                <a:cs typeface="Times New Roman" panose="02020603050405020304" pitchFamily="18" charset="0"/>
              </a:rPr>
              <a:t>Essential to review any construction/ design deficiencies in first 5 years (Envelope), 10 years (Structural). Risk of missing any deficiencies are costly repairs in the future.</a:t>
            </a:r>
            <a:endParaRPr lang="en-CA" sz="1800" kern="1000">
              <a:effectLst/>
              <a:latin typeface="Arial" panose="020B0604020202020204" pitchFamily="34" charset="0"/>
              <a:ea typeface="Calibri" panose="020F0502020204030204" pitchFamily="34" charset="0"/>
              <a:cs typeface="Times New Roman" panose="02020603050405020304" pitchFamily="18" charset="0"/>
            </a:endParaRPr>
          </a:p>
          <a:p>
            <a:pPr marL="742950" indent="-285750">
              <a:spcAft>
                <a:spcPts val="600"/>
              </a:spcAft>
              <a:buClr>
                <a:srgbClr val="C00000"/>
              </a:buClr>
              <a:buFont typeface="Arial" panose="020B0604020202020204" pitchFamily="34" charset="0"/>
              <a:buChar char="►"/>
            </a:pPr>
            <a:r>
              <a:rPr lang="en-US" sz="1800" kern="1000">
                <a:effectLst/>
                <a:latin typeface="Arial" panose="020B0604020202020204" pitchFamily="34" charset="0"/>
                <a:ea typeface="Calibri" panose="020F0502020204030204" pitchFamily="34" charset="0"/>
                <a:cs typeface="Times New Roman" panose="02020603050405020304" pitchFamily="18" charset="0"/>
              </a:rPr>
              <a:t>Missing essential repairs and full replacement of protective waterproof envelope systems form the maintenance plan, can allow for potential main structural elements being affected which </a:t>
            </a:r>
            <a:r>
              <a:rPr lang="en-US" kern="1000">
                <a:latin typeface="Arial" panose="020B0604020202020204" pitchFamily="34" charset="0"/>
                <a:ea typeface="Calibri" panose="020F0502020204030204" pitchFamily="34" charset="0"/>
                <a:cs typeface="Times New Roman" panose="02020603050405020304" pitchFamily="18" charset="0"/>
              </a:rPr>
              <a:t>allows for the advancement of </a:t>
            </a:r>
            <a:r>
              <a:rPr lang="en-US" sz="1800" kern="1000">
                <a:effectLst/>
                <a:latin typeface="Arial" panose="020B0604020202020204" pitchFamily="34" charset="0"/>
                <a:ea typeface="Calibri" panose="020F0502020204030204" pitchFamily="34" charset="0"/>
                <a:cs typeface="Times New Roman" panose="02020603050405020304" pitchFamily="18" charset="0"/>
              </a:rPr>
              <a:t>concrete deterioration and steel reinforcing corrosion</a:t>
            </a:r>
            <a:r>
              <a:rPr lang="en-US" kern="1000">
                <a:latin typeface="Arial" panose="020B0604020202020204" pitchFamily="34" charset="0"/>
                <a:ea typeface="Calibri" panose="020F0502020204030204" pitchFamily="34" charset="0"/>
                <a:cs typeface="Times New Roman" panose="02020603050405020304" pitchFamily="18" charset="0"/>
              </a:rPr>
              <a:t>, </a:t>
            </a:r>
            <a:r>
              <a:rPr lang="en-US" sz="1800" kern="1000">
                <a:effectLst/>
                <a:latin typeface="Arial" panose="020B0604020202020204" pitchFamily="34" charset="0"/>
                <a:ea typeface="Calibri" panose="020F0502020204030204" pitchFamily="34" charset="0"/>
                <a:cs typeface="Times New Roman" panose="02020603050405020304" pitchFamily="18" charset="0"/>
              </a:rPr>
              <a:t>entering into(Phase 2)</a:t>
            </a:r>
            <a:endParaRPr lang="en-CA" sz="1800" kern="1000">
              <a:effectLst/>
              <a:latin typeface="Arial" panose="020B0604020202020204" pitchFamily="34" charset="0"/>
              <a:ea typeface="Calibri" panose="020F0502020204030204" pitchFamily="34" charset="0"/>
              <a:cs typeface="Times New Roman" panose="02020603050405020304" pitchFamily="18" charset="0"/>
            </a:endParaRPr>
          </a:p>
          <a:p>
            <a:endParaRPr lang="en-CA" sz="1800">
              <a:solidFill>
                <a:prstClr val="black"/>
              </a:solidFill>
              <a:latin typeface="Arial" panose="020B060402020202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EF12B437-4603-81CD-DB9E-101C4E1D0740}"/>
              </a:ext>
            </a:extLst>
          </p:cNvPr>
          <p:cNvGraphicFramePr/>
          <p:nvPr>
            <p:extLst>
              <p:ext uri="{D42A27DB-BD31-4B8C-83A1-F6EECF244321}">
                <p14:modId xmlns:p14="http://schemas.microsoft.com/office/powerpoint/2010/main" val="3271651040"/>
              </p:ext>
            </p:extLst>
          </p:nvPr>
        </p:nvGraphicFramePr>
        <p:xfrm>
          <a:off x="609600" y="1441456"/>
          <a:ext cx="5486400" cy="32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704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321472" y="605383"/>
            <a:ext cx="9222577" cy="540570"/>
          </a:xfrm>
        </p:spPr>
        <p:txBody>
          <a:bodyPr>
            <a:noAutofit/>
          </a:bodyPr>
          <a:lstStyle/>
          <a:p>
            <a:r>
              <a:rPr lang="en-US" sz="3600">
                <a:latin typeface="Arial" panose="020B0604020202020204" pitchFamily="34" charset="0"/>
                <a:cs typeface="Arial" panose="020B0604020202020204" pitchFamily="34" charset="0"/>
              </a:rPr>
              <a:t>Cost and Risk Implications</a:t>
            </a:r>
          </a:p>
        </p:txBody>
      </p:sp>
      <p:sp>
        <p:nvSpPr>
          <p:cNvPr id="5" name="TextBox 4">
            <a:extLst>
              <a:ext uri="{FF2B5EF4-FFF2-40B4-BE49-F238E27FC236}">
                <a16:creationId xmlns:a16="http://schemas.microsoft.com/office/drawing/2014/main" id="{FE9D7E84-C555-4A79-840A-34EC21681A8D}"/>
              </a:ext>
            </a:extLst>
          </p:cNvPr>
          <p:cNvSpPr txBox="1"/>
          <p:nvPr/>
        </p:nvSpPr>
        <p:spPr>
          <a:xfrm>
            <a:off x="1219941" y="2953192"/>
            <a:ext cx="8988640" cy="16158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b="1">
              <a:solidFill>
                <a:srgbClr val="0D4C82"/>
              </a:solidFill>
              <a:latin typeface="Trebuchet MS" panose="020B06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prstClr val="black"/>
              </a:solidFill>
              <a:latin typeface="Arial" panose="020B0604020202020204" pitchFamily="34" charset="0"/>
              <a:cs typeface="Arial" panose="020B0604020202020204" pitchFamily="34" charset="0"/>
            </a:endParaRPr>
          </a:p>
          <a:p>
            <a:pPr algn="l"/>
            <a:endParaRPr lang="en-US" sz="1000" b="0" i="0" u="none" strike="noStrike" baseline="0">
              <a:solidFill>
                <a:srgbClr val="404040"/>
              </a:solidFill>
              <a:latin typeface="Calibri" panose="020F0502020204030204" pitchFamily="34" charset="0"/>
            </a:endParaRPr>
          </a:p>
          <a:p>
            <a:pPr algn="l"/>
            <a:endParaRPr lang="en-US" sz="1000" b="0" i="0" u="none" strike="noStrike" baseline="0">
              <a:solidFill>
                <a:srgbClr val="404040"/>
              </a:solidFill>
              <a:latin typeface="Calibri" panose="020F0502020204030204" pitchFamily="34" charset="0"/>
            </a:endParaRPr>
          </a:p>
          <a:p>
            <a:pPr algn="just">
              <a:spcAft>
                <a:spcPts val="600"/>
              </a:spcAft>
            </a:pPr>
            <a:endParaRPr lang="en-CA" sz="1800" kern="1000">
              <a:effectLst/>
              <a:latin typeface="Arial" panose="020B0604020202020204" pitchFamily="34" charset="0"/>
              <a:ea typeface="Calibri" panose="020F0502020204030204" pitchFamily="34" charset="0"/>
              <a:cs typeface="Times New Roman" panose="02020603050405020304" pitchFamily="18" charset="0"/>
            </a:endParaRPr>
          </a:p>
          <a:p>
            <a:pPr algn="l"/>
            <a:endParaRPr lang="en-CA" sz="1800">
              <a:solidFill>
                <a:prstClr val="black"/>
              </a:solidFill>
              <a:latin typeface="Arial" panose="020B06040202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8DEB00BE-2D4A-79E7-CF2F-9BA877359992}"/>
              </a:ext>
            </a:extLst>
          </p:cNvPr>
          <p:cNvGraphicFramePr/>
          <p:nvPr>
            <p:extLst>
              <p:ext uri="{D42A27DB-BD31-4B8C-83A1-F6EECF244321}">
                <p14:modId xmlns:p14="http://schemas.microsoft.com/office/powerpoint/2010/main" val="2014357655"/>
              </p:ext>
            </p:extLst>
          </p:nvPr>
        </p:nvGraphicFramePr>
        <p:xfrm>
          <a:off x="0" y="1684020"/>
          <a:ext cx="54864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BA8B7748-BC8D-0926-7950-2F1135A322C2}"/>
              </a:ext>
            </a:extLst>
          </p:cNvPr>
          <p:cNvSpPr txBox="1"/>
          <p:nvPr/>
        </p:nvSpPr>
        <p:spPr>
          <a:xfrm>
            <a:off x="5622821" y="1378262"/>
            <a:ext cx="6097772" cy="4346446"/>
          </a:xfrm>
          <a:prstGeom prst="rect">
            <a:avLst/>
          </a:prstGeom>
          <a:noFill/>
        </p:spPr>
        <p:txBody>
          <a:bodyPr wrap="square">
            <a:spAutoFit/>
          </a:bodyPr>
          <a:lstStyle/>
          <a:p>
            <a:pPr algn="just">
              <a:lnSpc>
                <a:spcPct val="107000"/>
              </a:lnSpc>
              <a:spcAft>
                <a:spcPts val="600"/>
              </a:spcAft>
            </a:pPr>
            <a:endParaRPr lang="en-US" sz="1200" kern="10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US" sz="1400" kern="1000">
                <a:effectLst/>
                <a:latin typeface="Arial" panose="020B0604020202020204" pitchFamily="34" charset="0"/>
                <a:ea typeface="Calibri" panose="020F0502020204030204" pitchFamily="34" charset="0"/>
                <a:cs typeface="Arial" panose="020B0604020202020204" pitchFamily="34" charset="0"/>
              </a:rPr>
              <a:t>Including in your 75 Year Maintenance Plan allowance for Engineering Studies, Invasive Investigations, and Proactive Corrosion and Concrete Deterioration Maintenance and repairs.  (Phase 2):</a:t>
            </a:r>
          </a:p>
          <a:p>
            <a:pPr algn="just">
              <a:lnSpc>
                <a:spcPct val="107000"/>
              </a:lnSpc>
              <a:spcAft>
                <a:spcPts val="600"/>
              </a:spcAft>
            </a:pPr>
            <a:r>
              <a:rPr lang="en-US" sz="1400" kern="1000">
                <a:latin typeface="Arial" panose="020B0604020202020204" pitchFamily="34" charset="0"/>
                <a:ea typeface="Calibri" panose="020F0502020204030204" pitchFamily="34" charset="0"/>
                <a:cs typeface="Arial" panose="020B0604020202020204" pitchFamily="34" charset="0"/>
              </a:rPr>
              <a:t>What does this look like:</a:t>
            </a:r>
            <a:endParaRPr lang="en-CA" sz="1400" kern="1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lnSpc>
                <a:spcPct val="107000"/>
              </a:lnSpc>
              <a:spcAft>
                <a:spcPts val="600"/>
              </a:spcAft>
              <a:buClr>
                <a:srgbClr val="C00000"/>
              </a:buClr>
              <a:buFont typeface="Arial" panose="020B0604020202020204" pitchFamily="34" charset="0"/>
              <a:buChar char="►"/>
            </a:pPr>
            <a:r>
              <a:rPr lang="en-US" sz="1400" kern="1000">
                <a:effectLst/>
                <a:latin typeface="Arial" panose="020B0604020202020204" pitchFamily="34" charset="0"/>
                <a:ea typeface="Calibri" panose="020F0502020204030204" pitchFamily="34" charset="0"/>
                <a:cs typeface="Arial" panose="020B0604020202020204" pitchFamily="34" charset="0"/>
              </a:rPr>
              <a:t>Years 30, 50, 70 - $20,000 and $40,000 for Engineering Assessment Inspections and Repair Design</a:t>
            </a:r>
            <a:endParaRPr lang="en-CA" sz="1400" kern="1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lnSpc>
                <a:spcPct val="107000"/>
              </a:lnSpc>
              <a:spcAft>
                <a:spcPts val="600"/>
              </a:spcAft>
              <a:buClr>
                <a:srgbClr val="C00000"/>
              </a:buClr>
              <a:buFont typeface="Arial" panose="020B0604020202020204" pitchFamily="34" charset="0"/>
              <a:buChar char="►"/>
            </a:pPr>
            <a:r>
              <a:rPr lang="en-US" sz="1400" kern="1000">
                <a:effectLst/>
                <a:latin typeface="Arial" panose="020B0604020202020204" pitchFamily="34" charset="0"/>
                <a:ea typeface="Calibri" panose="020F0502020204030204" pitchFamily="34" charset="0"/>
                <a:cs typeface="Arial" panose="020B0604020202020204" pitchFamily="34" charset="0"/>
              </a:rPr>
              <a:t>Years 35, 55, 75 - $100,000 and $150,000 for Repairs, Corrosion and Concrete Protection Methods (Expect Double for Post Tensioning Investigations and Preventative Repairs)</a:t>
            </a:r>
            <a:endParaRPr lang="en-CA" sz="1400" kern="100">
              <a:effectLst/>
              <a:latin typeface="Arial" panose="020B0604020202020204" pitchFamily="34" charset="0"/>
              <a:ea typeface="Calibri" panose="020F0502020204030204" pitchFamily="34" charset="0"/>
              <a:cs typeface="Arial" panose="020B0604020202020204" pitchFamily="34" charset="0"/>
            </a:endParaRPr>
          </a:p>
          <a:p>
            <a:pPr marL="742950" indent="-285750" algn="just">
              <a:lnSpc>
                <a:spcPct val="107000"/>
              </a:lnSpc>
              <a:spcAft>
                <a:spcPts val="600"/>
              </a:spcAft>
              <a:buClr>
                <a:srgbClr val="C00000"/>
              </a:buClr>
              <a:buFont typeface="Arial" panose="020B0604020202020204" pitchFamily="34" charset="0"/>
              <a:buChar char="►"/>
            </a:pPr>
            <a:r>
              <a:rPr lang="en-US" sz="1400" kern="1000">
                <a:effectLst/>
                <a:latin typeface="Arial" panose="020B0604020202020204" pitchFamily="34" charset="0"/>
                <a:ea typeface="Calibri" panose="020F0502020204030204" pitchFamily="34" charset="0"/>
                <a:cs typeface="Arial" panose="020B0604020202020204" pitchFamily="34" charset="0"/>
              </a:rPr>
              <a:t>Total Proactive Corrosion Control and Concrete Deterioration Maintenance Plan = $500,000</a:t>
            </a:r>
            <a:endParaRPr lang="en-US" sz="1400" kern="1000">
              <a:latin typeface="Arial" panose="020B0604020202020204" pitchFamily="34" charset="0"/>
              <a:ea typeface="Calibri" panose="020F0502020204030204" pitchFamily="34" charset="0"/>
              <a:cs typeface="Arial" panose="020B0604020202020204" pitchFamily="34" charset="0"/>
            </a:endParaRPr>
          </a:p>
          <a:p>
            <a:pPr marL="457200" algn="just">
              <a:lnSpc>
                <a:spcPct val="107000"/>
              </a:lnSpc>
              <a:spcAft>
                <a:spcPts val="600"/>
              </a:spcAft>
            </a:pPr>
            <a:endParaRPr lang="en-CA" sz="14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US" sz="1400" kern="1000">
                <a:effectLst/>
                <a:latin typeface="Arial" panose="020B0604020202020204" pitchFamily="34" charset="0"/>
                <a:ea typeface="Calibri" panose="020F0502020204030204" pitchFamily="34" charset="0"/>
                <a:cs typeface="Arial" panose="020B0604020202020204" pitchFamily="34" charset="0"/>
              </a:rPr>
              <a:t>Risks/ Con: - The Cost… Hopefully this would not happen, but reserve funding needs to be </a:t>
            </a:r>
            <a:r>
              <a:rPr lang="en-US" sz="1400" kern="1000">
                <a:latin typeface="Arial" panose="020B0604020202020204" pitchFamily="34" charset="0"/>
                <a:ea typeface="Calibri" panose="020F0502020204030204" pitchFamily="34" charset="0"/>
                <a:cs typeface="Arial" panose="020B0604020202020204" pitchFamily="34" charset="0"/>
              </a:rPr>
              <a:t>allowed for.</a:t>
            </a:r>
            <a:endParaRPr lang="en-US" sz="1400" kern="10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US" sz="1400" kern="1000">
                <a:latin typeface="Arial" panose="020B0604020202020204" pitchFamily="34" charset="0"/>
                <a:ea typeface="Calibri" panose="020F0502020204030204" pitchFamily="34" charset="0"/>
                <a:cs typeface="Arial" panose="020B0604020202020204" pitchFamily="34" charset="0"/>
              </a:rPr>
              <a:t>        </a:t>
            </a:r>
            <a:endParaRPr lang="en-CA" sz="1400" kern="10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9924A67-393E-9F97-58EC-A82B6B0EDEFB}"/>
              </a:ext>
            </a:extLst>
          </p:cNvPr>
          <p:cNvSpPr txBox="1"/>
          <p:nvPr/>
        </p:nvSpPr>
        <p:spPr>
          <a:xfrm>
            <a:off x="5622821" y="1193596"/>
            <a:ext cx="6097280" cy="369332"/>
          </a:xfrm>
          <a:prstGeom prst="rect">
            <a:avLst/>
          </a:prstGeom>
          <a:noFill/>
        </p:spPr>
        <p:txBody>
          <a:bodyPr wrap="square">
            <a:spAutoFit/>
          </a:bodyPr>
          <a:lstStyle/>
          <a:p>
            <a:r>
              <a:rPr lang="en-US" b="1">
                <a:solidFill>
                  <a:srgbClr val="C00000"/>
                </a:solidFill>
                <a:latin typeface="Arial" panose="020B0604020202020204" pitchFamily="34" charset="0"/>
                <a:cs typeface="Arial" panose="020B0604020202020204" pitchFamily="34" charset="0"/>
              </a:rPr>
              <a:t>Best </a:t>
            </a:r>
            <a:r>
              <a:rPr lang="en-US" b="1" i="0" u="none" strike="noStrike" baseline="0">
                <a:solidFill>
                  <a:srgbClr val="C00000"/>
                </a:solidFill>
                <a:latin typeface="Arial" panose="020B0604020202020204" pitchFamily="34" charset="0"/>
                <a:cs typeface="Arial" panose="020B0604020202020204" pitchFamily="34" charset="0"/>
              </a:rPr>
              <a:t>Case</a:t>
            </a:r>
            <a:endParaRPr lang="en-CA"/>
          </a:p>
        </p:txBody>
      </p:sp>
    </p:spTree>
    <p:extLst>
      <p:ext uri="{BB962C8B-B14F-4D97-AF65-F5344CB8AC3E}">
        <p14:creationId xmlns:p14="http://schemas.microsoft.com/office/powerpoint/2010/main" val="37799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321472" y="605383"/>
            <a:ext cx="9222577" cy="540570"/>
          </a:xfrm>
        </p:spPr>
        <p:txBody>
          <a:bodyPr>
            <a:noAutofit/>
          </a:bodyPr>
          <a:lstStyle/>
          <a:p>
            <a:r>
              <a:rPr lang="en-US" sz="3600">
                <a:latin typeface="Arial" panose="020B0604020202020204" pitchFamily="34" charset="0"/>
                <a:cs typeface="Arial" panose="020B0604020202020204" pitchFamily="34" charset="0"/>
              </a:rPr>
              <a:t>Cost and Risk Implications</a:t>
            </a:r>
          </a:p>
        </p:txBody>
      </p:sp>
      <p:sp>
        <p:nvSpPr>
          <p:cNvPr id="5" name="TextBox 4">
            <a:extLst>
              <a:ext uri="{FF2B5EF4-FFF2-40B4-BE49-F238E27FC236}">
                <a16:creationId xmlns:a16="http://schemas.microsoft.com/office/drawing/2014/main" id="{FE9D7E84-C555-4A79-840A-34EC21681A8D}"/>
              </a:ext>
            </a:extLst>
          </p:cNvPr>
          <p:cNvSpPr txBox="1"/>
          <p:nvPr/>
        </p:nvSpPr>
        <p:spPr>
          <a:xfrm>
            <a:off x="1219941" y="2953192"/>
            <a:ext cx="8988640" cy="16158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b="1">
              <a:solidFill>
                <a:srgbClr val="0D4C82"/>
              </a:solidFill>
              <a:latin typeface="Trebuchet MS" panose="020B06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prstClr val="black"/>
              </a:solidFill>
              <a:latin typeface="Arial" panose="020B0604020202020204" pitchFamily="34" charset="0"/>
              <a:cs typeface="Arial" panose="020B0604020202020204" pitchFamily="34" charset="0"/>
            </a:endParaRPr>
          </a:p>
          <a:p>
            <a:pPr algn="l"/>
            <a:endParaRPr lang="en-US" sz="1000" b="0" i="0" u="none" strike="noStrike" baseline="0">
              <a:solidFill>
                <a:srgbClr val="404040"/>
              </a:solidFill>
              <a:latin typeface="Calibri" panose="020F0502020204030204" pitchFamily="34" charset="0"/>
            </a:endParaRPr>
          </a:p>
          <a:p>
            <a:pPr algn="l"/>
            <a:endParaRPr lang="en-US" sz="1000" b="0" i="0" u="none" strike="noStrike" baseline="0">
              <a:solidFill>
                <a:srgbClr val="404040"/>
              </a:solidFill>
              <a:latin typeface="Calibri" panose="020F0502020204030204" pitchFamily="34" charset="0"/>
            </a:endParaRPr>
          </a:p>
          <a:p>
            <a:pPr algn="just">
              <a:spcAft>
                <a:spcPts val="600"/>
              </a:spcAft>
            </a:pPr>
            <a:endParaRPr lang="en-CA" sz="1800" kern="1000">
              <a:effectLst/>
              <a:latin typeface="Arial" panose="020B0604020202020204" pitchFamily="34" charset="0"/>
              <a:ea typeface="Calibri" panose="020F0502020204030204" pitchFamily="34" charset="0"/>
              <a:cs typeface="Times New Roman" panose="02020603050405020304" pitchFamily="18" charset="0"/>
            </a:endParaRPr>
          </a:p>
          <a:p>
            <a:pPr algn="l"/>
            <a:endParaRPr lang="en-CA" sz="1800">
              <a:solidFill>
                <a:prstClr val="black"/>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8B7748-BC8D-0926-7950-2F1135A322C2}"/>
              </a:ext>
            </a:extLst>
          </p:cNvPr>
          <p:cNvSpPr txBox="1"/>
          <p:nvPr/>
        </p:nvSpPr>
        <p:spPr>
          <a:xfrm>
            <a:off x="5714261" y="1878329"/>
            <a:ext cx="6097772" cy="2932534"/>
          </a:xfrm>
          <a:prstGeom prst="rect">
            <a:avLst/>
          </a:prstGeom>
          <a:noFill/>
        </p:spPr>
        <p:txBody>
          <a:bodyPr wrap="square">
            <a:spAutoFit/>
          </a:bodyPr>
          <a:lstStyle/>
          <a:p>
            <a:pPr algn="just">
              <a:lnSpc>
                <a:spcPct val="107000"/>
              </a:lnSpc>
              <a:spcAft>
                <a:spcPts val="600"/>
              </a:spcAft>
            </a:pPr>
            <a:endParaRPr lang="en-US" sz="1200" kern="10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75 Year Maintenance Plan Combined – Phase 1 and 2 Considered</a:t>
            </a:r>
          </a:p>
          <a:p>
            <a:pPr marL="285750" indent="-285750" algn="just">
              <a:lnSpc>
                <a:spcPct val="107000"/>
              </a:lnSpc>
              <a:spcAft>
                <a:spcPts val="600"/>
              </a:spcAft>
              <a:buClr>
                <a:srgbClr val="C00000"/>
              </a:buClr>
              <a:buFont typeface="Arial" panose="020B0604020202020204" pitchFamily="34" charset="0"/>
              <a:buChar char="►"/>
            </a:pPr>
            <a:r>
              <a:rPr lang="en-US" kern="1000">
                <a:latin typeface="Arial" panose="020B0604020202020204" pitchFamily="34" charset="0"/>
                <a:ea typeface="Calibri" panose="020F0502020204030204" pitchFamily="34" charset="0"/>
                <a:cs typeface="Arial" panose="020B0604020202020204" pitchFamily="34" charset="0"/>
              </a:rPr>
              <a:t>Combined Total Cost 75  Year EUL = $1,625,000</a:t>
            </a:r>
          </a:p>
          <a:p>
            <a:pPr marL="285750" indent="-285750" algn="just">
              <a:lnSpc>
                <a:spcPct val="107000"/>
              </a:lnSpc>
              <a:spcAft>
                <a:spcPts val="600"/>
              </a:spcAft>
              <a:buClr>
                <a:srgbClr val="C00000"/>
              </a:buClr>
              <a:buFont typeface="Arial" panose="020B0604020202020204" pitchFamily="34" charset="0"/>
              <a:buChar char="►"/>
            </a:pPr>
            <a:endParaRPr lang="en-CA" kern="1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600"/>
              </a:spcAft>
              <a:buClr>
                <a:srgbClr val="C00000"/>
              </a:buClr>
              <a:buFont typeface="Arial" panose="020B0604020202020204" pitchFamily="34" charset="0"/>
              <a:buChar char="►"/>
            </a:pPr>
            <a:r>
              <a:rPr lang="en-US" kern="1000">
                <a:effectLst/>
                <a:latin typeface="Arial" panose="020B0604020202020204" pitchFamily="34" charset="0"/>
                <a:ea typeface="Calibri" panose="020F0502020204030204" pitchFamily="34" charset="0"/>
                <a:cs typeface="Arial" panose="020B0604020202020204" pitchFamily="34" charset="0"/>
              </a:rPr>
              <a:t>By planning for this - Risks</a:t>
            </a:r>
            <a:r>
              <a:rPr lang="en-US" kern="1000">
                <a:latin typeface="Arial" panose="020B0604020202020204" pitchFamily="34" charset="0"/>
                <a:ea typeface="Calibri" panose="020F0502020204030204" pitchFamily="34" charset="0"/>
                <a:cs typeface="Arial" panose="020B0604020202020204" pitchFamily="34" charset="0"/>
              </a:rPr>
              <a:t> of safety to the public are eliminated and Major (Phase 3) Structural Rehabilitation costs are avoided.</a:t>
            </a:r>
            <a:endParaRPr lang="en-US" kern="100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n-US" sz="1200" kern="1000">
                <a:latin typeface="Arial" panose="020B0604020202020204" pitchFamily="34" charset="0"/>
                <a:ea typeface="Calibri" panose="020F0502020204030204" pitchFamily="34" charset="0"/>
                <a:cs typeface="Arial" panose="020B0604020202020204" pitchFamily="34" charset="0"/>
              </a:rPr>
              <a:t> </a:t>
            </a:r>
            <a:endParaRPr lang="en-CA" sz="1200" kern="1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C5A98572-7830-D788-B56D-24B3BC7B0305}"/>
              </a:ext>
            </a:extLst>
          </p:cNvPr>
          <p:cNvGraphicFramePr/>
          <p:nvPr>
            <p:extLst>
              <p:ext uri="{D42A27DB-BD31-4B8C-83A1-F6EECF244321}">
                <p14:modId xmlns:p14="http://schemas.microsoft.com/office/powerpoint/2010/main" val="178643615"/>
              </p:ext>
            </p:extLst>
          </p:nvPr>
        </p:nvGraphicFramePr>
        <p:xfrm>
          <a:off x="109869" y="1828800"/>
          <a:ext cx="54864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73EC7BB-1178-E0CD-D7C0-BAE197705F9D}"/>
              </a:ext>
            </a:extLst>
          </p:cNvPr>
          <p:cNvSpPr txBox="1"/>
          <p:nvPr/>
        </p:nvSpPr>
        <p:spPr>
          <a:xfrm>
            <a:off x="5714261" y="1383339"/>
            <a:ext cx="6097280" cy="369332"/>
          </a:xfrm>
          <a:prstGeom prst="rect">
            <a:avLst/>
          </a:prstGeom>
          <a:noFill/>
        </p:spPr>
        <p:txBody>
          <a:bodyPr wrap="square">
            <a:spAutoFit/>
          </a:bodyPr>
          <a:lstStyle/>
          <a:p>
            <a:r>
              <a:rPr lang="en-US" b="1">
                <a:solidFill>
                  <a:srgbClr val="C00000"/>
                </a:solidFill>
                <a:latin typeface="Arial" panose="020B0604020202020204" pitchFamily="34" charset="0"/>
                <a:cs typeface="Arial" panose="020B0604020202020204" pitchFamily="34" charset="0"/>
              </a:rPr>
              <a:t>Best </a:t>
            </a:r>
            <a:r>
              <a:rPr lang="en-US" b="1" i="0" u="none" strike="noStrike" baseline="0">
                <a:solidFill>
                  <a:srgbClr val="C00000"/>
                </a:solidFill>
                <a:latin typeface="Arial" panose="020B0604020202020204" pitchFamily="34" charset="0"/>
                <a:cs typeface="Arial" panose="020B0604020202020204" pitchFamily="34" charset="0"/>
              </a:rPr>
              <a:t>Case – Combined Plan</a:t>
            </a:r>
            <a:endParaRPr lang="en-CA"/>
          </a:p>
        </p:txBody>
      </p:sp>
    </p:spTree>
    <p:extLst>
      <p:ext uri="{BB962C8B-B14F-4D97-AF65-F5344CB8AC3E}">
        <p14:creationId xmlns:p14="http://schemas.microsoft.com/office/powerpoint/2010/main" val="6982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138711" y="743981"/>
            <a:ext cx="10494936" cy="540570"/>
          </a:xfrm>
        </p:spPr>
        <p:txBody>
          <a:bodyPr>
            <a:noAutofit/>
          </a:bodyPr>
          <a:lstStyle/>
          <a:p>
            <a:r>
              <a:rPr lang="en-US" sz="3600">
                <a:latin typeface="Arial" panose="020B0604020202020204" pitchFamily="34" charset="0"/>
                <a:cs typeface="Arial" panose="020B0604020202020204" pitchFamily="34" charset="0"/>
              </a:rPr>
              <a:t>CASE STUDY -Lessons Learned </a:t>
            </a:r>
          </a:p>
        </p:txBody>
      </p:sp>
      <p:sp>
        <p:nvSpPr>
          <p:cNvPr id="5" name="TextBox 4">
            <a:extLst>
              <a:ext uri="{FF2B5EF4-FFF2-40B4-BE49-F238E27FC236}">
                <a16:creationId xmlns:a16="http://schemas.microsoft.com/office/drawing/2014/main" id="{FE9D7E84-C555-4A79-840A-34EC21681A8D}"/>
              </a:ext>
            </a:extLst>
          </p:cNvPr>
          <p:cNvSpPr txBox="1"/>
          <p:nvPr/>
        </p:nvSpPr>
        <p:spPr>
          <a:xfrm>
            <a:off x="6256539" y="1428452"/>
            <a:ext cx="5264413"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prstClr val="black"/>
              </a:solidFill>
              <a:latin typeface="Arial" panose="020B0604020202020204" pitchFamily="34" charset="0"/>
              <a:cs typeface="Arial" panose="020B0604020202020204" pitchFamily="34" charset="0"/>
            </a:endParaRPr>
          </a:p>
          <a:p>
            <a:pPr algn="l"/>
            <a:r>
              <a:rPr lang="en-US" sz="1800" b="1" i="0" u="none" strike="noStrike" baseline="0">
                <a:solidFill>
                  <a:srgbClr val="404040"/>
                </a:solidFill>
                <a:latin typeface="Arial" panose="020B0604020202020204" pitchFamily="34" charset="0"/>
                <a:cs typeface="Arial" panose="020B0604020202020204" pitchFamily="34" charset="0"/>
              </a:rPr>
              <a:t>1970 4-Storey Cast in Place Post Tensioned Parking Garage Structure – Northern Climate </a:t>
            </a:r>
          </a:p>
          <a:p>
            <a:pPr algn="l"/>
            <a:endParaRPr lang="en-US" sz="1800" b="0" i="0" u="none" strike="noStrike" baseline="0">
              <a:solidFill>
                <a:srgbClr val="404040"/>
              </a:solidFill>
              <a:latin typeface="Arial" panose="020B0604020202020204" pitchFamily="34" charset="0"/>
              <a:cs typeface="Arial" panose="020B0604020202020204" pitchFamily="34" charset="0"/>
            </a:endParaRPr>
          </a:p>
          <a:p>
            <a:pPr algn="l"/>
            <a:r>
              <a:rPr lang="en-US" b="1">
                <a:solidFill>
                  <a:srgbClr val="404040"/>
                </a:solidFill>
                <a:latin typeface="Arial" panose="020B0604020202020204" pitchFamily="34" charset="0"/>
                <a:cs typeface="Arial" panose="020B0604020202020204" pitchFamily="34" charset="0"/>
              </a:rPr>
              <a:t>Overall Construction Make Up:</a:t>
            </a: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Post-Tensioned, paper wrapped seven wire strand reinforcement, Cast in Place Concrete Beams and Elevated Slabs</a:t>
            </a:r>
          </a:p>
          <a:p>
            <a:pPr marL="285750" indent="-285750">
              <a:buClr>
                <a:srgbClr val="C00000"/>
              </a:buClr>
              <a:buFont typeface="Arial" panose="020B0604020202020204" pitchFamily="34" charset="0"/>
              <a:buChar char="►"/>
            </a:pPr>
            <a:r>
              <a:rPr lang="en-US" sz="1800" b="0" i="0" u="none" strike="noStrike" baseline="0">
                <a:solidFill>
                  <a:srgbClr val="404040"/>
                </a:solidFill>
                <a:latin typeface="Arial" panose="020B0604020202020204" pitchFamily="34" charset="0"/>
                <a:cs typeface="Arial" panose="020B0604020202020204" pitchFamily="34" charset="0"/>
              </a:rPr>
              <a:t>Cast in Place Reinforced Concrete Columns</a:t>
            </a: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sz="1800" b="0" i="0" u="none" strike="noStrike" baseline="0">
                <a:solidFill>
                  <a:srgbClr val="404040"/>
                </a:solidFill>
                <a:latin typeface="Arial" panose="020B0604020202020204" pitchFamily="34" charset="0"/>
                <a:cs typeface="Arial" panose="020B0604020202020204" pitchFamily="34" charset="0"/>
              </a:rPr>
              <a:t>Main floor – was Cast in Place slab on grade </a:t>
            </a: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Architecturally - Precast concrete perimeter wall panels</a:t>
            </a:r>
            <a:endParaRPr lang="en-US" sz="1800" b="0" i="0" u="none" strike="noStrike" baseline="0">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endParaRPr lang="en-US">
              <a:solidFill>
                <a:srgbClr val="404040"/>
              </a:solidFill>
              <a:latin typeface="Arial" panose="020B0604020202020204" pitchFamily="34" charset="0"/>
              <a:cs typeface="Arial" panose="020B0604020202020204" pitchFamily="34" charset="0"/>
            </a:endParaRPr>
          </a:p>
          <a:p>
            <a:pPr algn="l"/>
            <a:endParaRPr lang="en-CA" sz="180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9AA1FC-80EE-4D6B-A9B8-40C3D64B57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4859" y="1652490"/>
            <a:ext cx="4441320" cy="3330990"/>
          </a:xfrm>
          <a:prstGeom prst="rect">
            <a:avLst/>
          </a:prstGeom>
        </p:spPr>
      </p:pic>
    </p:spTree>
    <p:extLst>
      <p:ext uri="{BB962C8B-B14F-4D97-AF65-F5344CB8AC3E}">
        <p14:creationId xmlns:p14="http://schemas.microsoft.com/office/powerpoint/2010/main" val="283637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189394" y="697014"/>
            <a:ext cx="10115496" cy="540570"/>
          </a:xfrm>
        </p:spPr>
        <p:txBody>
          <a:bodyPr>
            <a:noAutofit/>
          </a:bodyPr>
          <a:lstStyle/>
          <a:p>
            <a:r>
              <a:rPr lang="en-US" sz="3600">
                <a:latin typeface="Arial" panose="020B0604020202020204" pitchFamily="34" charset="0"/>
                <a:cs typeface="Arial" panose="020B0604020202020204" pitchFamily="34" charset="0"/>
              </a:rPr>
              <a:t>CASE STUDY-Lessons Learned </a:t>
            </a:r>
          </a:p>
        </p:txBody>
      </p:sp>
      <p:sp>
        <p:nvSpPr>
          <p:cNvPr id="5" name="TextBox 4">
            <a:extLst>
              <a:ext uri="{FF2B5EF4-FFF2-40B4-BE49-F238E27FC236}">
                <a16:creationId xmlns:a16="http://schemas.microsoft.com/office/drawing/2014/main" id="{FE9D7E84-C555-4A79-840A-34EC21681A8D}"/>
              </a:ext>
            </a:extLst>
          </p:cNvPr>
          <p:cNvSpPr txBox="1"/>
          <p:nvPr/>
        </p:nvSpPr>
        <p:spPr>
          <a:xfrm>
            <a:off x="678699" y="1619321"/>
            <a:ext cx="5264413"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prstClr val="black"/>
              </a:solidFill>
              <a:latin typeface="Arial" panose="020B0604020202020204" pitchFamily="34" charset="0"/>
              <a:cs typeface="Arial" panose="020B0604020202020204" pitchFamily="34" charset="0"/>
            </a:endParaRPr>
          </a:p>
          <a:p>
            <a:pPr algn="l"/>
            <a:r>
              <a:rPr lang="en-US" sz="1800" b="1" i="0" u="none" strike="noStrike" baseline="0">
                <a:solidFill>
                  <a:srgbClr val="404040"/>
                </a:solidFill>
                <a:latin typeface="Arial" panose="020B0604020202020204" pitchFamily="34" charset="0"/>
                <a:cs typeface="Arial" panose="020B0604020202020204" pitchFamily="34" charset="0"/>
              </a:rPr>
              <a:t>Overall Replacement Cost Estimate:</a:t>
            </a:r>
          </a:p>
          <a:p>
            <a:pPr algn="l"/>
            <a:r>
              <a:rPr lang="en-US" b="1">
                <a:solidFill>
                  <a:srgbClr val="404040"/>
                </a:solidFill>
                <a:latin typeface="Arial" panose="020B0604020202020204" pitchFamily="34" charset="0"/>
                <a:cs typeface="Arial" panose="020B0604020202020204" pitchFamily="34" charset="0"/>
              </a:rPr>
              <a:t>$10,000,000</a:t>
            </a:r>
          </a:p>
          <a:p>
            <a:pPr algn="l"/>
            <a:endParaRPr lang="en-US" sz="1800" b="0" i="0" u="none" strike="noStrike" baseline="0">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Estimated Expected Useful Life (EUL): 50 </a:t>
            </a:r>
            <a:r>
              <a:rPr lang="en-US" err="1">
                <a:solidFill>
                  <a:srgbClr val="404040"/>
                </a:solidFill>
                <a:latin typeface="Arial" panose="020B0604020202020204" pitchFamily="34" charset="0"/>
                <a:cs typeface="Arial" panose="020B0604020202020204" pitchFamily="34" charset="0"/>
              </a:rPr>
              <a:t>yrs</a:t>
            </a: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endParaRPr lang="en-US" sz="1800" b="0" i="0" u="none" strike="noStrike" baseline="0">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Well maintained Parking Garage Structures with a good Preventative Maintenance Plan should extend EUL</a:t>
            </a:r>
            <a:r>
              <a:rPr lang="en-US" sz="1800" b="0" i="0" u="none" strike="noStrike" baseline="0">
                <a:solidFill>
                  <a:srgbClr val="404040"/>
                </a:solidFill>
                <a:latin typeface="Arial" panose="020B0604020202020204" pitchFamily="34" charset="0"/>
                <a:cs typeface="Arial" panose="020B0604020202020204" pitchFamily="34" charset="0"/>
              </a:rPr>
              <a:t> by 20 – 25 years or more.</a:t>
            </a:r>
          </a:p>
          <a:p>
            <a:pPr marL="285750" indent="-285750" algn="l">
              <a:buClr>
                <a:srgbClr val="C00000"/>
              </a:buClr>
              <a:buFont typeface="Arial" panose="020B0604020202020204" pitchFamily="34" charset="0"/>
              <a:buChar char="►"/>
            </a:pPr>
            <a:endParaRPr lang="en-US">
              <a:solidFill>
                <a:srgbClr val="404040"/>
              </a:solidFill>
              <a:latin typeface="Arial" panose="020B0604020202020204" pitchFamily="34" charset="0"/>
              <a:cs typeface="Arial" panose="020B0604020202020204" pitchFamily="34" charset="0"/>
            </a:endParaRPr>
          </a:p>
          <a:p>
            <a:pPr algn="l"/>
            <a:endParaRPr lang="en-US" sz="1800" b="0" i="0" u="none" strike="noStrike" baseline="0">
              <a:solidFill>
                <a:srgbClr val="404040"/>
              </a:solidFill>
              <a:latin typeface="Calibri" panose="020F0502020204030204" pitchFamily="34" charset="0"/>
            </a:endParaRPr>
          </a:p>
          <a:p>
            <a:pPr algn="l"/>
            <a:endParaRPr lang="en-US">
              <a:solidFill>
                <a:srgbClr val="404040"/>
              </a:solidFill>
              <a:latin typeface="Calibri" panose="020F0502020204030204" pitchFamily="34" charset="0"/>
            </a:endParaRPr>
          </a:p>
          <a:p>
            <a:pPr algn="l"/>
            <a:endParaRPr lang="en-CA" sz="180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9AA1FC-80EE-4D6B-A9B8-40C3D64B57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00" y="1619321"/>
            <a:ext cx="4728210" cy="3546157"/>
          </a:xfrm>
          <a:prstGeom prst="rect">
            <a:avLst/>
          </a:prstGeom>
        </p:spPr>
      </p:pic>
    </p:spTree>
    <p:extLst>
      <p:ext uri="{BB962C8B-B14F-4D97-AF65-F5344CB8AC3E}">
        <p14:creationId xmlns:p14="http://schemas.microsoft.com/office/powerpoint/2010/main" val="279648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281828" y="771049"/>
            <a:ext cx="9935598" cy="540570"/>
          </a:xfrm>
        </p:spPr>
        <p:txBody>
          <a:bodyPr>
            <a:noAutofit/>
          </a:bodyPr>
          <a:lstStyle/>
          <a:p>
            <a:r>
              <a:rPr lang="en-US" sz="3600">
                <a:latin typeface="Arial" panose="020B0604020202020204" pitchFamily="34" charset="0"/>
                <a:cs typeface="Arial" panose="020B0604020202020204" pitchFamily="34" charset="0"/>
              </a:rPr>
              <a:t>CASE STUDY-Lessons Learned </a:t>
            </a:r>
            <a:endParaRPr lang="en-US" sz="3600">
              <a:solidFill>
                <a:srgbClr val="92D05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E9D7E84-C555-4A79-840A-34EC21681A8D}"/>
              </a:ext>
            </a:extLst>
          </p:cNvPr>
          <p:cNvSpPr txBox="1"/>
          <p:nvPr/>
        </p:nvSpPr>
        <p:spPr>
          <a:xfrm>
            <a:off x="415809" y="1480113"/>
            <a:ext cx="6830811" cy="34470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a:solidFill>
                  <a:srgbClr val="C00000"/>
                </a:solidFill>
                <a:latin typeface="Trebuchet MS" panose="020B0603020202020204"/>
              </a:rPr>
              <a:t>Historical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prstClr val="black"/>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Calibri" panose="020F0502020204030204" pitchFamily="34" charset="0"/>
              </a:rPr>
              <a:t>No existing Structural Drawings on file</a:t>
            </a:r>
          </a:p>
          <a:p>
            <a:pPr marL="285750" indent="-285750" algn="l">
              <a:buClr>
                <a:srgbClr val="C00000"/>
              </a:buClr>
              <a:buFont typeface="Arial" panose="020B0604020202020204" pitchFamily="34" charset="0"/>
              <a:buChar char="►"/>
            </a:pPr>
            <a:r>
              <a:rPr lang="en-US" sz="1800" b="0" i="0" u="none" strike="noStrike" baseline="0">
                <a:solidFill>
                  <a:srgbClr val="404040"/>
                </a:solidFill>
                <a:latin typeface="Calibri" panose="020F0502020204030204" pitchFamily="34" charset="0"/>
              </a:rPr>
              <a:t>No early maintenance/ inspection or repair details on file (Phase 1)</a:t>
            </a:r>
          </a:p>
          <a:p>
            <a:pPr marL="285750" indent="-285750" algn="l">
              <a:buClr>
                <a:srgbClr val="C00000"/>
              </a:buClr>
              <a:buFont typeface="Arial" panose="020B0604020202020204" pitchFamily="34" charset="0"/>
              <a:buChar char="►"/>
            </a:pPr>
            <a:r>
              <a:rPr lang="en-US">
                <a:solidFill>
                  <a:srgbClr val="404040"/>
                </a:solidFill>
                <a:latin typeface="Calibri" panose="020F0502020204030204" pitchFamily="34" charset="0"/>
              </a:rPr>
              <a:t>Earliest Structural Engineering reports were provided from 1990, at the 20-year life stage</a:t>
            </a:r>
          </a:p>
          <a:p>
            <a:pPr marL="285750" indent="-285750" algn="l">
              <a:buClr>
                <a:srgbClr val="C00000"/>
              </a:buClr>
              <a:buFont typeface="Arial" panose="020B0604020202020204" pitchFamily="34" charset="0"/>
              <a:buChar char="►"/>
            </a:pPr>
            <a:endParaRPr lang="en-US">
              <a:solidFill>
                <a:srgbClr val="404040"/>
              </a:solidFill>
              <a:latin typeface="Calibri" panose="020F0502020204030204" pitchFamily="34" charset="0"/>
            </a:endParaRPr>
          </a:p>
          <a:p>
            <a:pPr algn="l"/>
            <a:r>
              <a:rPr lang="en-US" sz="1800" b="1">
                <a:solidFill>
                  <a:srgbClr val="404040"/>
                </a:solidFill>
                <a:latin typeface="Arial" panose="020B0604020202020204" pitchFamily="34" charset="0"/>
                <a:cs typeface="Arial" panose="020B0604020202020204" pitchFamily="34" charset="0"/>
              </a:rPr>
              <a:t>In 1990s slab repairs were completed along with Waterproof Traffic Coating and Waterproof Spray Coatings on top of lower-level elevated slabs. </a:t>
            </a:r>
            <a:endParaRPr lang="en-US">
              <a:solidFill>
                <a:srgbClr val="404040"/>
              </a:solidFill>
              <a:latin typeface="Calibri" panose="020F0502020204030204" pitchFamily="34" charset="0"/>
            </a:endParaRPr>
          </a:p>
          <a:p>
            <a:pPr marL="285750" indent="-285750" algn="l">
              <a:buClr>
                <a:srgbClr val="C00000"/>
              </a:buClr>
              <a:buFont typeface="Arial" panose="020B0604020202020204" pitchFamily="34" charset="0"/>
              <a:buChar char="►"/>
            </a:pPr>
            <a:endParaRPr lang="en-US">
              <a:solidFill>
                <a:srgbClr val="404040"/>
              </a:solidFill>
              <a:latin typeface="Calibri" panose="020F0502020204030204" pitchFamily="34" charset="0"/>
            </a:endParaRPr>
          </a:p>
          <a:p>
            <a:pPr algn="l"/>
            <a:endParaRPr lang="en-CA" sz="180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9AA1FC-80EE-4D6B-A9B8-40C3D64B57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70532" y="1694044"/>
            <a:ext cx="4025649" cy="3019237"/>
          </a:xfrm>
          <a:prstGeom prst="rect">
            <a:avLst/>
          </a:prstGeom>
        </p:spPr>
      </p:pic>
    </p:spTree>
    <p:extLst>
      <p:ext uri="{BB962C8B-B14F-4D97-AF65-F5344CB8AC3E}">
        <p14:creationId xmlns:p14="http://schemas.microsoft.com/office/powerpoint/2010/main" val="1465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170879" y="680284"/>
            <a:ext cx="10551901" cy="540570"/>
          </a:xfrm>
        </p:spPr>
        <p:txBody>
          <a:bodyPr>
            <a:noAutofit/>
          </a:bodyPr>
          <a:lstStyle/>
          <a:p>
            <a:r>
              <a:rPr lang="en-US" sz="3600">
                <a:latin typeface="Arial" panose="020B0604020202020204" pitchFamily="34" charset="0"/>
                <a:cs typeface="Arial" panose="020B0604020202020204" pitchFamily="34" charset="0"/>
              </a:rPr>
              <a:t>CASE STUDY -Lessons Learned </a:t>
            </a:r>
            <a:endParaRPr lang="en-US" sz="3600">
              <a:solidFill>
                <a:srgbClr val="92D05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E9D7E84-C555-4A79-840A-34EC21681A8D}"/>
              </a:ext>
            </a:extLst>
          </p:cNvPr>
          <p:cNvSpPr txBox="1"/>
          <p:nvPr/>
        </p:nvSpPr>
        <p:spPr>
          <a:xfrm>
            <a:off x="4275412" y="1254706"/>
            <a:ext cx="7646078" cy="48628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a:solidFill>
                  <a:srgbClr val="C00000"/>
                </a:solidFill>
                <a:latin typeface="Arial" panose="020B0604020202020204" pitchFamily="34" charset="0"/>
                <a:cs typeface="Arial" panose="020B0604020202020204" pitchFamily="34" charset="0"/>
              </a:rPr>
              <a:t>Current Investigations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a:solidFill>
                  <a:srgbClr val="C00000"/>
                </a:solidFill>
                <a:latin typeface="Arial" panose="020B0604020202020204" pitchFamily="34" charset="0"/>
                <a:cs typeface="Arial" panose="020B0604020202020204" pitchFamily="34" charset="0"/>
              </a:rPr>
              <a:t>An initial Phase 1 visual assessment review was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C0000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b="1">
                <a:solidFill>
                  <a:srgbClr val="404040"/>
                </a:solidFill>
                <a:latin typeface="Arial" panose="020B0604020202020204" pitchFamily="34" charset="0"/>
                <a:cs typeface="Arial" panose="020B0604020202020204" pitchFamily="34" charset="0"/>
              </a:rPr>
              <a:t>Lower-level post tensioned slabs and beams were in good condition. </a:t>
            </a:r>
          </a:p>
          <a:p>
            <a:pPr marL="285750" indent="-285750" algn="l">
              <a:buClr>
                <a:srgbClr val="C00000"/>
              </a:buClr>
              <a:buFont typeface="Arial" panose="020B0604020202020204" pitchFamily="34" charset="0"/>
              <a:buChar char="►"/>
            </a:pPr>
            <a:endParaRPr lang="en-US" b="1">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b="1">
                <a:solidFill>
                  <a:srgbClr val="404040"/>
                </a:solidFill>
                <a:latin typeface="Arial" panose="020B0604020202020204" pitchFamily="34" charset="0"/>
                <a:cs typeface="Arial" panose="020B0604020202020204" pitchFamily="34" charset="0"/>
              </a:rPr>
              <a:t>Waterproof Slab sealant on lower levels were  maintained and in good condition.</a:t>
            </a:r>
          </a:p>
          <a:p>
            <a:pPr marL="285750" indent="-285750" algn="l">
              <a:buClr>
                <a:srgbClr val="C00000"/>
              </a:buClr>
              <a:buFont typeface="Arial" panose="020B0604020202020204" pitchFamily="34" charset="0"/>
              <a:buChar char="►"/>
            </a:pPr>
            <a:endParaRPr lang="en-US" b="1">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b="1">
                <a:solidFill>
                  <a:srgbClr val="404040"/>
                </a:solidFill>
                <a:latin typeface="Arial" panose="020B0604020202020204" pitchFamily="34" charset="0"/>
                <a:cs typeface="Arial" panose="020B0604020202020204" pitchFamily="34" charset="0"/>
              </a:rPr>
              <a:t>Top floor elevated slabs show areas of cracking with efflorescence and corrosion stains. </a:t>
            </a:r>
          </a:p>
          <a:p>
            <a:pPr marL="285750" indent="-285750" algn="l">
              <a:buClr>
                <a:srgbClr val="C00000"/>
              </a:buClr>
              <a:buFont typeface="Arial" panose="020B0604020202020204" pitchFamily="34" charset="0"/>
              <a:buChar char="►"/>
            </a:pPr>
            <a:endParaRPr lang="en-US" b="1">
              <a:solidFill>
                <a:srgbClr val="404040"/>
              </a:solidFill>
              <a:latin typeface="Arial" panose="020B0604020202020204" pitchFamily="34" charset="0"/>
              <a:cs typeface="Arial" panose="020B0604020202020204" pitchFamily="34" charset="0"/>
            </a:endParaRPr>
          </a:p>
          <a:p>
            <a:pPr marL="285750" indent="-285750">
              <a:buClr>
                <a:srgbClr val="C00000"/>
              </a:buClr>
              <a:buFont typeface="Arial" panose="020B0604020202020204" pitchFamily="34" charset="0"/>
              <a:buChar char="►"/>
            </a:pPr>
            <a:r>
              <a:rPr lang="en-CA" sz="1800" b="1">
                <a:latin typeface="Arial" panose="020B0604020202020204" pitchFamily="34" charset="0"/>
                <a:cs typeface="Arial" panose="020B0604020202020204" pitchFamily="34" charset="0"/>
              </a:rPr>
              <a:t>Levels of cracking and corrosion in the top level slab indicated a Phase 2 assessment was required with further Invasive investigations.</a:t>
            </a:r>
          </a:p>
          <a:p>
            <a:pPr algn="l"/>
            <a:endParaRPr lang="en-US" b="1">
              <a:solidFill>
                <a:srgbClr val="404040"/>
              </a:solidFill>
              <a:latin typeface="Arial" panose="020B0604020202020204" pitchFamily="34" charset="0"/>
              <a:cs typeface="Arial" panose="020B0604020202020204" pitchFamily="34" charset="0"/>
            </a:endParaRPr>
          </a:p>
          <a:p>
            <a:pPr algn="l"/>
            <a:endParaRPr lang="en-CA" sz="180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9AA1FC-80EE-4D6B-A9B8-40C3D64B57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5800" y="1381914"/>
            <a:ext cx="3277488" cy="2458115"/>
          </a:xfrm>
          <a:prstGeom prst="rect">
            <a:avLst/>
          </a:prstGeom>
        </p:spPr>
      </p:pic>
      <p:pic>
        <p:nvPicPr>
          <p:cNvPr id="2" name="Picture 1">
            <a:extLst>
              <a:ext uri="{FF2B5EF4-FFF2-40B4-BE49-F238E27FC236}">
                <a16:creationId xmlns:a16="http://schemas.microsoft.com/office/drawing/2014/main" id="{8E897E9A-8DC3-7B5B-3004-D847B2B3CE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5800" y="4001089"/>
            <a:ext cx="3277488" cy="2458115"/>
          </a:xfrm>
          <a:prstGeom prst="rect">
            <a:avLst/>
          </a:prstGeom>
        </p:spPr>
      </p:pic>
    </p:spTree>
    <p:extLst>
      <p:ext uri="{BB962C8B-B14F-4D97-AF65-F5344CB8AC3E}">
        <p14:creationId xmlns:p14="http://schemas.microsoft.com/office/powerpoint/2010/main" val="326986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68955" y="683278"/>
            <a:ext cx="10666024" cy="540570"/>
          </a:xfrm>
        </p:spPr>
        <p:txBody>
          <a:bodyPr>
            <a:noAutofit/>
          </a:bodyPr>
          <a:lstStyle/>
          <a:p>
            <a:r>
              <a:rPr lang="en-US" sz="3600">
                <a:latin typeface="Arial" panose="020B0604020202020204" pitchFamily="34" charset="0"/>
                <a:cs typeface="Arial" panose="020B0604020202020204" pitchFamily="34" charset="0"/>
              </a:rPr>
              <a:t>CASE STUDY -Lessons Learned </a:t>
            </a:r>
            <a:endParaRPr lang="en-US" sz="3600">
              <a:solidFill>
                <a:srgbClr val="92D05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E9D7E84-C555-4A79-840A-34EC21681A8D}"/>
              </a:ext>
            </a:extLst>
          </p:cNvPr>
          <p:cNvSpPr txBox="1"/>
          <p:nvPr/>
        </p:nvSpPr>
        <p:spPr>
          <a:xfrm>
            <a:off x="4821281" y="1267391"/>
            <a:ext cx="5264413" cy="646331"/>
          </a:xfrm>
          <a:prstGeom prst="rect">
            <a:avLst/>
          </a:prstGeom>
          <a:noFill/>
        </p:spPr>
        <p:txBody>
          <a:bodyPr wrap="square">
            <a:spAutoFit/>
          </a:bodyPr>
          <a:lstStyle/>
          <a:p>
            <a:pPr algn="l"/>
            <a:r>
              <a:rPr lang="en-US" b="1">
                <a:solidFill>
                  <a:srgbClr val="C00000"/>
                </a:solidFill>
                <a:latin typeface="Arial" panose="020B0604020202020204" pitchFamily="34" charset="0"/>
                <a:cs typeface="Arial" panose="020B0604020202020204" pitchFamily="34" charset="0"/>
              </a:rPr>
              <a:t>Invasive Investigations (Phase 2)</a:t>
            </a:r>
          </a:p>
          <a:p>
            <a:pPr algn="l"/>
            <a:endParaRPr lang="en-US" b="1">
              <a:solidFill>
                <a:srgbClr val="C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9AA1FC-80EE-4D6B-A9B8-40C3D64B57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0800000">
            <a:off x="1214687" y="1267391"/>
            <a:ext cx="3344702" cy="2508527"/>
          </a:xfrm>
          <a:prstGeom prst="rect">
            <a:avLst/>
          </a:prstGeom>
        </p:spPr>
      </p:pic>
      <p:pic>
        <p:nvPicPr>
          <p:cNvPr id="2" name="Picture 1">
            <a:extLst>
              <a:ext uri="{FF2B5EF4-FFF2-40B4-BE49-F238E27FC236}">
                <a16:creationId xmlns:a16="http://schemas.microsoft.com/office/drawing/2014/main" id="{8E897E9A-8DC3-7B5B-3004-D847B2B3CE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14688" y="4089747"/>
            <a:ext cx="3344701" cy="2508526"/>
          </a:xfrm>
          <a:prstGeom prst="rect">
            <a:avLst/>
          </a:prstGeom>
        </p:spPr>
      </p:pic>
      <p:sp>
        <p:nvSpPr>
          <p:cNvPr id="7" name="TextBox 6">
            <a:extLst>
              <a:ext uri="{FF2B5EF4-FFF2-40B4-BE49-F238E27FC236}">
                <a16:creationId xmlns:a16="http://schemas.microsoft.com/office/drawing/2014/main" id="{7B0695EE-22C7-1ECB-78A1-E65AE2965A84}"/>
              </a:ext>
            </a:extLst>
          </p:cNvPr>
          <p:cNvSpPr txBox="1"/>
          <p:nvPr/>
        </p:nvSpPr>
        <p:spPr>
          <a:xfrm>
            <a:off x="4821281" y="1650407"/>
            <a:ext cx="7008769" cy="4524315"/>
          </a:xfrm>
          <a:prstGeom prst="rect">
            <a:avLst/>
          </a:prstGeom>
          <a:noFill/>
        </p:spPr>
        <p:txBody>
          <a:bodyPr wrap="square">
            <a:spAutoFit/>
          </a:bodyPr>
          <a:lstStyle/>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Invasive and Non-Invasive Investigations were done at this time due to some visual indications of cracking, corrosion and delamination in the top floor elevated slab. </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After opening the soffit of the slab – there was corrosion in some post tensioning reinforcement strands. </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A strand beside the cracked and corroded area was investigated for comparison, and it was in good condition</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Repairs were required at all observed cracking slab areas.</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During the assessment, it was also observed that the top elevated slab traffic coating/ waterproof coating was nonexistent.  </a:t>
            </a:r>
          </a:p>
          <a:p>
            <a:pPr algn="l"/>
            <a:endParaRPr lang="en-US" b="1">
              <a:solidFill>
                <a:srgbClr val="404040"/>
              </a:solidFill>
              <a:latin typeface="Arial" panose="020B0604020202020204" pitchFamily="34" charset="0"/>
              <a:cs typeface="Arial" panose="020B0604020202020204" pitchFamily="34" charset="0"/>
            </a:endParaRPr>
          </a:p>
          <a:p>
            <a:pPr algn="l"/>
            <a:endParaRPr lang="en-US" b="1">
              <a:solidFill>
                <a:srgbClr val="4040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501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68955" y="683278"/>
            <a:ext cx="10666024" cy="540570"/>
          </a:xfrm>
        </p:spPr>
        <p:txBody>
          <a:bodyPr>
            <a:noAutofit/>
          </a:bodyPr>
          <a:lstStyle/>
          <a:p>
            <a:r>
              <a:rPr lang="en-US" sz="3600">
                <a:latin typeface="Arial" panose="020B0604020202020204" pitchFamily="34" charset="0"/>
                <a:cs typeface="Arial" panose="020B0604020202020204" pitchFamily="34" charset="0"/>
              </a:rPr>
              <a:t>CASE STUDY -Lessons Learned </a:t>
            </a:r>
            <a:endParaRPr lang="en-US" sz="3600">
              <a:solidFill>
                <a:srgbClr val="92D05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E9D7E84-C555-4A79-840A-34EC21681A8D}"/>
              </a:ext>
            </a:extLst>
          </p:cNvPr>
          <p:cNvSpPr txBox="1"/>
          <p:nvPr/>
        </p:nvSpPr>
        <p:spPr>
          <a:xfrm>
            <a:off x="5470566" y="1378002"/>
            <a:ext cx="5264413"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a:solidFill>
                  <a:srgbClr val="C00000"/>
                </a:solidFill>
                <a:latin typeface="Arial" panose="020B0604020202020204" pitchFamily="34" charset="0"/>
                <a:cs typeface="Arial" panose="020B0604020202020204" pitchFamily="34" charset="0"/>
              </a:rPr>
              <a:t>Current Investigations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C00000"/>
              </a:solidFill>
              <a:latin typeface="Arial" panose="020B0604020202020204" pitchFamily="34" charset="0"/>
              <a:cs typeface="Arial" panose="020B0604020202020204" pitchFamily="34" charset="0"/>
            </a:endParaRPr>
          </a:p>
          <a:p>
            <a:pPr algn="l"/>
            <a:r>
              <a:rPr lang="en-US" b="1">
                <a:solidFill>
                  <a:srgbClr val="C00000"/>
                </a:solidFill>
                <a:latin typeface="Arial" panose="020B0604020202020204" pitchFamily="34" charset="0"/>
                <a:cs typeface="Arial" panose="020B0604020202020204" pitchFamily="34" charset="0"/>
              </a:rPr>
              <a:t>Invasive Investigations (Phase 2)</a:t>
            </a:r>
          </a:p>
          <a:p>
            <a:pPr algn="l"/>
            <a:endParaRPr lang="en-US" b="1">
              <a:solidFill>
                <a:srgbClr val="40404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B0695EE-22C7-1ECB-78A1-E65AE2965A84}"/>
              </a:ext>
            </a:extLst>
          </p:cNvPr>
          <p:cNvSpPr txBox="1"/>
          <p:nvPr/>
        </p:nvSpPr>
        <p:spPr>
          <a:xfrm>
            <a:off x="5607648" y="2724800"/>
            <a:ext cx="5938861" cy="2585323"/>
          </a:xfrm>
          <a:prstGeom prst="rect">
            <a:avLst/>
          </a:prstGeom>
          <a:noFill/>
        </p:spPr>
        <p:txBody>
          <a:bodyPr wrap="square">
            <a:spAutoFit/>
          </a:bodyPr>
          <a:lstStyle/>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Investigation were completed throughout on the Post Tensioned structural elements.</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Including: GPR slab testing, corrosion half cell tests, slab strand invasive investigations, beam strand invasive investigations, air communication on strands and end post tensioned anchor investigations.</a:t>
            </a:r>
          </a:p>
          <a:p>
            <a:pPr algn="l"/>
            <a:endParaRPr lang="en-US" b="1">
              <a:solidFill>
                <a:srgbClr val="404040"/>
              </a:solidFill>
              <a:latin typeface="Arial" panose="020B0604020202020204" pitchFamily="34" charset="0"/>
              <a:cs typeface="Arial" panose="020B0604020202020204" pitchFamily="34" charset="0"/>
            </a:endParaRPr>
          </a:p>
          <a:p>
            <a:pPr algn="l"/>
            <a:endParaRPr lang="en-US" b="1">
              <a:solidFill>
                <a:srgbClr val="40404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17CB6EA-1C42-8CE6-EF0A-206B87606909}"/>
              </a:ext>
            </a:extLst>
          </p:cNvPr>
          <p:cNvPicPr>
            <a:picLocks noChangeAspect="1"/>
          </p:cNvPicPr>
          <p:nvPr/>
        </p:nvPicPr>
        <p:blipFill>
          <a:blip r:embed="rId3"/>
          <a:stretch>
            <a:fillRect/>
          </a:stretch>
        </p:blipFill>
        <p:spPr>
          <a:xfrm>
            <a:off x="439160" y="1494816"/>
            <a:ext cx="4757621" cy="3568216"/>
          </a:xfrm>
          <a:prstGeom prst="rect">
            <a:avLst/>
          </a:prstGeom>
        </p:spPr>
      </p:pic>
    </p:spTree>
    <p:extLst>
      <p:ext uri="{BB962C8B-B14F-4D97-AF65-F5344CB8AC3E}">
        <p14:creationId xmlns:p14="http://schemas.microsoft.com/office/powerpoint/2010/main" val="255780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217170" y="725183"/>
            <a:ext cx="11012005" cy="540570"/>
          </a:xfrm>
        </p:spPr>
        <p:txBody>
          <a:bodyPr>
            <a:noAutofit/>
          </a:bodyPr>
          <a:lstStyle/>
          <a:p>
            <a:r>
              <a:rPr lang="en-US" sz="3600">
                <a:latin typeface="Arial" panose="020B0604020202020204" pitchFamily="34" charset="0"/>
                <a:cs typeface="Arial" panose="020B0604020202020204" pitchFamily="34" charset="0"/>
              </a:rPr>
              <a:t>CASE STUDY -Lessons Learned </a:t>
            </a:r>
            <a:endParaRPr lang="en-US" sz="3600">
              <a:solidFill>
                <a:srgbClr val="92D05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E9D7E84-C555-4A79-840A-34EC21681A8D}"/>
              </a:ext>
            </a:extLst>
          </p:cNvPr>
          <p:cNvSpPr txBox="1"/>
          <p:nvPr/>
        </p:nvSpPr>
        <p:spPr>
          <a:xfrm>
            <a:off x="4675922" y="1151453"/>
            <a:ext cx="7256998"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prstClr val="black"/>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Extensive damage, including significant delamination and corrosion of the reinforcement and transverse prestressing cables were observed in the top slab</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Determined the main cause of the deterioration was due to Snow removal, and the damage to Traffic Coating during Phase 1 maintenance</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While new top floor Traffic Coating was applied, this was scraped off by snow clearing equipment with metal bucket graters.</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Unfortunately, this was not considered by the maintenance staff and new Traffic coating was not replaced for a substantial time period causing substantial corrosion in the steel reinforcing.</a:t>
            </a:r>
            <a:br>
              <a:rPr lang="en-US">
                <a:solidFill>
                  <a:srgbClr val="404040"/>
                </a:solidFill>
                <a:latin typeface="Arial" panose="020B0604020202020204" pitchFamily="34" charset="0"/>
                <a:cs typeface="Arial" panose="020B0604020202020204" pitchFamily="34" charset="0"/>
              </a:rPr>
            </a:br>
            <a:endParaRPr lang="en-US">
              <a:solidFill>
                <a:srgbClr val="404040"/>
              </a:solidFill>
              <a:latin typeface="Arial" panose="020B0604020202020204" pitchFamily="34" charset="0"/>
              <a:cs typeface="Arial" panose="020B0604020202020204" pitchFamily="34" charset="0"/>
            </a:endParaRPr>
          </a:p>
        </p:txBody>
      </p:sp>
      <p:pic>
        <p:nvPicPr>
          <p:cNvPr id="1026" name="Picture 2" descr="Lessons learned from failure">
            <a:extLst>
              <a:ext uri="{FF2B5EF4-FFF2-40B4-BE49-F238E27FC236}">
                <a16:creationId xmlns:a16="http://schemas.microsoft.com/office/drawing/2014/main" id="{99BF604D-26C1-7222-2ABE-15164CCCC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 y="1931669"/>
            <a:ext cx="4145398" cy="2684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61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323527" y="491558"/>
            <a:ext cx="8596668" cy="775662"/>
          </a:xfrm>
        </p:spPr>
        <p:txBody>
          <a:bodyPr>
            <a:normAutofit/>
          </a:bodyPr>
          <a:lstStyle/>
          <a:p>
            <a:r>
              <a:rPr lang="en-US" sz="3600">
                <a:latin typeface="Arial" panose="020B0604020202020204" pitchFamily="34" charset="0"/>
                <a:cs typeface="Arial" panose="020B0604020202020204" pitchFamily="34" charset="0"/>
              </a:rPr>
              <a:t>Overview</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02569" y="1462436"/>
            <a:ext cx="5791753" cy="3877985"/>
          </a:xfrm>
          <a:prstGeom prst="rect">
            <a:avLst/>
          </a:prstGeom>
          <a:noFill/>
        </p:spPr>
        <p:txBody>
          <a:bodyPr wrap="square" rtlCol="0">
            <a:spAutoFit/>
          </a:bodyPr>
          <a:lstStyle/>
          <a:p>
            <a:pPr marL="285750" indent="-285750" fontAlgn="base">
              <a:spcAft>
                <a:spcPts val="1200"/>
              </a:spcAft>
              <a:buClr>
                <a:srgbClr val="C00000"/>
              </a:buClr>
              <a:buFont typeface="Arial" panose="020B0604020202020204" pitchFamily="34" charset="0"/>
              <a:buChar char="►"/>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F</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acility managers should prioritize parking structure evaluation and maintenance to avert problems and avoid possible liability. </a:t>
            </a:r>
          </a:p>
          <a:p>
            <a:pPr marL="285750" indent="-285750" fontAlgn="base">
              <a:spcAft>
                <a:spcPts val="1200"/>
              </a:spcAft>
              <a:buClr>
                <a:srgbClr val="C00000"/>
              </a:buClr>
              <a:buFont typeface="Arial" panose="020B0604020202020204" pitchFamily="34" charset="0"/>
              <a:buChar char="►"/>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W</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here maintenance has been deferred, complications progress and facility managers must follow a deterrent approach to garage upkeep.</a:t>
            </a:r>
          </a:p>
          <a:p>
            <a:pPr marL="285750" indent="-285750" fontAlgn="base">
              <a:spcAft>
                <a:spcPts val="1200"/>
              </a:spcAft>
              <a:buClr>
                <a:srgbClr val="C00000"/>
              </a:buClr>
              <a:buFont typeface="Arial" panose="020B0604020202020204" pitchFamily="34" charset="0"/>
              <a:buChar char="►"/>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Maintaining your parking facility is significant for aesthetics as well as safety. </a:t>
            </a:r>
          </a:p>
          <a:p>
            <a:pPr marL="285750" indent="-285750" fontAlgn="base">
              <a:spcAft>
                <a:spcPts val="1200"/>
              </a:spcAft>
              <a:buClr>
                <a:srgbClr val="C00000"/>
              </a:buClr>
              <a:buFont typeface="Arial" panose="020B0604020202020204" pitchFamily="34" charset="0"/>
              <a:buChar char="►"/>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Parking facilities are </a:t>
            </a: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open to wear and tear, excess moisture, temperatures, and harsh weather conditions that can cause serious structural damage.</a:t>
            </a:r>
            <a:endParaRPr lang="en-CA" sz="1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170" name="Picture 2" descr="Exploring the History and Future of Parking Garage Designs | ArchDaily">
            <a:extLst>
              <a:ext uri="{FF2B5EF4-FFF2-40B4-BE49-F238E27FC236}">
                <a16:creationId xmlns:a16="http://schemas.microsoft.com/office/drawing/2014/main" id="{AD50242D-831A-92FF-6E87-DFC3AECD9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297" y="1523664"/>
            <a:ext cx="5217795" cy="347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9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166533" y="727225"/>
            <a:ext cx="11012005" cy="540570"/>
          </a:xfrm>
        </p:spPr>
        <p:txBody>
          <a:bodyPr>
            <a:noAutofit/>
          </a:bodyPr>
          <a:lstStyle/>
          <a:p>
            <a:r>
              <a:rPr lang="en-US" sz="3600">
                <a:latin typeface="Arial" panose="020B0604020202020204" pitchFamily="34" charset="0"/>
                <a:cs typeface="Arial" panose="020B0604020202020204" pitchFamily="34" charset="0"/>
              </a:rPr>
              <a:t>CASE STUDY -Lessons Learned </a:t>
            </a:r>
            <a:endParaRPr lang="en-US" sz="3600">
              <a:solidFill>
                <a:srgbClr val="92D05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E9D7E84-C555-4A79-840A-34EC21681A8D}"/>
              </a:ext>
            </a:extLst>
          </p:cNvPr>
          <p:cNvSpPr txBox="1"/>
          <p:nvPr/>
        </p:nvSpPr>
        <p:spPr>
          <a:xfrm>
            <a:off x="4620976" y="1443841"/>
            <a:ext cx="6123224" cy="3970318"/>
          </a:xfrm>
          <a:prstGeom prst="rect">
            <a:avLst/>
          </a:prstGeom>
          <a:noFill/>
        </p:spPr>
        <p:txBody>
          <a:bodyPr wrap="square">
            <a:spAutoFit/>
          </a:bodyPr>
          <a:lstStyle/>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(Good) Phase 2 investigations were initiated to review the Parking Garage Structure</a:t>
            </a:r>
          </a:p>
          <a:p>
            <a:pPr marL="285750" indent="-285750" algn="l">
              <a:buClr>
                <a:srgbClr val="C00000"/>
              </a:buClr>
              <a:buFont typeface="Arial" panose="020B0604020202020204" pitchFamily="34" charset="0"/>
              <a:buChar char="►"/>
            </a:pP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 While this may be more costly for these investigations, it was essential to be completed</a:t>
            </a:r>
          </a:p>
          <a:p>
            <a:pPr marL="285750" indent="-285750" algn="l">
              <a:buClr>
                <a:srgbClr val="C00000"/>
              </a:buClr>
              <a:buFont typeface="Arial" panose="020B0604020202020204" pitchFamily="34" charset="0"/>
              <a:buChar char="►"/>
            </a:pP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(Good and Bad) – the Post Tensioning Strands End Connections, 3 out 5 end connections were not filled properly with Grout during construction, and high corrosion was observed</a:t>
            </a:r>
          </a:p>
          <a:p>
            <a:pPr marL="285750" indent="-285750" algn="l">
              <a:buClr>
                <a:srgbClr val="C00000"/>
              </a:buClr>
              <a:buFont typeface="Arial" panose="020B0604020202020204" pitchFamily="34" charset="0"/>
              <a:buChar char="►"/>
            </a:pPr>
            <a:endParaRPr lang="en-US">
              <a:solidFill>
                <a:srgbClr val="404040"/>
              </a:solidFill>
              <a:latin typeface="Arial" panose="020B0604020202020204" pitchFamily="34" charset="0"/>
              <a:cs typeface="Arial" panose="020B0604020202020204" pitchFamily="34" charset="0"/>
            </a:endParaRPr>
          </a:p>
          <a:p>
            <a:pPr marL="285750" indent="-285750" algn="l">
              <a:buClr>
                <a:srgbClr val="C00000"/>
              </a:buClr>
              <a:buFont typeface="Arial" panose="020B0604020202020204" pitchFamily="34" charset="0"/>
              <a:buChar char="►"/>
            </a:pPr>
            <a:r>
              <a:rPr lang="en-US">
                <a:solidFill>
                  <a:srgbClr val="404040"/>
                </a:solidFill>
                <a:latin typeface="Arial" panose="020B0604020202020204" pitchFamily="34" charset="0"/>
                <a:cs typeface="Arial" panose="020B0604020202020204" pitchFamily="34" charset="0"/>
              </a:rPr>
              <a:t>The RISK - if this was not investigated or this corrosion in the end beam post tensioning connections are not repaired – could be catastrophic</a:t>
            </a:r>
            <a:r>
              <a:rPr lang="en-US" b="1">
                <a:solidFill>
                  <a:srgbClr val="404040"/>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CFF395DC-27EB-BEA9-7DA4-51E80250C481}"/>
              </a:ext>
            </a:extLst>
          </p:cNvPr>
          <p:cNvPicPr>
            <a:picLocks noChangeAspect="1"/>
          </p:cNvPicPr>
          <p:nvPr/>
        </p:nvPicPr>
        <p:blipFill>
          <a:blip r:embed="rId3"/>
          <a:stretch>
            <a:fillRect/>
          </a:stretch>
        </p:blipFill>
        <p:spPr>
          <a:xfrm>
            <a:off x="570188" y="1610566"/>
            <a:ext cx="3784641" cy="2838481"/>
          </a:xfrm>
          <a:prstGeom prst="rect">
            <a:avLst/>
          </a:prstGeom>
        </p:spPr>
      </p:pic>
    </p:spTree>
    <p:extLst>
      <p:ext uri="{BB962C8B-B14F-4D97-AF65-F5344CB8AC3E}">
        <p14:creationId xmlns:p14="http://schemas.microsoft.com/office/powerpoint/2010/main" val="361463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9D7E84-C555-4A79-840A-34EC21681A8D}"/>
              </a:ext>
            </a:extLst>
          </p:cNvPr>
          <p:cNvSpPr txBox="1"/>
          <p:nvPr/>
        </p:nvSpPr>
        <p:spPr>
          <a:xfrm>
            <a:off x="4514840" y="808002"/>
            <a:ext cx="7418080" cy="424731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en-CA">
                <a:latin typeface="Arial" panose="020B0604020202020204" pitchFamily="34" charset="0"/>
                <a:cs typeface="Arial" panose="020B0604020202020204" pitchFamily="34" charset="0"/>
              </a:rPr>
              <a:t>For the overall Health, and to extend the Estimated Useful life of Parking Garage Structures it is essential to consider a three-phase approach.</a:t>
            </a:r>
            <a:br>
              <a:rPr lang="en-CA">
                <a:latin typeface="Arial" panose="020B0604020202020204" pitchFamily="34" charset="0"/>
                <a:cs typeface="Arial" panose="020B0604020202020204" pitchFamily="34" charset="0"/>
              </a:rPr>
            </a:br>
            <a:endParaRPr lang="en-CA">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en-CA">
                <a:latin typeface="Arial" panose="020B0604020202020204" pitchFamily="34" charset="0"/>
                <a:cs typeface="Arial" panose="020B0604020202020204" pitchFamily="34" charset="0"/>
              </a:rPr>
              <a:t>Include and plan for the first two phases when developing your Useful Life Preventative Maintenance Strategy.</a:t>
            </a:r>
            <a:br>
              <a:rPr lang="en-CA">
                <a:latin typeface="Arial" panose="020B0604020202020204" pitchFamily="34" charset="0"/>
                <a:cs typeface="Arial" panose="020B0604020202020204" pitchFamily="34" charset="0"/>
              </a:rPr>
            </a:br>
            <a:endParaRPr lang="en-CA">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en-CA">
                <a:latin typeface="Arial" panose="020B0604020202020204" pitchFamily="34" charset="0"/>
                <a:cs typeface="Arial" panose="020B0604020202020204" pitchFamily="34" charset="0"/>
              </a:rPr>
              <a:t>This can easily double the expected useful life of your parking garage structure</a:t>
            </a:r>
            <a:br>
              <a:rPr lang="en-CA">
                <a:latin typeface="Arial" panose="020B0604020202020204" pitchFamily="34" charset="0"/>
                <a:cs typeface="Arial" panose="020B0604020202020204" pitchFamily="34" charset="0"/>
              </a:rPr>
            </a:br>
            <a:endParaRPr lang="en-CA">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en-CA">
                <a:latin typeface="Arial" panose="020B0604020202020204" pitchFamily="34" charset="0"/>
                <a:cs typeface="Arial" panose="020B0604020202020204" pitchFamily="34" charset="0"/>
              </a:rPr>
              <a:t>Avoid the third phase of major structural rehabilitation repairs - as long as possible</a:t>
            </a:r>
            <a:br>
              <a:rPr lang="en-CA">
                <a:latin typeface="Arial" panose="020B0604020202020204" pitchFamily="34" charset="0"/>
                <a:cs typeface="Arial" panose="020B0604020202020204" pitchFamily="34" charset="0"/>
              </a:rPr>
            </a:br>
            <a:r>
              <a:rPr lang="en-CA">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en-CA">
                <a:latin typeface="Arial" panose="020B0604020202020204" pitchFamily="34" charset="0"/>
                <a:cs typeface="Arial" panose="020B0604020202020204" pitchFamily="34" charset="0"/>
              </a:rPr>
              <a:t>Above all - keep the public and owners that use the parking garage structures safe! </a:t>
            </a:r>
            <a:endParaRPr lang="en-US">
              <a:latin typeface="Arial" panose="020B0604020202020204" pitchFamily="34" charset="0"/>
              <a:cs typeface="Arial" panose="020B0604020202020204" pitchFamily="34" charset="0"/>
            </a:endParaRPr>
          </a:p>
        </p:txBody>
      </p:sp>
      <p:pic>
        <p:nvPicPr>
          <p:cNvPr id="2050" name="Picture 2" descr="How to Improve Your Students' Compre Summary Writing">
            <a:extLst>
              <a:ext uri="{FF2B5EF4-FFF2-40B4-BE49-F238E27FC236}">
                <a16:creationId xmlns:a16="http://schemas.microsoft.com/office/drawing/2014/main" id="{2958DF27-718F-A865-6000-D172FA667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 y="1760220"/>
            <a:ext cx="4251950" cy="213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5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5D3F1-7626-0781-F20D-6789B36F98E0}"/>
              </a:ext>
            </a:extLst>
          </p:cNvPr>
          <p:cNvSpPr>
            <a:spLocks noGrp="1"/>
          </p:cNvSpPr>
          <p:nvPr>
            <p:ph type="title"/>
          </p:nvPr>
        </p:nvSpPr>
        <p:spPr>
          <a:xfrm>
            <a:off x="8820856" y="2122767"/>
            <a:ext cx="3292303" cy="1046829"/>
          </a:xfrm>
        </p:spPr>
        <p:txBody>
          <a:bodyPr/>
          <a:lstStyle/>
          <a:p>
            <a:pPr algn="ctr"/>
            <a:r>
              <a:rPr lang="en-CA" b="1">
                <a:solidFill>
                  <a:srgbClr val="013F7A"/>
                </a:solidFill>
                <a:latin typeface="Arial" panose="020B0604020202020204" pitchFamily="34" charset="0"/>
                <a:cs typeface="Arial" panose="020B0604020202020204" pitchFamily="34" charset="0"/>
              </a:rPr>
              <a:t>Q &amp; A</a:t>
            </a:r>
          </a:p>
        </p:txBody>
      </p:sp>
      <p:pic>
        <p:nvPicPr>
          <p:cNvPr id="3" name="Picture 2" descr="Close-up of hands clapping&#10;&#10;Description automatically generated with low confidence">
            <a:extLst>
              <a:ext uri="{FF2B5EF4-FFF2-40B4-BE49-F238E27FC236}">
                <a16:creationId xmlns:a16="http://schemas.microsoft.com/office/drawing/2014/main" id="{95F01A46-24F6-A07A-5F16-56F252E13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243"/>
            <a:ext cx="8460260" cy="5465075"/>
          </a:xfrm>
          <a:prstGeom prst="rect">
            <a:avLst/>
          </a:prstGeom>
        </p:spPr>
      </p:pic>
      <p:pic>
        <p:nvPicPr>
          <p:cNvPr id="2" name="Picture 1" descr="A black and red rectangle&#10;&#10;Description automatically generated with low confidence">
            <a:extLst>
              <a:ext uri="{FF2B5EF4-FFF2-40B4-BE49-F238E27FC236}">
                <a16:creationId xmlns:a16="http://schemas.microsoft.com/office/drawing/2014/main" id="{74B6F1FF-B9DF-A6EE-6FC3-75991B822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612572"/>
          </a:xfrm>
          <a:prstGeom prst="rect">
            <a:avLst/>
          </a:prstGeom>
        </p:spPr>
      </p:pic>
      <p:pic>
        <p:nvPicPr>
          <p:cNvPr id="5" name="Picture 4" descr="A picture containing text, font, screenshot, graphics&#10;&#10;Description automatically generated">
            <a:extLst>
              <a:ext uri="{FF2B5EF4-FFF2-40B4-BE49-F238E27FC236}">
                <a16:creationId xmlns:a16="http://schemas.microsoft.com/office/drawing/2014/main" id="{D8703A0A-578C-5AB1-5497-AF9BA523C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18988"/>
            <a:ext cx="2202024" cy="839012"/>
          </a:xfrm>
          <a:prstGeom prst="rect">
            <a:avLst/>
          </a:prstGeom>
        </p:spPr>
      </p:pic>
      <p:sp>
        <p:nvSpPr>
          <p:cNvPr id="6" name="Rectangle 5">
            <a:extLst>
              <a:ext uri="{FF2B5EF4-FFF2-40B4-BE49-F238E27FC236}">
                <a16:creationId xmlns:a16="http://schemas.microsoft.com/office/drawing/2014/main" id="{E34F751D-AC20-0E8F-C9A8-C3883EE36D7C}"/>
              </a:ext>
            </a:extLst>
          </p:cNvPr>
          <p:cNvSpPr/>
          <p:nvPr/>
        </p:nvSpPr>
        <p:spPr>
          <a:xfrm>
            <a:off x="0" y="5766318"/>
            <a:ext cx="12192000" cy="252670"/>
          </a:xfrm>
          <a:prstGeom prst="rect">
            <a:avLst/>
          </a:prstGeom>
          <a:solidFill>
            <a:srgbClr val="CB20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1929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621138-51DB-DFF0-CB15-BB91493B99DE}"/>
              </a:ext>
            </a:extLst>
          </p:cNvPr>
          <p:cNvPicPr>
            <a:picLocks noChangeAspect="1"/>
          </p:cNvPicPr>
          <p:nvPr/>
        </p:nvPicPr>
        <p:blipFill rotWithShape="1">
          <a:blip r:embed="rId2"/>
          <a:srcRect t="4175" r="-4" b="17675"/>
          <a:stretch/>
        </p:blipFill>
        <p:spPr>
          <a:xfrm>
            <a:off x="388814" y="2938662"/>
            <a:ext cx="5157787" cy="3315242"/>
          </a:xfrm>
          <a:prstGeom prst="rect">
            <a:avLst/>
          </a:prstGeom>
          <a:noFill/>
        </p:spPr>
      </p:pic>
      <p:sp>
        <p:nvSpPr>
          <p:cNvPr id="3" name="TextBox 2">
            <a:extLst>
              <a:ext uri="{FF2B5EF4-FFF2-40B4-BE49-F238E27FC236}">
                <a16:creationId xmlns:a16="http://schemas.microsoft.com/office/drawing/2014/main" id="{7872D9E5-16A5-D3E2-C079-7D79DC023F44}"/>
              </a:ext>
            </a:extLst>
          </p:cNvPr>
          <p:cNvSpPr txBox="1"/>
          <p:nvPr/>
        </p:nvSpPr>
        <p:spPr>
          <a:xfrm>
            <a:off x="363413" y="1437806"/>
            <a:ext cx="5183188" cy="823912"/>
          </a:xfrm>
          <a:prstGeom prst="rect">
            <a:avLst/>
          </a:prstGeom>
        </p:spPr>
        <p:txBody>
          <a:bodyPr lIns="0" tIns="0" rIns="0" bIns="0" anchor="t">
            <a:noAutofit/>
          </a:bodyPr>
          <a:lstStyle/>
          <a:p>
            <a:pPr>
              <a:lnSpc>
                <a:spcPct val="90000"/>
              </a:lnSpc>
              <a:spcBef>
                <a:spcPts val="1000"/>
              </a:spcBef>
              <a:buClr>
                <a:srgbClr val="CB2027"/>
              </a:buClr>
              <a:defRPr/>
            </a:pPr>
            <a:r>
              <a:rPr lang="en-US" b="1" i="0" kern="1200">
                <a:latin typeface="+mj-lt"/>
                <a:ea typeface="+mn-ea"/>
                <a:cs typeface="Arial" panose="020B0604020202020204" pitchFamily="34" charset="0"/>
              </a:rPr>
              <a:t>Visit our website at </a:t>
            </a:r>
            <a:r>
              <a:rPr lang="en-US" b="1" i="0" u="sng" kern="1200">
                <a:solidFill>
                  <a:srgbClr val="C00000"/>
                </a:solidFill>
                <a:latin typeface="+mj-lt"/>
                <a:ea typeface="+mn-ea"/>
                <a:cs typeface="Arial" panose="020B0604020202020204" pitchFamily="34" charset="0"/>
              </a:rPr>
              <a:t>rothiams.com</a:t>
            </a:r>
          </a:p>
          <a:p>
            <a:pPr>
              <a:lnSpc>
                <a:spcPct val="90000"/>
              </a:lnSpc>
              <a:spcBef>
                <a:spcPts val="1000"/>
              </a:spcBef>
              <a:buClr>
                <a:srgbClr val="CB2027"/>
              </a:buClr>
              <a:defRPr/>
            </a:pPr>
            <a:r>
              <a:rPr lang="en-US" b="1" i="0" kern="1200">
                <a:latin typeface="+mj-lt"/>
                <a:ea typeface="+mn-ea"/>
                <a:cs typeface="Arial" panose="020B0604020202020204" pitchFamily="34" charset="0"/>
              </a:rPr>
              <a:t>Follow us on </a:t>
            </a:r>
            <a:r>
              <a:rPr lang="en-US" b="1" i="0" kern="1200">
                <a:solidFill>
                  <a:srgbClr val="C00000"/>
                </a:solidFill>
                <a:latin typeface="+mj-lt"/>
                <a:ea typeface="+mn-ea"/>
                <a:cs typeface="Arial" panose="020B0604020202020204" pitchFamily="34" charset="0"/>
              </a:rPr>
              <a:t>LinkedIn</a:t>
            </a:r>
            <a:r>
              <a:rPr lang="en-US" b="1" i="0" kern="1200">
                <a:latin typeface="+mj-lt"/>
                <a:ea typeface="+mn-ea"/>
                <a:cs typeface="Arial" panose="020B0604020202020204" pitchFamily="34" charset="0"/>
              </a:rPr>
              <a:t> for more content</a:t>
            </a:r>
          </a:p>
          <a:p>
            <a:pPr>
              <a:lnSpc>
                <a:spcPct val="90000"/>
              </a:lnSpc>
              <a:spcBef>
                <a:spcPts val="1000"/>
              </a:spcBef>
              <a:buClr>
                <a:srgbClr val="CB2027"/>
              </a:buClr>
              <a:defRPr/>
            </a:pPr>
            <a:r>
              <a:rPr lang="en-US" b="1" i="0" kern="1200">
                <a:latin typeface="+mj-lt"/>
                <a:ea typeface="+mn-ea"/>
                <a:cs typeface="Arial" panose="020B0604020202020204" pitchFamily="34" charset="0"/>
              </a:rPr>
              <a:t>Connect with us directly through email at:</a:t>
            </a:r>
            <a:r>
              <a:rPr lang="en-US" b="1">
                <a:latin typeface="+mj-lt"/>
                <a:cs typeface="Arial" panose="020B0604020202020204" pitchFamily="34" charset="0"/>
              </a:rPr>
              <a:t>  </a:t>
            </a:r>
            <a:r>
              <a:rPr lang="en-US" b="1" i="0" kern="1200">
                <a:latin typeface="+mj-lt"/>
                <a:ea typeface="+mn-ea"/>
                <a:cs typeface="Arial" panose="020B0604020202020204" pitchFamily="34" charset="0"/>
                <a:hlinkClick r:id="rId3"/>
              </a:rPr>
              <a:t>Andrej.culen@rothiams.com</a:t>
            </a:r>
            <a:endParaRPr lang="en-US" b="1" i="0" kern="1200">
              <a:latin typeface="+mj-lt"/>
              <a:ea typeface="+mn-ea"/>
              <a:cs typeface="Arial" panose="020B0604020202020204" pitchFamily="34" charset="0"/>
            </a:endParaRPr>
          </a:p>
        </p:txBody>
      </p:sp>
      <p:pic>
        <p:nvPicPr>
          <p:cNvPr id="4" name="Picture 3">
            <a:extLst>
              <a:ext uri="{FF2B5EF4-FFF2-40B4-BE49-F238E27FC236}">
                <a16:creationId xmlns:a16="http://schemas.microsoft.com/office/drawing/2014/main" id="{AACCF84E-78B4-B131-0FFC-97135EAC9ABE}"/>
              </a:ext>
            </a:extLst>
          </p:cNvPr>
          <p:cNvPicPr>
            <a:picLocks noChangeAspect="1"/>
          </p:cNvPicPr>
          <p:nvPr/>
        </p:nvPicPr>
        <p:blipFill rotWithShape="1">
          <a:blip r:embed="rId4"/>
          <a:srcRect l="2847" r="22109" b="1"/>
          <a:stretch/>
        </p:blipFill>
        <p:spPr>
          <a:xfrm>
            <a:off x="6286694" y="2121621"/>
            <a:ext cx="5183188" cy="3315242"/>
          </a:xfrm>
          <a:prstGeom prst="rect">
            <a:avLst/>
          </a:prstGeom>
          <a:noFill/>
        </p:spPr>
      </p:pic>
      <p:sp>
        <p:nvSpPr>
          <p:cNvPr id="12" name="Title 5">
            <a:extLst>
              <a:ext uri="{FF2B5EF4-FFF2-40B4-BE49-F238E27FC236}">
                <a16:creationId xmlns:a16="http://schemas.microsoft.com/office/drawing/2014/main" id="{9D8C03F3-B03B-7A3A-A431-9D0EEF1386E1}"/>
              </a:ext>
            </a:extLst>
          </p:cNvPr>
          <p:cNvSpPr>
            <a:spLocks noGrp="1"/>
          </p:cNvSpPr>
          <p:nvPr>
            <p:ph type="title"/>
          </p:nvPr>
        </p:nvSpPr>
        <p:spPr>
          <a:xfrm>
            <a:off x="-434492" y="529053"/>
            <a:ext cx="10515312" cy="652054"/>
          </a:xfrm>
        </p:spPr>
        <p:txBody>
          <a:bodyPr/>
          <a:lstStyle/>
          <a:p>
            <a:r>
              <a:rPr lang="en-US">
                <a:solidFill>
                  <a:srgbClr val="013F7A"/>
                </a:solidFill>
                <a:latin typeface="Arial" panose="020B0604020202020204" pitchFamily="34" charset="0"/>
                <a:cs typeface="Arial" panose="020B0604020202020204" pitchFamily="34" charset="0"/>
              </a:rPr>
              <a:t>Thank You for Attending</a:t>
            </a:r>
          </a:p>
        </p:txBody>
      </p:sp>
    </p:spTree>
    <p:extLst>
      <p:ext uri="{BB962C8B-B14F-4D97-AF65-F5344CB8AC3E}">
        <p14:creationId xmlns:p14="http://schemas.microsoft.com/office/powerpoint/2010/main" val="4289013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285136" y="750340"/>
            <a:ext cx="10439038" cy="775317"/>
          </a:xfrm>
        </p:spPr>
        <p:txBody>
          <a:bodyPr vert="horz" lIns="91440" tIns="45720" rIns="91440" bIns="45720" rtlCol="0" anchor="t">
            <a:noAutofit/>
          </a:bodyPr>
          <a:lstStyle/>
          <a:p>
            <a:r>
              <a:rPr lang="en-US" sz="3600">
                <a:latin typeface="Arial" panose="020B0604020202020204" pitchFamily="34" charset="0"/>
                <a:cs typeface="Arial" panose="020B0604020202020204" pitchFamily="34" charset="0"/>
              </a:rPr>
              <a:t>Typical parking garage structures</a:t>
            </a:r>
          </a:p>
        </p:txBody>
      </p:sp>
      <p:sp>
        <p:nvSpPr>
          <p:cNvPr id="7" name="TextBox 6">
            <a:extLst>
              <a:ext uri="{FF2B5EF4-FFF2-40B4-BE49-F238E27FC236}">
                <a16:creationId xmlns:a16="http://schemas.microsoft.com/office/drawing/2014/main" id="{7748F0AC-0B29-4BAD-B4B3-B00853F71BBB}"/>
              </a:ext>
            </a:extLst>
          </p:cNvPr>
          <p:cNvSpPr txBox="1"/>
          <p:nvPr/>
        </p:nvSpPr>
        <p:spPr>
          <a:xfrm>
            <a:off x="5115595" y="1382614"/>
            <a:ext cx="6279992" cy="4629812"/>
          </a:xfrm>
          <a:prstGeom prst="rect">
            <a:avLst/>
          </a:prstGeom>
        </p:spPr>
        <p:txBody>
          <a:bodyPr vert="horz" lIns="91440" tIns="45720" rIns="91440" bIns="45720" rtlCol="0">
            <a:noAutofit/>
          </a:bodyPr>
          <a:lstStyle/>
          <a:p>
            <a:pPr algn="just" fontAlgn="base">
              <a:lnSpc>
                <a:spcPct val="110000"/>
              </a:lnSpc>
              <a:spcAft>
                <a:spcPts val="600"/>
              </a:spcAft>
              <a:buSzPct val="80000"/>
            </a:pPr>
            <a:r>
              <a:rPr lang="en-US" b="1">
                <a:solidFill>
                  <a:srgbClr val="C00000"/>
                </a:solidFill>
                <a:latin typeface="Arial" panose="020B0604020202020204" pitchFamily="34" charset="0"/>
                <a:cs typeface="Arial" panose="020B0604020202020204" pitchFamily="34" charset="0"/>
              </a:rPr>
              <a:t>Cast-in-Place Concrete Garages have their own set of typical problems:</a:t>
            </a:r>
          </a:p>
          <a:p>
            <a:pPr marL="285750" indent="-285750" fontAlgn="base">
              <a:lnSpc>
                <a:spcPct val="110000"/>
              </a:lnSpc>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Possibility for error in creating a long-lasting and durable product. </a:t>
            </a:r>
          </a:p>
          <a:p>
            <a:pPr marL="285750" indent="-285750" fontAlgn="base">
              <a:lnSpc>
                <a:spcPct val="110000"/>
              </a:lnSpc>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Concrete properties get affected by transporting, placement, or finishing activities</a:t>
            </a:r>
          </a:p>
          <a:p>
            <a:pPr marL="285750" indent="-285750" fontAlgn="base">
              <a:lnSpc>
                <a:spcPct val="110000"/>
              </a:lnSpc>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Prior to concrete placement, steel reinforcement must be placed on site in forms. </a:t>
            </a:r>
          </a:p>
          <a:p>
            <a:pPr marL="285750" indent="-285750" fontAlgn="base">
              <a:lnSpc>
                <a:spcPct val="110000"/>
              </a:lnSpc>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Insufficient concrete cover can result in steel that is too close to the surface</a:t>
            </a:r>
          </a:p>
          <a:p>
            <a:pPr marL="285750" indent="-285750" fontAlgn="base">
              <a:lnSpc>
                <a:spcPct val="110000"/>
              </a:lnSpc>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Corrosion can lead to expansion of the steel, delamination of the concrete, and ultimately spalling</a:t>
            </a:r>
          </a:p>
        </p:txBody>
      </p:sp>
      <p:pic>
        <p:nvPicPr>
          <p:cNvPr id="3" name="Picture 2" descr="A building under construction with cranes&#10;&#10;Description automatically generated">
            <a:extLst>
              <a:ext uri="{FF2B5EF4-FFF2-40B4-BE49-F238E27FC236}">
                <a16:creationId xmlns:a16="http://schemas.microsoft.com/office/drawing/2014/main" id="{C46D0072-E59B-C671-09E1-23C855E74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89" r="-6" b="2076"/>
          <a:stretch/>
        </p:blipFill>
        <p:spPr>
          <a:xfrm>
            <a:off x="366614" y="4463011"/>
            <a:ext cx="3705691" cy="2323761"/>
          </a:xfrm>
          <a:prstGeom prst="rect">
            <a:avLst/>
          </a:prstGeom>
        </p:spPr>
      </p:pic>
      <p:pic>
        <p:nvPicPr>
          <p:cNvPr id="8" name="Picture 7">
            <a:extLst>
              <a:ext uri="{FF2B5EF4-FFF2-40B4-BE49-F238E27FC236}">
                <a16:creationId xmlns:a16="http://schemas.microsoft.com/office/drawing/2014/main" id="{62318DD4-C125-E38C-973E-4C05CA572CE9}"/>
              </a:ext>
            </a:extLst>
          </p:cNvPr>
          <p:cNvPicPr>
            <a:picLocks noChangeAspect="1"/>
          </p:cNvPicPr>
          <p:nvPr/>
        </p:nvPicPr>
        <p:blipFill rotWithShape="1">
          <a:blip r:embed="rId4"/>
          <a:srcRect t="8693" r="3" b="11968"/>
          <a:stretch/>
        </p:blipFill>
        <p:spPr>
          <a:xfrm>
            <a:off x="366614" y="1382614"/>
            <a:ext cx="3705691" cy="2835782"/>
          </a:xfrm>
          <a:prstGeom prst="rect">
            <a:avLst/>
          </a:prstGeom>
        </p:spPr>
      </p:pic>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Tree>
    <p:extLst>
      <p:ext uri="{BB962C8B-B14F-4D97-AF65-F5344CB8AC3E}">
        <p14:creationId xmlns:p14="http://schemas.microsoft.com/office/powerpoint/2010/main" val="35652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4284132" y="1384695"/>
            <a:ext cx="7232671" cy="4908863"/>
          </a:xfrm>
          <a:prstGeom prst="rect">
            <a:avLst/>
          </a:prstGeom>
        </p:spPr>
        <p:txBody>
          <a:bodyPr vert="horz" lIns="91440" tIns="45720" rIns="91440" bIns="45720" rtlCol="0">
            <a:normAutofit/>
          </a:bodyPr>
          <a:lstStyle/>
          <a:p>
            <a:pPr defTabSz="457200">
              <a:lnSpc>
                <a:spcPct val="90000"/>
              </a:lnSpc>
              <a:spcBef>
                <a:spcPts val="1000"/>
              </a:spcBef>
              <a:buClr>
                <a:schemeClr val="accent1"/>
              </a:buClr>
              <a:buSzPct val="80000"/>
            </a:pPr>
            <a:r>
              <a:rPr lang="en-US" b="1">
                <a:solidFill>
                  <a:srgbClr val="C00000"/>
                </a:solidFill>
                <a:latin typeface="Arial" panose="020B0604020202020204" pitchFamily="34" charset="0"/>
                <a:cs typeface="Arial" panose="020B0604020202020204" pitchFamily="34" charset="0"/>
              </a:rPr>
              <a:t>Precast Concrete Garages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Precast decks have a far greater number of joints than their cast-in-place counterparts.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Each time a car passes through one of these joints, the connections experience stress reversals from the up-and-down motion.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Welded steel connections along the joint may become fatigued, and the joint “unzips”.</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Structural integrity of the parking structure is compromised.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Important to thoroughly investigate parking deck joints for signs of distress and failure. </a:t>
            </a:r>
          </a:p>
        </p:txBody>
      </p:sp>
      <p:pic>
        <p:nvPicPr>
          <p:cNvPr id="3" name="Picture 2" descr="A person holding a beam&#10;&#10;Description automatically generated">
            <a:extLst>
              <a:ext uri="{FF2B5EF4-FFF2-40B4-BE49-F238E27FC236}">
                <a16:creationId xmlns:a16="http://schemas.microsoft.com/office/drawing/2014/main" id="{FF3EE28B-9E90-F648-A6F4-59797DD183E8}"/>
              </a:ext>
            </a:extLst>
          </p:cNvPr>
          <p:cNvPicPr>
            <a:picLocks noChangeAspect="1"/>
          </p:cNvPicPr>
          <p:nvPr/>
        </p:nvPicPr>
        <p:blipFill rotWithShape="1">
          <a:blip r:embed="rId3">
            <a:extLst>
              <a:ext uri="{28A0092B-C50C-407E-A947-70E740481C1C}">
                <a14:useLocalDpi xmlns:a14="http://schemas.microsoft.com/office/drawing/2010/main" val="0"/>
              </a:ext>
            </a:extLst>
          </a:blip>
          <a:srcRect l="8757" r="10563" b="-4"/>
          <a:stretch/>
        </p:blipFill>
        <p:spPr>
          <a:xfrm>
            <a:off x="381827" y="1442652"/>
            <a:ext cx="3533131" cy="2468880"/>
          </a:xfrm>
          <a:prstGeom prst="rect">
            <a:avLst/>
          </a:prstGeom>
        </p:spPr>
      </p:pic>
      <p:pic>
        <p:nvPicPr>
          <p:cNvPr id="8" name="Picture 7" descr="A construction site with a crane lifting a building&#10;&#10;Description automatically generated">
            <a:extLst>
              <a:ext uri="{FF2B5EF4-FFF2-40B4-BE49-F238E27FC236}">
                <a16:creationId xmlns:a16="http://schemas.microsoft.com/office/drawing/2014/main" id="{818D6659-CD8B-FAD3-460E-EB529C1BDE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41" r="24490" b="3"/>
          <a:stretch/>
        </p:blipFill>
        <p:spPr>
          <a:xfrm>
            <a:off x="381828" y="4010807"/>
            <a:ext cx="3533131" cy="2601746"/>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258460" y="617697"/>
            <a:ext cx="10596354" cy="775317"/>
          </a:xfrm>
        </p:spPr>
        <p:txBody>
          <a:bodyPr vert="horz" lIns="91440" tIns="45720" rIns="91440" bIns="45720" rtlCol="0" anchor="t">
            <a:noAutofit/>
          </a:bodyPr>
          <a:lstStyle/>
          <a:p>
            <a:r>
              <a:rPr lang="en-US" sz="3600">
                <a:latin typeface="Arial" panose="020B0604020202020204" pitchFamily="34" charset="0"/>
                <a:cs typeface="Arial" panose="020B0604020202020204" pitchFamily="34" charset="0"/>
              </a:rPr>
              <a:t>Typical parking garage structures</a:t>
            </a:r>
          </a:p>
        </p:txBody>
      </p:sp>
    </p:spTree>
    <p:extLst>
      <p:ext uri="{BB962C8B-B14F-4D97-AF65-F5344CB8AC3E}">
        <p14:creationId xmlns:p14="http://schemas.microsoft.com/office/powerpoint/2010/main" val="368783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5" name="Title 3">
            <a:extLst>
              <a:ext uri="{FF2B5EF4-FFF2-40B4-BE49-F238E27FC236}">
                <a16:creationId xmlns:a16="http://schemas.microsoft.com/office/drawing/2014/main" id="{83B0D4F7-53D1-9DFE-78CA-85DC0F674D9C}"/>
              </a:ext>
            </a:extLst>
          </p:cNvPr>
          <p:cNvSpPr>
            <a:spLocks noGrp="1"/>
          </p:cNvSpPr>
          <p:nvPr>
            <p:ph type="title"/>
          </p:nvPr>
        </p:nvSpPr>
        <p:spPr>
          <a:xfrm>
            <a:off x="278124" y="662641"/>
            <a:ext cx="11087967" cy="775317"/>
          </a:xfrm>
        </p:spPr>
        <p:txBody>
          <a:bodyPr vert="horz" lIns="91440" tIns="45720" rIns="91440" bIns="45720" rtlCol="0" anchor="t">
            <a:noAutofit/>
          </a:bodyPr>
          <a:lstStyle/>
          <a:p>
            <a:r>
              <a:rPr lang="en-US" sz="3600">
                <a:latin typeface="Arial" panose="020B0604020202020204" pitchFamily="34" charset="0"/>
                <a:cs typeface="Arial" panose="020B0604020202020204" pitchFamily="34" charset="0"/>
              </a:rPr>
              <a:t>Typical Parking Garage Structures</a:t>
            </a:r>
          </a:p>
        </p:txBody>
      </p:sp>
      <p:sp>
        <p:nvSpPr>
          <p:cNvPr id="8" name="TextBox 7">
            <a:extLst>
              <a:ext uri="{FF2B5EF4-FFF2-40B4-BE49-F238E27FC236}">
                <a16:creationId xmlns:a16="http://schemas.microsoft.com/office/drawing/2014/main" id="{52FA3ACA-7758-B123-7F74-29FA7D1C8644}"/>
              </a:ext>
            </a:extLst>
          </p:cNvPr>
          <p:cNvSpPr txBox="1"/>
          <p:nvPr/>
        </p:nvSpPr>
        <p:spPr>
          <a:xfrm>
            <a:off x="5174587" y="1344492"/>
            <a:ext cx="6871022" cy="5154632"/>
          </a:xfrm>
          <a:prstGeom prst="rect">
            <a:avLst/>
          </a:prstGeom>
        </p:spPr>
        <p:txBody>
          <a:bodyPr vert="horz" lIns="91440" tIns="45720" rIns="91440" bIns="45720" rtlCol="0">
            <a:noAutofit/>
          </a:bodyPr>
          <a:lstStyle/>
          <a:p>
            <a:pPr defTabSz="457200">
              <a:lnSpc>
                <a:spcPct val="90000"/>
              </a:lnSpc>
              <a:spcBef>
                <a:spcPts val="1000"/>
              </a:spcBef>
              <a:buClr>
                <a:schemeClr val="accent1"/>
              </a:buClr>
              <a:buSzPct val="80000"/>
            </a:pPr>
            <a:r>
              <a:rPr lang="en-US" b="1">
                <a:solidFill>
                  <a:srgbClr val="C00000"/>
                </a:solidFill>
                <a:latin typeface="Arial" panose="020B0604020202020204" pitchFamily="34" charset="0"/>
                <a:cs typeface="Arial" panose="020B0604020202020204" pitchFamily="34" charset="0"/>
              </a:rPr>
              <a:t>Post Tensioned Cast-In-Place Concrete Garages</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Cost to maintain is typically less </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Growing solution to lower maintenance and a lighter environmental footprint </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Virtually crack-free, maintenance free and great aesthetic freedom and flexibility </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Structural floor configurations are virtually limitless</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Allows long column-free spans and is adaptable to other functional requirements</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Accommodates slopes to drains, ramps, warped surfaces</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and irregular layouts </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Higher structural integrity, redundancy and resistance to catastrophic loading</a:t>
            </a:r>
            <a:endParaRPr lang="en-US" b="1">
              <a:solidFill>
                <a:srgbClr val="000000"/>
              </a:solidFill>
              <a:latin typeface="Arial" panose="020B0604020202020204" pitchFamily="34" charset="0"/>
              <a:cs typeface="Arial" panose="020B0604020202020204" pitchFamily="34" charset="0"/>
            </a:endParaRPr>
          </a:p>
        </p:txBody>
      </p:sp>
      <p:pic>
        <p:nvPicPr>
          <p:cNvPr id="10" name="Picture 9" descr="A parking garage with a parking lot&#10;&#10;Description automatically generated">
            <a:extLst>
              <a:ext uri="{FF2B5EF4-FFF2-40B4-BE49-F238E27FC236}">
                <a16:creationId xmlns:a16="http://schemas.microsoft.com/office/drawing/2014/main" id="{3477E132-585A-493E-33B8-20A45085D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87" y="1267559"/>
            <a:ext cx="3456314" cy="2670457"/>
          </a:xfrm>
          <a:prstGeom prst="rect">
            <a:avLst/>
          </a:prstGeom>
        </p:spPr>
      </p:pic>
      <p:pic>
        <p:nvPicPr>
          <p:cNvPr id="12" name="Picture 11">
            <a:extLst>
              <a:ext uri="{FF2B5EF4-FFF2-40B4-BE49-F238E27FC236}">
                <a16:creationId xmlns:a16="http://schemas.microsoft.com/office/drawing/2014/main" id="{2FCE6BA9-C335-07E2-81D8-D84BCBFA8A76}"/>
              </a:ext>
            </a:extLst>
          </p:cNvPr>
          <p:cNvPicPr>
            <a:picLocks noChangeAspect="1"/>
          </p:cNvPicPr>
          <p:nvPr/>
        </p:nvPicPr>
        <p:blipFill>
          <a:blip r:embed="rId4"/>
          <a:stretch>
            <a:fillRect/>
          </a:stretch>
        </p:blipFill>
        <p:spPr>
          <a:xfrm>
            <a:off x="1183459" y="4060970"/>
            <a:ext cx="2590969" cy="2670458"/>
          </a:xfrm>
          <a:prstGeom prst="rect">
            <a:avLst/>
          </a:prstGeom>
        </p:spPr>
      </p:pic>
    </p:spTree>
    <p:extLst>
      <p:ext uri="{BB962C8B-B14F-4D97-AF65-F5344CB8AC3E}">
        <p14:creationId xmlns:p14="http://schemas.microsoft.com/office/powerpoint/2010/main" val="13276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675794" y="1382415"/>
            <a:ext cx="7014761" cy="3524042"/>
          </a:xfrm>
          <a:prstGeom prst="rect">
            <a:avLst/>
          </a:prstGeom>
          <a:noFill/>
        </p:spPr>
        <p:txBody>
          <a:bodyPr wrap="square" rtlCol="0">
            <a:spAutoFit/>
          </a:bodyPr>
          <a:lstStyle/>
          <a:p>
            <a:pPr algn="just" fontAlgn="base">
              <a:spcAft>
                <a:spcPts val="600"/>
              </a:spcAft>
            </a:pPr>
            <a:r>
              <a:rPr lang="en-US" sz="18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Steel-Framed Garages</a:t>
            </a:r>
          </a:p>
          <a:p>
            <a:pPr marL="285750" indent="-285750" algn="just" fontAlgn="base">
              <a:spcAft>
                <a:spcPts val="600"/>
              </a:spcAft>
              <a:buClr>
                <a:srgbClr val="C00000"/>
              </a:buClr>
              <a:buFont typeface="Arial" panose="020B0604020202020204" pitchFamily="34" charset="0"/>
              <a:buChar char="►"/>
            </a:pP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Contain structural steel framing members which support concrete parking decks. </a:t>
            </a:r>
          </a:p>
          <a:p>
            <a:pPr marL="285750" indent="-285750" algn="just" fontAlgn="base">
              <a:spcAft>
                <a:spcPts val="600"/>
              </a:spcAft>
              <a:buClr>
                <a:srgbClr val="C00000"/>
              </a:buClr>
              <a:buFont typeface="Arial" panose="020B0604020202020204" pitchFamily="34" charset="0"/>
              <a:buChar char="►"/>
            </a:pP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E</a:t>
            </a: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ither formed and cast as conventionally reinforced concrete slabs or cast on galvanized metal forms or composite deck (corrugated steel). </a:t>
            </a:r>
          </a:p>
          <a:p>
            <a:pPr marL="285750" indent="-285750" algn="just" fontAlgn="base">
              <a:spcAft>
                <a:spcPts val="600"/>
              </a:spcAft>
              <a:buClr>
                <a:srgbClr val="C00000"/>
              </a:buClr>
              <a:buFont typeface="Arial" panose="020B0604020202020204" pitchFamily="34" charset="0"/>
              <a:buChar char="►"/>
            </a:pP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Metal deck components within steel-framed garages are subject to deterioration </a:t>
            </a:r>
          </a:p>
          <a:p>
            <a:pPr marL="285750" indent="-285750" algn="just" fontAlgn="base">
              <a:spcAft>
                <a:spcPts val="600"/>
              </a:spcAft>
              <a:buClr>
                <a:srgbClr val="C00000"/>
              </a:buClr>
              <a:buFont typeface="Arial" panose="020B0604020202020204" pitchFamily="34" charset="0"/>
              <a:buChar char="►"/>
            </a:pP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Steel is susceptible to corrosion in wet, chloride-rich environments, </a:t>
            </a:r>
          </a:p>
          <a:p>
            <a:pPr marL="285750" indent="-285750" algn="just" fontAlgn="base">
              <a:spcAft>
                <a:spcPts val="600"/>
              </a:spcAft>
              <a:buClr>
                <a:srgbClr val="C00000"/>
              </a:buClr>
              <a:buFont typeface="Arial" panose="020B0604020202020204" pitchFamily="34" charset="0"/>
              <a:buChar char="►"/>
            </a:pP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Galvanized coating can become worn or compromised over time</a:t>
            </a:r>
          </a:p>
        </p:txBody>
      </p:sp>
      <p:sp>
        <p:nvSpPr>
          <p:cNvPr id="5" name="Title 3">
            <a:extLst>
              <a:ext uri="{FF2B5EF4-FFF2-40B4-BE49-F238E27FC236}">
                <a16:creationId xmlns:a16="http://schemas.microsoft.com/office/drawing/2014/main" id="{8FCD8341-6757-55DD-839F-1E8ED1B6E52B}"/>
              </a:ext>
            </a:extLst>
          </p:cNvPr>
          <p:cNvSpPr>
            <a:spLocks noGrp="1"/>
          </p:cNvSpPr>
          <p:nvPr>
            <p:ph type="title"/>
          </p:nvPr>
        </p:nvSpPr>
        <p:spPr>
          <a:xfrm>
            <a:off x="274656" y="695589"/>
            <a:ext cx="10851992" cy="775317"/>
          </a:xfrm>
        </p:spPr>
        <p:txBody>
          <a:bodyPr vert="horz" lIns="91440" tIns="45720" rIns="91440" bIns="45720" rtlCol="0" anchor="t">
            <a:noAutofit/>
          </a:bodyPr>
          <a:lstStyle/>
          <a:p>
            <a:r>
              <a:rPr lang="en-US" sz="3600">
                <a:latin typeface="Arial" panose="020B0604020202020204" pitchFamily="34" charset="0"/>
                <a:cs typeface="Arial" panose="020B0604020202020204" pitchFamily="34" charset="0"/>
              </a:rPr>
              <a:t>Typical parking garage structures</a:t>
            </a:r>
          </a:p>
        </p:txBody>
      </p:sp>
      <p:pic>
        <p:nvPicPr>
          <p:cNvPr id="9" name="Picture 8" descr="A parking garage with many cars parked on the side of the road&#10;&#10;Description automatically generated">
            <a:extLst>
              <a:ext uri="{FF2B5EF4-FFF2-40B4-BE49-F238E27FC236}">
                <a16:creationId xmlns:a16="http://schemas.microsoft.com/office/drawing/2014/main" id="{6FA8EF01-C89A-3F10-253B-0AA75EF5F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57" y="1355348"/>
            <a:ext cx="4070361" cy="2290187"/>
          </a:xfrm>
          <a:prstGeom prst="rect">
            <a:avLst/>
          </a:prstGeom>
        </p:spPr>
      </p:pic>
      <p:pic>
        <p:nvPicPr>
          <p:cNvPr id="11" name="Picture 10" descr="A truck on a trailer outside of a building&#10;&#10;Description automatically generated with medium confidence">
            <a:extLst>
              <a:ext uri="{FF2B5EF4-FFF2-40B4-BE49-F238E27FC236}">
                <a16:creationId xmlns:a16="http://schemas.microsoft.com/office/drawing/2014/main" id="{7AD0326C-9A6B-E174-EC93-124867399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56" y="3787634"/>
            <a:ext cx="4070362" cy="2555627"/>
          </a:xfrm>
          <a:prstGeom prst="rect">
            <a:avLst/>
          </a:prstGeom>
        </p:spPr>
      </p:pic>
    </p:spTree>
    <p:extLst>
      <p:ext uri="{BB962C8B-B14F-4D97-AF65-F5344CB8AC3E}">
        <p14:creationId xmlns:p14="http://schemas.microsoft.com/office/powerpoint/2010/main" val="158555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M PowerPoint Template" id="{3455E682-0571-44FF-AF04-681EC644BF52}" vid="{4FC947F8-8ABE-49DA-A82C-FDDFBAB765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new" id="{1949EABA-E047-4DC2-AA5E-4171F0371791}" vid="{42225BFD-3669-4898-9C95-E564E7D2BF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06838DC798B74DBBEFD80FCCD0F0FF" ma:contentTypeVersion="17" ma:contentTypeDescription="Create a new document." ma:contentTypeScope="" ma:versionID="14c79f1d47b1d3256efd169574c4fda6">
  <xsd:schema xmlns:xsd="http://www.w3.org/2001/XMLSchema" xmlns:xs="http://www.w3.org/2001/XMLSchema" xmlns:p="http://schemas.microsoft.com/office/2006/metadata/properties" xmlns:ns2="c1ea63b3-9754-4ac1-a34e-acc71cd0637b" xmlns:ns3="ec28a48b-220e-4f39-b371-4ce9b5e3a58e" targetNamespace="http://schemas.microsoft.com/office/2006/metadata/properties" ma:root="true" ma:fieldsID="67ece2294dfe248b8a57dcd186a192a5" ns2:_="" ns3:_="">
    <xsd:import namespace="c1ea63b3-9754-4ac1-a34e-acc71cd0637b"/>
    <xsd:import namespace="ec28a48b-220e-4f39-b371-4ce9b5e3a5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a63b3-9754-4ac1-a34e-acc71cd06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b1c06-9dc9-4990-8264-9d2687615e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8a48b-220e-4f39-b371-4ce9b5e3a5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ffb63a-d545-4ff4-ad46-27f47f82809b}" ma:internalName="TaxCatchAll" ma:showField="CatchAllData" ma:web="ec28a48b-220e-4f39-b371-4ce9b5e3a5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BEABFB-1128-4419-B5A5-425A76E0B875}">
  <ds:schemaRefs>
    <ds:schemaRef ds:uri="http://schemas.microsoft.com/sharepoint/v3/contenttype/forms"/>
  </ds:schemaRefs>
</ds:datastoreItem>
</file>

<file path=customXml/itemProps2.xml><?xml version="1.0" encoding="utf-8"?>
<ds:datastoreItem xmlns:ds="http://schemas.openxmlformats.org/officeDocument/2006/customXml" ds:itemID="{EAC2CD8D-D9D1-4C4F-B9FF-9271E4F05E86}">
  <ds:schemaRefs>
    <ds:schemaRef ds:uri="c1ea63b3-9754-4ac1-a34e-acc71cd0637b"/>
    <ds:schemaRef ds:uri="ec28a48b-220e-4f39-b371-4ce9b5e3a5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8754</Words>
  <Application>Microsoft Office PowerPoint</Application>
  <PresentationFormat>Widescreen</PresentationFormat>
  <Paragraphs>700</Paragraphs>
  <Slides>53</Slides>
  <Notes>46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Arial</vt:lpstr>
      <vt:lpstr>Arial Black</vt:lpstr>
      <vt:lpstr>Avenir Next LT Pro</vt:lpstr>
      <vt:lpstr>Calibri</vt:lpstr>
      <vt:lpstr>Calibri Light</vt:lpstr>
      <vt:lpstr>Symbol</vt:lpstr>
      <vt:lpstr>Times New Roman</vt:lpstr>
      <vt:lpstr>Trebuchet MS</vt:lpstr>
      <vt:lpstr>Wingdings</vt:lpstr>
      <vt:lpstr>Wingdings 3</vt:lpstr>
      <vt:lpstr>Office Theme</vt:lpstr>
      <vt:lpstr>Office Theme</vt:lpstr>
      <vt:lpstr>Maximizing the health and lifespan of parking garage structures through expert assessments and maintenance strategies. </vt:lpstr>
      <vt:lpstr>Introductions</vt:lpstr>
      <vt:lpstr>Agenda</vt:lpstr>
      <vt:lpstr>Setting the Table</vt:lpstr>
      <vt:lpstr>Overview</vt:lpstr>
      <vt:lpstr>Typical parking garage structures</vt:lpstr>
      <vt:lpstr>Typical parking garage structures</vt:lpstr>
      <vt:lpstr>Typical Parking Garage Structures</vt:lpstr>
      <vt:lpstr>Typical parking garage structures</vt:lpstr>
      <vt:lpstr>Three Investigation Phases</vt:lpstr>
      <vt:lpstr>PowerPoint Presentation</vt:lpstr>
      <vt:lpstr>First Phase – Early Indicators</vt:lpstr>
      <vt:lpstr>First Phase – Early Indicators</vt:lpstr>
      <vt:lpstr>First Phase – Early Indicators</vt:lpstr>
      <vt:lpstr>First Phase – Early Indicators</vt:lpstr>
      <vt:lpstr>First Phase – Early Indicators</vt:lpstr>
      <vt:lpstr>First Phase – Creating Your Preventative Maintenance Plan and Extending your Expected Useful Life</vt:lpstr>
      <vt:lpstr>First Phase – Creating Your Preventative Maintenance Plan and Extending your Expected Useful Life</vt:lpstr>
      <vt:lpstr>First Phase – Inspection and Preventative Maintenance Strategies</vt:lpstr>
      <vt:lpstr>PowerPoint Presentation</vt:lpstr>
      <vt:lpstr>PowerPoint Presentation</vt:lpstr>
      <vt:lpstr>PowerPoint Presentation</vt:lpstr>
      <vt:lpstr>Second Phase – Signs of Advancing Corrosion in Reinforcing Steel </vt:lpstr>
      <vt:lpstr>Second Phase – Signs of Advancing Corrosion in Reinforcing Steel </vt:lpstr>
      <vt:lpstr>Second Phase – Signs of Advancing Corrosion in Reinforcing Steel </vt:lpstr>
      <vt:lpstr>Second Phase – Signs of Advancing Corrosion in Reinforcing Steel </vt:lpstr>
      <vt:lpstr>Second Phase – Advancing Corrosion and Concrete Deterioration - Planning for the Unexpected and Avoiding the Worst</vt:lpstr>
      <vt:lpstr>Second Phase – Signs of Advancing Corrosion and Concrete Deterioration </vt:lpstr>
      <vt:lpstr>Second Phase – Signs of Advancing Corrosion and Concrete Deterioration </vt:lpstr>
      <vt:lpstr>Second Phase – Signs of Advancing Corrosion and Concrete Deterioration </vt:lpstr>
      <vt:lpstr>Third Phase – Advanced Corrosion and Deterioration </vt:lpstr>
      <vt:lpstr>PowerPoint Presentation</vt:lpstr>
      <vt:lpstr>Third Phase – Advanced Corrosion and Deterioration </vt:lpstr>
      <vt:lpstr>Third Phase – Advanced Corrosion and Deterioration </vt:lpstr>
      <vt:lpstr>PowerPoint Presentation</vt:lpstr>
      <vt:lpstr>Third Phase – Advanced Reinforcement Corrosion and Concrete Deterioration </vt:lpstr>
      <vt:lpstr>Cost and Risk Implications </vt:lpstr>
      <vt:lpstr>Cost and Risk Implications</vt:lpstr>
      <vt:lpstr>Cost and Risk Implications</vt:lpstr>
      <vt:lpstr>Cost and Risk Implications</vt:lpstr>
      <vt:lpstr>Cost and Risk Implications</vt:lpstr>
      <vt:lpstr>Cost and Risk Implications</vt:lpstr>
      <vt:lpstr>CASE STUDY -Lessons Learned </vt:lpstr>
      <vt:lpstr>CASE STUDY-Lessons Learned </vt:lpstr>
      <vt:lpstr>CASE STUDY-Lessons Learned </vt:lpstr>
      <vt:lpstr>CASE STUDY -Lessons Learned </vt:lpstr>
      <vt:lpstr>CASE STUDY -Lessons Learned </vt:lpstr>
      <vt:lpstr>CASE STUDY -Lessons Learned </vt:lpstr>
      <vt:lpstr>CASE STUDY -Lessons Learned </vt:lpstr>
      <vt:lpstr>CASE STUDY -Lessons Learned </vt:lpstr>
      <vt:lpstr>PowerPoint Presentation</vt:lpstr>
      <vt:lpstr>Q &amp; A</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Dominik Luberda</dc:creator>
  <cp:lastModifiedBy>Dominik Luberda</cp:lastModifiedBy>
  <cp:revision>1</cp:revision>
  <dcterms:created xsi:type="dcterms:W3CDTF">2023-07-24T12:41:40Z</dcterms:created>
  <dcterms:modified xsi:type="dcterms:W3CDTF">2023-09-21T19:08:19Z</dcterms:modified>
</cp:coreProperties>
</file>