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D4_75CBF8CD.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D3_BAA8405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D5_8BD18B2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3"/>
    <p:sldMasterId id="2147483648" r:id="rId4"/>
  </p:sldMasterIdLst>
  <p:notesMasterIdLst>
    <p:notesMasterId r:id="rId39"/>
  </p:notesMasterIdLst>
  <p:handoutMasterIdLst>
    <p:handoutMasterId r:id="rId40"/>
  </p:handoutMasterIdLst>
  <p:sldIdLst>
    <p:sldId id="263" r:id="rId5"/>
    <p:sldId id="334" r:id="rId6"/>
    <p:sldId id="311" r:id="rId7"/>
    <p:sldId id="266" r:id="rId8"/>
    <p:sldId id="267" r:id="rId9"/>
    <p:sldId id="322" r:id="rId10"/>
    <p:sldId id="321" r:id="rId11"/>
    <p:sldId id="319" r:id="rId12"/>
    <p:sldId id="320" r:id="rId13"/>
    <p:sldId id="324" r:id="rId14"/>
    <p:sldId id="323" r:id="rId15"/>
    <p:sldId id="268" r:id="rId16"/>
    <p:sldId id="327" r:id="rId17"/>
    <p:sldId id="326" r:id="rId18"/>
    <p:sldId id="328" r:id="rId19"/>
    <p:sldId id="325" r:id="rId20"/>
    <p:sldId id="468" r:id="rId21"/>
    <p:sldId id="335" r:id="rId22"/>
    <p:sldId id="269" r:id="rId23"/>
    <p:sldId id="330" r:id="rId24"/>
    <p:sldId id="467" r:id="rId25"/>
    <p:sldId id="331" r:id="rId26"/>
    <p:sldId id="270" r:id="rId27"/>
    <p:sldId id="272" r:id="rId28"/>
    <p:sldId id="333" r:id="rId29"/>
    <p:sldId id="336" r:id="rId30"/>
    <p:sldId id="339" r:id="rId31"/>
    <p:sldId id="469" r:id="rId32"/>
    <p:sldId id="265" r:id="rId33"/>
    <p:sldId id="332" r:id="rId34"/>
    <p:sldId id="337" r:id="rId35"/>
    <p:sldId id="338" r:id="rId36"/>
    <p:sldId id="329" r:id="rId37"/>
    <p:sldId id="4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D54874B-1AB4-E5D0-5553-66F00EE2025D}" name="Sonya Kameneva" initials="SK" userId="S::sofiia.kameneva@rothiams.com::5b7b7b78-c824-4f2a-999d-8a512d24a7a3" providerId="AD"/>
  <p188:author id="{9F511AC2-4B6A-A54C-D1CF-AB5EAE95DA5E}" name="Alisha McLean" initials="AM" userId="S::alisha.mclean@rothiams.com::aa20c336-7544-4aa0-878b-83208eaa25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7A"/>
    <a:srgbClr val="CB2027"/>
    <a:srgbClr val="BEE127"/>
    <a:srgbClr val="FF6565"/>
    <a:srgbClr val="80B387"/>
    <a:srgbClr val="D2E4D5"/>
    <a:srgbClr val="4A5EE6"/>
    <a:srgbClr val="132BDC"/>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17E3D9-D0E6-61FB-F3E1-B526575FB6C6}" v="223" dt="2024-10-03T15:42:44.030"/>
    <p1510:client id="{3481E2A4-3DE6-C3C8-5B0E-B52A0AF584AE}" v="444" dt="2024-10-03T03:21:10.842"/>
    <p1510:client id="{5F7A44A7-3C94-F2B2-D2A2-6AB5F3D9500F}" v="64" dt="2024-10-02T18:03:01.128"/>
    <p1510:client id="{6A5B8822-E0E2-01FA-C1AB-CF4571C4A39C}" v="5" dt="2024-10-02T18:20:48.550"/>
    <p1510:client id="{700782D1-CAE8-84FD-8FBA-53188F940AC7}" v="519" dt="2024-10-03T14:07:46.852"/>
    <p1510:client id="{7BF25DC7-709E-94D4-CB47-3A7753774002}" v="1001" dt="2024-10-02T17:19:43.308"/>
    <p1510:client id="{7CCBBAF7-E4A5-FE2B-FC0A-4B18556FA0E7}" v="45" dt="2024-10-02T18:21:53.903"/>
    <p1510:client id="{84C36245-91D1-EF4D-1E8A-E83658866F74}" v="3" dt="2024-10-03T13:35:29.658"/>
    <p1510:client id="{C948F62F-DFED-440A-9208-A0259BA3CFD4}" v="1" dt="2024-10-03T19:28:25.442"/>
    <p1510:client id="{DB7CE8DF-FD30-4D45-B6AB-ECEEF1DFB118}" v="582" dt="2024-10-03T14:59:53.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comments/modernComment_1D3_BAA8405E.xml><?xml version="1.0" encoding="utf-8"?>
<p188:cmLst xmlns:a="http://schemas.openxmlformats.org/drawingml/2006/main" xmlns:r="http://schemas.openxmlformats.org/officeDocument/2006/relationships" xmlns:p188="http://schemas.microsoft.com/office/powerpoint/2018/8/main">
  <p188:cm id="{A3885200-E1EE-4802-A863-E66B837B7112}" authorId="{BD54874B-1AB4-E5D0-5553-66F00EE2025D}" created="2024-09-26T14:34:22.178">
    <pc:sldMkLst xmlns:pc="http://schemas.microsoft.com/office/powerpoint/2013/main/command">
      <pc:docMk/>
      <pc:sldMk cId="3131588702" sldId="467"/>
    </pc:sldMkLst>
    <p188:txBody>
      <a:bodyPr/>
      <a:lstStyle/>
      <a:p>
        <a:r>
          <a:rPr lang="en-US"/>
          <a:t>Does a building in your portfolio with potential RAAC panels fall in one of the following categories?
1. Construction date before 1955
2. Construction date between 1955 – 1995
3. Construction date after 1995
4. N/A</a:t>
        </a:r>
      </a:p>
    </p188:txBody>
  </p188:cm>
</p188:cmLst>
</file>

<file path=ppt/comments/modernComment_1D4_75CBF8CD.xml><?xml version="1.0" encoding="utf-8"?>
<p188:cmLst xmlns:a="http://schemas.openxmlformats.org/drawingml/2006/main" xmlns:r="http://schemas.openxmlformats.org/officeDocument/2006/relationships" xmlns:p188="http://schemas.microsoft.com/office/powerpoint/2018/8/main">
  <p188:cm id="{E98C40FD-2F7D-4490-8D0F-862B091A37AA}" authorId="{BD54874B-1AB4-E5D0-5553-66F00EE2025D}" created="2024-09-26T14:34:22.178">
    <pc:sldMkLst xmlns:pc="http://schemas.microsoft.com/office/powerpoint/2013/main/command">
      <pc:docMk/>
      <pc:sldMk cId="3131588702" sldId="467"/>
    </pc:sldMkLst>
    <p188:txBody>
      <a:bodyPr/>
      <a:lstStyle/>
      <a:p>
        <a:r>
          <a:rPr lang="en-US"/>
          <a:t>Have you had any of the following concerns with RAAC panels?
1. Recent roof leaks or signs of moisture staining on the underside of panels.
2. Cracking or deflection midspan or at the ends of panels.
3. Additional loads or higher thermal roofing material was recently added.
4. No issues noted.
 </a:t>
        </a:r>
      </a:p>
    </p188:txBody>
  </p188:cm>
</p188:cmLst>
</file>

<file path=ppt/comments/modernComment_1D5_8BD18B2D.xml><?xml version="1.0" encoding="utf-8"?>
<p188:cmLst xmlns:a="http://schemas.openxmlformats.org/drawingml/2006/main" xmlns:r="http://schemas.openxmlformats.org/officeDocument/2006/relationships" xmlns:p188="http://schemas.microsoft.com/office/powerpoint/2018/8/main">
  <p188:cm id="{33E2A6AE-67C6-4973-8637-45A1C6DF8E56}" authorId="{BD54874B-1AB4-E5D0-5553-66F00EE2025D}" created="2024-09-26T14:34:22.178">
    <pc:sldMkLst xmlns:pc="http://schemas.microsoft.com/office/powerpoint/2013/main/command">
      <pc:docMk/>
      <pc:sldMk cId="3131588702" sldId="467"/>
    </pc:sldMkLst>
    <p188:replyLst>
      <p188:reply id="{BAF9DE5C-E76D-4502-A1D3-125692D41987}" authorId="{9F511AC2-4B6A-A54C-D1CF-AB5EAE95DA5E}" created="2024-10-03T13:43:26.191">
        <p188:txBody>
          <a:bodyPr/>
          <a:lstStyle/>
          <a:p>
            <a:r>
              <a:rPr lang="en-US"/>
              <a:t>edit #4 to N/A</a:t>
            </a:r>
          </a:p>
        </p188:txBody>
      </p188:reply>
    </p188:replyLst>
    <p188:txBody>
      <a:bodyPr/>
      <a:lstStyle/>
      <a:p>
        <a:r>
          <a:rPr lang="en-US"/>
          <a:t>What stage are you at with RAAC management?
1. I suspect RAAC may be present but need to confirm.
2. RAAC has been confirmed but need a thorough condition assessment.
3. Currently managing RAAC but need a Risk Management Plan.
4. NA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10/3/2024</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Aft>
                <a:spcPts val="600"/>
              </a:spcAft>
              <a:buFont typeface="Arial,Sans-Serif"/>
              <a:buChar char="►"/>
            </a:pPr>
            <a:r>
              <a:rPr lang="en-US">
                <a:solidFill>
                  <a:srgbClr val="000000"/>
                </a:solidFill>
              </a:rPr>
              <a:t>Manufactured and used from the mid-1950s to the mid- 1990s.</a:t>
            </a:r>
          </a:p>
          <a:p>
            <a:pPr marL="285750" indent="-285750">
              <a:lnSpc>
                <a:spcPct val="110000"/>
              </a:lnSpc>
              <a:spcAft>
                <a:spcPts val="600"/>
              </a:spcAft>
              <a:buFont typeface="Arial,Sans-Serif"/>
              <a:buChar char="►"/>
            </a:pPr>
            <a:r>
              <a:rPr lang="en-US">
                <a:solidFill>
                  <a:srgbClr val="000000"/>
                </a:solidFill>
              </a:rPr>
              <a:t>RAAC is a Prefabrication process for lightweight concrete, incorporating an aeration chemical reaction that creates millions of tiny hole or pores inside the concrete mix. </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In comparison - Traditional concrete is a mix of stone aggregate, cement mix and water. </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RAAC is mix of cement, calcium hydroxide, fine sand, and aluminum powder.</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The chemical reaction is - Aluminum and calcium hydroxide react to create bubbles, which make up 65% to 85% of materials volume</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Commonly the Brand Name - “</a:t>
            </a:r>
            <a:r>
              <a:rPr lang="en-US" err="1">
                <a:solidFill>
                  <a:srgbClr val="000000"/>
                </a:solidFill>
              </a:rPr>
              <a:t>Siporex</a:t>
            </a:r>
            <a:r>
              <a:rPr lang="en-US">
                <a:solidFill>
                  <a:srgbClr val="000000"/>
                </a:solidFill>
              </a:rPr>
              <a:t>” – Eastern Canada.</a:t>
            </a:r>
            <a:endParaRPr lang="en-US">
              <a:solidFill>
                <a:srgbClr val="000000"/>
              </a:solidFill>
              <a:cs typeface="Calibri"/>
            </a:endParaRPr>
          </a:p>
          <a:p>
            <a:pPr algn="just">
              <a:lnSpc>
                <a:spcPct val="110000"/>
              </a:lnSpc>
              <a:spcAft>
                <a:spcPts val="600"/>
              </a:spcAft>
            </a:pPr>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5</a:t>
            </a:fld>
            <a:endParaRPr lang="en-US"/>
          </a:p>
        </p:txBody>
      </p:sp>
    </p:spTree>
    <p:extLst>
      <p:ext uri="{BB962C8B-B14F-4D97-AF65-F5344CB8AC3E}">
        <p14:creationId xmlns:p14="http://schemas.microsoft.com/office/powerpoint/2010/main" val="3842520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7200">
              <a:lnSpc>
                <a:spcPct val="90000"/>
              </a:lnSpc>
              <a:spcBef>
                <a:spcPts val="1000"/>
              </a:spcBef>
              <a:buSzPct val="80000"/>
              <a:buFont typeface="Arial" panose="05000000000000000000" pitchFamily="2" charset="2"/>
              <a:buChar char="•"/>
            </a:pPr>
            <a:r>
              <a:rPr lang="en-US" b="1">
                <a:solidFill>
                  <a:srgbClr val="000000"/>
                </a:solidFill>
              </a:rPr>
              <a:t>So what are some of the Warning Signs?</a:t>
            </a:r>
            <a:endParaRPr lang="en-US">
              <a:solidFill>
                <a:srgbClr val="000000"/>
              </a:solidFill>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Visually Cracking and disruption around the end bearing points that are observed can indicate issues</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Transverse cracking at midspan or at end bearing points might indicate bearing points even less than 40mm (1.5"). </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Deflection can be checked and measured, with results greater than one-hundredth of the span being cause for concern. </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Note In some cases, soffits may be concealing suspended ceilings, so it is essential to open them up to check whether there are RAAC planks and, if so, assessing their condition. </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Signs of higher moisture on the underside of the panels can indicate quicker reinforcing corrosion may be </a:t>
            </a:r>
            <a:r>
              <a:rPr lang="en-US" err="1">
                <a:solidFill>
                  <a:srgbClr val="000000"/>
                </a:solidFill>
              </a:rPr>
              <a:t>occuring</a:t>
            </a:r>
            <a:r>
              <a:rPr lang="en-US">
                <a:solidFill>
                  <a:srgbClr val="000000"/>
                </a:solidFill>
              </a:rPr>
              <a:t>.</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Externally, signs of ponding, previous or current leaks might be indications of RAAC plank failure. </a:t>
            </a:r>
            <a:endParaRPr lang="en-US">
              <a:solidFill>
                <a:srgbClr val="000000"/>
              </a:solidFill>
              <a:cs typeface="Calibri"/>
            </a:endParaRPr>
          </a:p>
          <a:p>
            <a:pPr marL="742950" lvl="1"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Since it is thought that thermal effects can contribute to deterioration, check whether the roof has been re-covered, in particular where loading may have increased or where the surface was formerly reflective and is now black, thus absorbing more infrared light and resulting in higher temperatures within roof construction.</a:t>
            </a:r>
            <a:endParaRPr lang="en-US">
              <a:solidFill>
                <a:srgbClr val="000000"/>
              </a:solidFill>
              <a:cs typeface="Calibri"/>
            </a:endParaRPr>
          </a:p>
          <a:p>
            <a:pPr marL="285750" indent="-28575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14</a:t>
            </a:fld>
            <a:endParaRPr lang="en-US"/>
          </a:p>
        </p:txBody>
      </p:sp>
    </p:spTree>
    <p:extLst>
      <p:ext uri="{BB962C8B-B14F-4D97-AF65-F5344CB8AC3E}">
        <p14:creationId xmlns:p14="http://schemas.microsoft.com/office/powerpoint/2010/main" val="186762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15</a:t>
            </a:fld>
            <a:endParaRPr lang="en-US"/>
          </a:p>
        </p:txBody>
      </p:sp>
    </p:spTree>
    <p:extLst>
      <p:ext uri="{BB962C8B-B14F-4D97-AF65-F5344CB8AC3E}">
        <p14:creationId xmlns:p14="http://schemas.microsoft.com/office/powerpoint/2010/main" val="3256314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lnSpc>
                <a:spcPct val="90000"/>
              </a:lnSpc>
              <a:spcBef>
                <a:spcPts val="1000"/>
              </a:spcBef>
              <a:buClr>
                <a:schemeClr val="accent1"/>
              </a:buClr>
              <a:buSzPct val="80000"/>
            </a:pPr>
            <a:endParaRPr lang="en-US" b="1">
              <a:latin typeface="Times New Roman"/>
              <a:cs typeface="Times New Roman"/>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16</a:t>
            </a:fld>
            <a:endParaRPr lang="en-US"/>
          </a:p>
        </p:txBody>
      </p:sp>
    </p:spTree>
    <p:extLst>
      <p:ext uri="{BB962C8B-B14F-4D97-AF65-F5344CB8AC3E}">
        <p14:creationId xmlns:p14="http://schemas.microsoft.com/office/powerpoint/2010/main" val="34270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lnSpc>
                <a:spcPct val="90000"/>
              </a:lnSpc>
              <a:spcBef>
                <a:spcPts val="1000"/>
              </a:spcBef>
              <a:buClr>
                <a:schemeClr val="accent1"/>
              </a:buClr>
              <a:buSzPct val="80000"/>
            </a:pPr>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18</a:t>
            </a:fld>
            <a:endParaRPr lang="en-US"/>
          </a:p>
        </p:txBody>
      </p:sp>
    </p:spTree>
    <p:extLst>
      <p:ext uri="{BB962C8B-B14F-4D97-AF65-F5344CB8AC3E}">
        <p14:creationId xmlns:p14="http://schemas.microsoft.com/office/powerpoint/2010/main" val="1908567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19</a:t>
            </a:fld>
            <a:endParaRPr lang="en-US"/>
          </a:p>
        </p:txBody>
      </p:sp>
    </p:spTree>
    <p:extLst>
      <p:ext uri="{BB962C8B-B14F-4D97-AF65-F5344CB8AC3E}">
        <p14:creationId xmlns:p14="http://schemas.microsoft.com/office/powerpoint/2010/main" val="207226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lnSpc>
                <a:spcPct val="90000"/>
              </a:lnSpc>
              <a:spcBef>
                <a:spcPts val="1000"/>
              </a:spcBef>
              <a:buClr>
                <a:schemeClr val="accent1"/>
              </a:buClr>
              <a:buSzPct val="80000"/>
            </a:pPr>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20</a:t>
            </a:fld>
            <a:endParaRPr lang="en-US"/>
          </a:p>
        </p:txBody>
      </p:sp>
    </p:spTree>
    <p:extLst>
      <p:ext uri="{BB962C8B-B14F-4D97-AF65-F5344CB8AC3E}">
        <p14:creationId xmlns:p14="http://schemas.microsoft.com/office/powerpoint/2010/main" val="1848821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spcAft>
                <a:spcPts val="600"/>
              </a:spcAft>
            </a:pPr>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22</a:t>
            </a:fld>
            <a:endParaRPr lang="en-US"/>
          </a:p>
        </p:txBody>
      </p:sp>
    </p:spTree>
    <p:extLst>
      <p:ext uri="{BB962C8B-B14F-4D97-AF65-F5344CB8AC3E}">
        <p14:creationId xmlns:p14="http://schemas.microsoft.com/office/powerpoint/2010/main" val="306436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23</a:t>
            </a:fld>
            <a:endParaRPr lang="en-US"/>
          </a:p>
        </p:txBody>
      </p:sp>
    </p:spTree>
    <p:extLst>
      <p:ext uri="{BB962C8B-B14F-4D97-AF65-F5344CB8AC3E}">
        <p14:creationId xmlns:p14="http://schemas.microsoft.com/office/powerpoint/2010/main" val="14668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24</a:t>
            </a:fld>
            <a:endParaRPr lang="en-US"/>
          </a:p>
        </p:txBody>
      </p:sp>
    </p:spTree>
    <p:extLst>
      <p:ext uri="{BB962C8B-B14F-4D97-AF65-F5344CB8AC3E}">
        <p14:creationId xmlns:p14="http://schemas.microsoft.com/office/powerpoint/2010/main" val="81464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defTabSz="457200" fontAlgn="base">
              <a:lnSpc>
                <a:spcPct val="90000"/>
              </a:lnSpc>
              <a:spcBef>
                <a:spcPts val="1000"/>
              </a:spcBef>
              <a:buSzPct val="80000"/>
              <a:buFont typeface="Wingdings" panose="05000000000000000000" pitchFamily="2" charset="2"/>
              <a:buChar char="Ø"/>
            </a:pPr>
            <a:endParaRPr lang="en-US">
              <a:solidFill>
                <a:srgbClr val="404040"/>
              </a:solidFill>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25</a:t>
            </a:fld>
            <a:endParaRPr lang="en-US"/>
          </a:p>
        </p:txBody>
      </p:sp>
    </p:spTree>
    <p:extLst>
      <p:ext uri="{BB962C8B-B14F-4D97-AF65-F5344CB8AC3E}">
        <p14:creationId xmlns:p14="http://schemas.microsoft.com/office/powerpoint/2010/main" val="402098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Aft>
                <a:spcPts val="600"/>
              </a:spcAft>
              <a:buFont typeface="Arial,Sans-Serif"/>
              <a:buChar char="►"/>
            </a:pPr>
            <a:r>
              <a:rPr lang="en-US">
                <a:solidFill>
                  <a:srgbClr val="000000"/>
                </a:solidFill>
              </a:rPr>
              <a:t>As part of the manufacturing process, panels are cured in an autoclave, which is a machine used to increase the temperature and pressure.</a:t>
            </a:r>
          </a:p>
          <a:p>
            <a:pPr marL="285750" indent="-285750">
              <a:lnSpc>
                <a:spcPct val="110000"/>
              </a:lnSpc>
              <a:spcAft>
                <a:spcPts val="600"/>
              </a:spcAft>
              <a:buFont typeface="Arial,Sans-Serif"/>
              <a:buChar char="►"/>
            </a:pPr>
            <a:r>
              <a:rPr lang="en-US">
                <a:solidFill>
                  <a:srgbClr val="000000"/>
                </a:solidFill>
                <a:cs typeface="Calibri"/>
              </a:rPr>
              <a:t>With this increased temperature and pressure, the concrete reaction aerates and expands </a:t>
            </a:r>
            <a:endParaRPr lang="en-US">
              <a:solidFill>
                <a:srgbClr val="000000"/>
              </a:solidFill>
            </a:endParaRPr>
          </a:p>
          <a:p>
            <a:pPr marL="285750" indent="-285750">
              <a:lnSpc>
                <a:spcPct val="110000"/>
              </a:lnSpc>
              <a:spcAft>
                <a:spcPts val="600"/>
              </a:spcAft>
              <a:buFont typeface="Arial,Sans-Serif"/>
              <a:buChar char="►"/>
            </a:pPr>
            <a:r>
              <a:rPr lang="en-US">
                <a:solidFill>
                  <a:srgbClr val="000000"/>
                </a:solidFill>
              </a:rPr>
              <a:t>Typically the panel molds contain steel reinforcement for strength in tension.</a:t>
            </a:r>
          </a:p>
          <a:p>
            <a:pPr marL="285750" indent="-285750">
              <a:lnSpc>
                <a:spcPct val="110000"/>
              </a:lnSpc>
              <a:spcAft>
                <a:spcPts val="600"/>
              </a:spcAft>
              <a:buFont typeface="Arial,Sans-Serif"/>
              <a:buChar char="►"/>
            </a:pPr>
            <a:r>
              <a:rPr lang="en-US">
                <a:solidFill>
                  <a:srgbClr val="000000"/>
                </a:solidFill>
              </a:rPr>
              <a:t>The reinforcing is usually coated with waterproofing latex or bitumen for better adherence to the aerated concrete</a:t>
            </a:r>
          </a:p>
          <a:p>
            <a:pPr marL="285750" indent="-285750">
              <a:lnSpc>
                <a:spcPct val="110000"/>
              </a:lnSpc>
              <a:spcAft>
                <a:spcPts val="600"/>
              </a:spcAft>
              <a:buFont typeface="Arial,Sans-Serif"/>
              <a:buChar char="►"/>
            </a:pPr>
            <a:endParaRPr lang="en-US">
              <a:solidFill>
                <a:srgbClr val="000000"/>
              </a:solidFill>
            </a:endParaRPr>
          </a:p>
          <a:p>
            <a:pPr algn="just">
              <a:lnSpc>
                <a:spcPct val="110000"/>
              </a:lnSpc>
              <a:spcAft>
                <a:spcPts val="600"/>
              </a:spcAft>
            </a:pPr>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6</a:t>
            </a:fld>
            <a:endParaRPr lang="en-US"/>
          </a:p>
        </p:txBody>
      </p:sp>
    </p:spTree>
    <p:extLst>
      <p:ext uri="{BB962C8B-B14F-4D97-AF65-F5344CB8AC3E}">
        <p14:creationId xmlns:p14="http://schemas.microsoft.com/office/powerpoint/2010/main" val="131409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lnSpc>
                <a:spcPct val="90000"/>
              </a:lnSpc>
              <a:spcBef>
                <a:spcPts val="1000"/>
              </a:spcBef>
              <a:buSzPct val="80000"/>
            </a:pPr>
            <a:endParaRPr lang="en-US">
              <a:solidFill>
                <a:schemeClr val="tx1">
                  <a:lumMod val="75000"/>
                  <a:lumOff val="25000"/>
                </a:schemeClr>
              </a:solidFill>
              <a:latin typeface="Times New Roman" panose="02020603050405020304" pitchFamily="18" charset="0"/>
              <a:cs typeface="Times New Roman" panose="02020603050405020304" pitchFamily="18" charset="0"/>
            </a:endParaRP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a:p>
            <a:r>
              <a:rPr lang="en-CA"/>
              <a:t>Critical Risk –Blue Panels – </a:t>
            </a:r>
            <a:endParaRPr lang="en-CA">
              <a:cs typeface="Calibri"/>
            </a:endParaRPr>
          </a:p>
          <a:p>
            <a:r>
              <a:rPr lang="en-CA"/>
              <a:t>    Immediate installation of shoring (reinforcement) for all critical risk panels. These panel locations were identified immediately to the client and the work for shoring was completed following a few days.</a:t>
            </a:r>
            <a:endParaRPr lang="en-CA">
              <a:cs typeface="Calibri"/>
            </a:endParaRPr>
          </a:p>
          <a:p>
            <a:r>
              <a:rPr lang="en-CA"/>
              <a:t>  Shoring is to remain in place until panel remediation is completed.</a:t>
            </a:r>
            <a:endParaRPr lang="en-CA">
              <a:cs typeface="Calibri"/>
            </a:endParaRPr>
          </a:p>
          <a:p>
            <a:endParaRPr lang="en-CA"/>
          </a:p>
          <a:p>
            <a:r>
              <a:rPr lang="en-CA"/>
              <a:t>   High Risk – Amber Panels</a:t>
            </a:r>
            <a:endParaRPr lang="en-CA">
              <a:cs typeface="Calibri"/>
            </a:endParaRPr>
          </a:p>
          <a:p>
            <a:r>
              <a:rPr lang="en-CA"/>
              <a:t>  Setting a date - Replacement or reinforcement prior to October 31, 2024 as the recommended timeframe</a:t>
            </a:r>
            <a:endParaRPr lang="en-CA">
              <a:cs typeface="Calibri"/>
            </a:endParaRPr>
          </a:p>
          <a:p>
            <a:r>
              <a:rPr lang="en-CA"/>
              <a:t>  as well as – a Snow Loading and Rainwater Management Plan </a:t>
            </a:r>
            <a:endParaRPr lang="en-CA">
              <a:cs typeface="Calibri"/>
            </a:endParaRPr>
          </a:p>
          <a:p>
            <a:r>
              <a:rPr lang="en-CA"/>
              <a:t>  If remediation cannot be completed within the recommended time frame, then one of three options would be done:</a:t>
            </a:r>
            <a:endParaRPr lang="en-CA">
              <a:cs typeface="Calibri"/>
            </a:endParaRPr>
          </a:p>
          <a:p>
            <a:r>
              <a:rPr lang="en-CA"/>
              <a:t>  1. Restricted Access or full closure to prevent persons walking in areas where high risk panels are present</a:t>
            </a:r>
            <a:endParaRPr lang="en-CA">
              <a:cs typeface="Calibri"/>
            </a:endParaRPr>
          </a:p>
          <a:p>
            <a:r>
              <a:rPr lang="en-CA"/>
              <a:t>  2. Installation of temporary shoring to the underside of RAAC panels</a:t>
            </a:r>
            <a:endParaRPr lang="en-CA">
              <a:cs typeface="Calibri"/>
            </a:endParaRPr>
          </a:p>
          <a:p>
            <a:r>
              <a:rPr lang="en-CA"/>
              <a:t>  3. If shoring not possible, installation of horizontal rigid hoarding near the underside of the hard ceiling or other interferences (</a:t>
            </a:r>
            <a:r>
              <a:rPr lang="en-CA" err="1"/>
              <a:t>ie</a:t>
            </a:r>
            <a:r>
              <a:rPr lang="en-CA"/>
              <a:t> sprinklers)</a:t>
            </a:r>
            <a:endParaRPr lang="en-CA">
              <a:cs typeface="Calibri"/>
            </a:endParaRPr>
          </a:p>
          <a:p>
            <a:r>
              <a:rPr lang="en-CA"/>
              <a:t>  Medium Risk – Yellow Panels</a:t>
            </a:r>
            <a:endParaRPr lang="en-CA">
              <a:cs typeface="Calibri" panose="020F0502020204030204"/>
            </a:endParaRPr>
          </a:p>
          <a:p>
            <a:r>
              <a:rPr lang="en-CA"/>
              <a:t>  Monitor and re-assess annually  </a:t>
            </a:r>
            <a:endParaRPr lang="en-CA">
              <a:cs typeface="Calibri"/>
            </a:endParaRPr>
          </a:p>
          <a:p>
            <a:r>
              <a:rPr lang="en-CA"/>
              <a:t>  Low Risk – Green Panels</a:t>
            </a:r>
            <a:endParaRPr lang="en-CA">
              <a:cs typeface="Calibri"/>
            </a:endParaRPr>
          </a:p>
          <a:p>
            <a:r>
              <a:rPr lang="en-CA"/>
              <a:t>  Monitor and re-assess at three-year intervals</a:t>
            </a:r>
            <a:endParaRPr lang="en-CA">
              <a:cs typeface="Calibri"/>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26</a:t>
            </a:fld>
            <a:endParaRPr lang="en-US"/>
          </a:p>
        </p:txBody>
      </p:sp>
    </p:spTree>
    <p:extLst>
      <p:ext uri="{BB962C8B-B14F-4D97-AF65-F5344CB8AC3E}">
        <p14:creationId xmlns:p14="http://schemas.microsoft.com/office/powerpoint/2010/main" val="267793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defTabSz="457200" fontAlgn="base">
              <a:lnSpc>
                <a:spcPct val="90000"/>
              </a:lnSpc>
              <a:spcBef>
                <a:spcPts val="1000"/>
              </a:spcBef>
              <a:buClr>
                <a:srgbClr val="4472C4"/>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27</a:t>
            </a:fld>
            <a:endParaRPr lang="en-US"/>
          </a:p>
        </p:txBody>
      </p:sp>
    </p:spTree>
    <p:extLst>
      <p:ext uri="{BB962C8B-B14F-4D97-AF65-F5344CB8AC3E}">
        <p14:creationId xmlns:p14="http://schemas.microsoft.com/office/powerpoint/2010/main" val="1987076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29</a:t>
            </a:fld>
            <a:endParaRPr lang="en-US"/>
          </a:p>
        </p:txBody>
      </p:sp>
    </p:spTree>
    <p:extLst>
      <p:ext uri="{BB962C8B-B14F-4D97-AF65-F5344CB8AC3E}">
        <p14:creationId xmlns:p14="http://schemas.microsoft.com/office/powerpoint/2010/main" val="359969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30</a:t>
            </a:fld>
            <a:endParaRPr lang="en-US"/>
          </a:p>
        </p:txBody>
      </p:sp>
    </p:spTree>
    <p:extLst>
      <p:ext uri="{BB962C8B-B14F-4D97-AF65-F5344CB8AC3E}">
        <p14:creationId xmlns:p14="http://schemas.microsoft.com/office/powerpoint/2010/main" val="1157355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31</a:t>
            </a:fld>
            <a:endParaRPr lang="en-US"/>
          </a:p>
        </p:txBody>
      </p:sp>
    </p:spTree>
    <p:extLst>
      <p:ext uri="{BB962C8B-B14F-4D97-AF65-F5344CB8AC3E}">
        <p14:creationId xmlns:p14="http://schemas.microsoft.com/office/powerpoint/2010/main" val="599500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fontAlgn="base">
              <a:spcAft>
                <a:spcPts val="1200"/>
              </a:spcAft>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32</a:t>
            </a:fld>
            <a:endParaRPr lang="en-US"/>
          </a:p>
        </p:txBody>
      </p:sp>
    </p:spTree>
    <p:extLst>
      <p:ext uri="{BB962C8B-B14F-4D97-AF65-F5344CB8AC3E}">
        <p14:creationId xmlns:p14="http://schemas.microsoft.com/office/powerpoint/2010/main" val="356726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33</a:t>
            </a:fld>
            <a:endParaRPr lang="en-US"/>
          </a:p>
        </p:txBody>
      </p:sp>
    </p:spTree>
    <p:extLst>
      <p:ext uri="{BB962C8B-B14F-4D97-AF65-F5344CB8AC3E}">
        <p14:creationId xmlns:p14="http://schemas.microsoft.com/office/powerpoint/2010/main" val="48826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Arial,Sans-Serif" panose="05000000000000000000" pitchFamily="2" charset="2"/>
              <a:buChar char="►"/>
            </a:pPr>
            <a:r>
              <a:rPr lang="en-US">
                <a:solidFill>
                  <a:srgbClr val="000000"/>
                </a:solidFill>
              </a:rPr>
              <a:t>The material is usually light grey or off-white in </a:t>
            </a:r>
            <a:r>
              <a:rPr lang="en-US" err="1">
                <a:solidFill>
                  <a:srgbClr val="000000"/>
                </a:solidFill>
              </a:rPr>
              <a:t>colour</a:t>
            </a:r>
            <a:r>
              <a:rPr lang="en-US">
                <a:solidFill>
                  <a:srgbClr val="000000"/>
                </a:solidFill>
              </a:rPr>
              <a:t>, and it is easily broken or damaged with hand tools or sharp implements. </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RAAC planks are rectangular in cross-section </a:t>
            </a:r>
            <a:endParaRPr lang="en-US">
              <a:solidFill>
                <a:srgbClr val="000000"/>
              </a:solidFill>
              <a:cs typeface="Calibri"/>
            </a:endParaRP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Sometimes the cellular structure is also shaped with chamfered edges that have a V-shaped groove appearance on installation. </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Typically, planks vary in width from 300mm – 750mm (12”- 30”) and spans up to 6m (20’) were used. A thickness of 100 – 250mm (4”- 10”) is common.</a:t>
            </a:r>
            <a:endParaRPr lang="en-US">
              <a:cs typeface="Calibri" panose="020F0502020204030204"/>
            </a:endParaRP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RAAC is not the same as reinforced concrete and behaves in a different way. It has a much higher elastic modulus than reinforced concrete, for instance, meaning that for a given load, deflection will be about ten times that for an equivalent concrete plank under similar loading conditions. </a:t>
            </a:r>
            <a:endParaRPr lang="en-US">
              <a:solidFill>
                <a:srgbClr val="000000"/>
              </a:solidFill>
              <a:cs typeface="Calibri"/>
            </a:endParaRPr>
          </a:p>
          <a:p>
            <a:pPr marL="285750" indent="-285750" defTabSz="457200">
              <a:lnSpc>
                <a:spcPct val="110000"/>
              </a:lnSpc>
              <a:spcBef>
                <a:spcPts val="600"/>
              </a:spcBef>
              <a:spcAft>
                <a:spcPts val="600"/>
              </a:spcAft>
              <a:buSzPct val="80000"/>
              <a:buFont typeface="Wingdings" panose="05000000000000000000" pitchFamily="2" charset="2"/>
              <a:buChar char="Ø"/>
            </a:pPr>
            <a:endParaRPr lang="en-US">
              <a:solidFill>
                <a:srgbClr val="000000"/>
              </a:solidFill>
              <a:latin typeface="Times New Roman" panose="02020603050405020304" pitchFamily="18" charset="0"/>
              <a:cs typeface="Times New Roman"/>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7</a:t>
            </a:fld>
            <a:endParaRPr lang="en-US"/>
          </a:p>
        </p:txBody>
      </p:sp>
    </p:spTree>
    <p:extLst>
      <p:ext uri="{BB962C8B-B14F-4D97-AF65-F5344CB8AC3E}">
        <p14:creationId xmlns:p14="http://schemas.microsoft.com/office/powerpoint/2010/main" val="1672122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solidFill>
                  <a:srgbClr val="000000"/>
                </a:solidFill>
              </a:rPr>
              <a:t>Why was it used?</a:t>
            </a:r>
            <a:endParaRPr lang="en-US">
              <a:solidFill>
                <a:srgbClr val="000000"/>
              </a:solidFill>
            </a:endParaRPr>
          </a:p>
          <a:p>
            <a:pPr marL="285750" indent="-285750">
              <a:lnSpc>
                <a:spcPct val="110000"/>
              </a:lnSpc>
              <a:spcAft>
                <a:spcPts val="600"/>
              </a:spcAft>
              <a:buFont typeface="Arial,Sans-Serif"/>
              <a:buChar char="►"/>
            </a:pPr>
            <a:r>
              <a:rPr lang="en-US">
                <a:solidFill>
                  <a:srgbClr val="000000"/>
                </a:solidFill>
              </a:rPr>
              <a:t>Typically used in roof structure, but also used in floors, walls, and eaves as structural components.</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The ideal benefits in the design at the time were:</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Lightweight (1/3 of the weight of regular concrete) </a:t>
            </a:r>
          </a:p>
          <a:p>
            <a:pPr marL="285750" indent="-285750">
              <a:lnSpc>
                <a:spcPct val="110000"/>
              </a:lnSpc>
              <a:spcAft>
                <a:spcPts val="600"/>
              </a:spcAft>
              <a:buFont typeface="Arial,Sans-Serif"/>
              <a:buChar char="►"/>
            </a:pPr>
            <a:r>
              <a:rPr lang="en-US">
                <a:solidFill>
                  <a:srgbClr val="000000"/>
                </a:solidFill>
              </a:rPr>
              <a:t>The lightweight prefabricated panels made it easier to install during construction, could span longer lengths, required less robust foundation systems due to reduction in overall structure weight.</a:t>
            </a:r>
            <a:endParaRPr lang="en-US"/>
          </a:p>
          <a:p>
            <a:pPr marL="285750" indent="-285750">
              <a:lnSpc>
                <a:spcPct val="110000"/>
              </a:lnSpc>
              <a:spcAft>
                <a:spcPts val="600"/>
              </a:spcAft>
              <a:buFont typeface="Arial,Sans-Serif"/>
              <a:buChar char="►"/>
            </a:pPr>
            <a:r>
              <a:rPr lang="en-US">
                <a:solidFill>
                  <a:srgbClr val="000000"/>
                </a:solidFill>
              </a:rPr>
              <a:t>Benefits for Fire Safety – higher fire resistant properties</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Benefits for Insulation properties – providing higher heat and sound retention values</a:t>
            </a:r>
            <a:endParaRPr lang="en-US">
              <a:solidFill>
                <a:srgbClr val="000000"/>
              </a:solidFill>
              <a:cs typeface="Calibri"/>
            </a:endParaRPr>
          </a:p>
          <a:p>
            <a:pPr marL="285750" indent="-285750">
              <a:lnSpc>
                <a:spcPct val="110000"/>
              </a:lnSpc>
              <a:spcAft>
                <a:spcPts val="600"/>
              </a:spcAft>
              <a:buFont typeface="Arial,Sans-Serif"/>
              <a:buChar char="►"/>
            </a:pPr>
            <a:r>
              <a:rPr lang="en-US">
                <a:solidFill>
                  <a:srgbClr val="000000"/>
                </a:solidFill>
              </a:rPr>
              <a:t>Flexibility in use, easy to cut and form into blocks/ panels for walls </a:t>
            </a:r>
            <a:endParaRPr lang="en-US">
              <a:solidFill>
                <a:srgbClr val="000000"/>
              </a:solidFill>
              <a:cs typeface="Calibri"/>
            </a:endParaRPr>
          </a:p>
          <a:p>
            <a:pPr marL="285750" indent="-285750">
              <a:lnSpc>
                <a:spcPct val="110000"/>
              </a:lnSpc>
              <a:spcAft>
                <a:spcPts val="600"/>
              </a:spcAft>
              <a:buFont typeface="Arial,Sans-Serif"/>
              <a:buChar char="►"/>
            </a:pPr>
            <a:r>
              <a:rPr lang="en-US" err="1">
                <a:solidFill>
                  <a:srgbClr val="000000"/>
                </a:solidFill>
              </a:rPr>
              <a:t>Ultimatley</a:t>
            </a:r>
            <a:r>
              <a:rPr lang="en-US">
                <a:solidFill>
                  <a:srgbClr val="000000"/>
                </a:solidFill>
              </a:rPr>
              <a:t> – the biggest benefit was Cost</a:t>
            </a:r>
            <a:endParaRPr lang="en-US">
              <a:solidFill>
                <a:srgbClr val="000000"/>
              </a:solidFill>
              <a:cs typeface="Calibri"/>
            </a:endParaRPr>
          </a:p>
          <a:p>
            <a:pPr algn="just">
              <a:lnSpc>
                <a:spcPct val="110000"/>
              </a:lnSpc>
              <a:spcAft>
                <a:spcPts val="600"/>
              </a:spcAft>
            </a:pPr>
            <a:endParaRPr lang="en-US">
              <a:latin typeface="Times New Roman"/>
              <a:cs typeface="Times New Roman"/>
            </a:endParaRPr>
          </a:p>
          <a:p>
            <a:endParaRPr lang="en-CA"/>
          </a:p>
        </p:txBody>
      </p:sp>
      <p:sp>
        <p:nvSpPr>
          <p:cNvPr id="4" name="Slide Number Placeholder 3"/>
          <p:cNvSpPr>
            <a:spLocks noGrp="1"/>
          </p:cNvSpPr>
          <p:nvPr>
            <p:ph type="sldNum" sz="quarter" idx="5"/>
          </p:nvPr>
        </p:nvSpPr>
        <p:spPr/>
        <p:txBody>
          <a:bodyPr/>
          <a:lstStyle/>
          <a:p>
            <a:fld id="{8D7D3E5B-4BED-B24C-9674-6B6454D04561}" type="slidenum">
              <a:rPr lang="en-US" smtClean="0"/>
              <a:t>8</a:t>
            </a:fld>
            <a:endParaRPr lang="en-US"/>
          </a:p>
        </p:txBody>
      </p:sp>
    </p:spTree>
    <p:extLst>
      <p:ext uri="{BB962C8B-B14F-4D97-AF65-F5344CB8AC3E}">
        <p14:creationId xmlns:p14="http://schemas.microsoft.com/office/powerpoint/2010/main" val="71730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9</a:t>
            </a:fld>
            <a:endParaRPr lang="en-US"/>
          </a:p>
        </p:txBody>
      </p:sp>
    </p:spTree>
    <p:extLst>
      <p:ext uri="{BB962C8B-B14F-4D97-AF65-F5344CB8AC3E}">
        <p14:creationId xmlns:p14="http://schemas.microsoft.com/office/powerpoint/2010/main" val="291215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10</a:t>
            </a:fld>
            <a:endParaRPr lang="en-US"/>
          </a:p>
        </p:txBody>
      </p:sp>
    </p:spTree>
    <p:extLst>
      <p:ext uri="{BB962C8B-B14F-4D97-AF65-F5344CB8AC3E}">
        <p14:creationId xmlns:p14="http://schemas.microsoft.com/office/powerpoint/2010/main" val="1495637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11</a:t>
            </a:fld>
            <a:endParaRPr lang="en-US"/>
          </a:p>
        </p:txBody>
      </p:sp>
    </p:spTree>
    <p:extLst>
      <p:ext uri="{BB962C8B-B14F-4D97-AF65-F5344CB8AC3E}">
        <p14:creationId xmlns:p14="http://schemas.microsoft.com/office/powerpoint/2010/main" val="79002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7200">
              <a:lnSpc>
                <a:spcPct val="90000"/>
              </a:lnSpc>
              <a:spcBef>
                <a:spcPts val="1000"/>
              </a:spcBef>
              <a:buSzPct val="80000"/>
              <a:buFont typeface="Arial" panose="05000000000000000000" pitchFamily="2" charset="2"/>
              <a:buChar char="•"/>
            </a:pPr>
            <a:r>
              <a:rPr lang="en-US" b="1">
                <a:solidFill>
                  <a:srgbClr val="000000"/>
                </a:solidFill>
              </a:rPr>
              <a:t>The first biggest concern with RAAC are - Water and Moisture Issues </a:t>
            </a:r>
            <a:endParaRPr lang="en-US">
              <a:solidFill>
                <a:srgbClr val="000000"/>
              </a:solidFill>
            </a:endParaRPr>
          </a:p>
          <a:p>
            <a:pPr marL="171450" indent="-171450" defTabSz="457200">
              <a:lnSpc>
                <a:spcPct val="90000"/>
              </a:lnSpc>
              <a:spcBef>
                <a:spcPts val="1000"/>
              </a:spcBef>
              <a:buSzPct val="80000"/>
              <a:buFont typeface="Arial" panose="05000000000000000000" pitchFamily="2" charset="2"/>
              <a:buChar char="•"/>
            </a:pPr>
            <a:endParaRPr lang="en-US">
              <a:solidFill>
                <a:srgbClr val="000000"/>
              </a:solidFill>
            </a:endParaRP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There is Degradation in the panels due to water infiltration through the porous concrete  structure</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This Higher moisture in the panels can lead to quicker corrosion of reinforcing </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The higher moisture also leads to Higher deflection of panels from moisture absorption and weight</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Due to porous nature,  water can infiltrate the material and reinforcing steel can corrode with little indication. Due to v0lume and space in the structure, this creates damaged panels which are Susceptible to sudden failure</a:t>
            </a:r>
          </a:p>
          <a:p>
            <a:pPr marL="285750" indent="-285750" defTabSz="457200">
              <a:lnSpc>
                <a:spcPct val="110000"/>
              </a:lnSpc>
              <a:spcBef>
                <a:spcPts val="600"/>
              </a:spcBef>
              <a:spcAft>
                <a:spcPts val="600"/>
              </a:spcAft>
              <a:buFont typeface="Arial,Sans-Serif" panose="05000000000000000000" pitchFamily="2" charset="2"/>
              <a:buChar char="►"/>
            </a:pPr>
            <a:r>
              <a:rPr lang="en-US">
                <a:solidFill>
                  <a:srgbClr val="000000"/>
                </a:solidFill>
              </a:rPr>
              <a:t>Note: Mold can be present, as well as Asbestos contamination – some older RAAC materials may contain Asbestos, or have a ceiling cover with Asbestos </a:t>
            </a:r>
          </a:p>
          <a:p>
            <a:pPr marL="285750" indent="-28575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12</a:t>
            </a:fld>
            <a:endParaRPr lang="en-US"/>
          </a:p>
        </p:txBody>
      </p:sp>
    </p:spTree>
    <p:extLst>
      <p:ext uri="{BB962C8B-B14F-4D97-AF65-F5344CB8AC3E}">
        <p14:creationId xmlns:p14="http://schemas.microsoft.com/office/powerpoint/2010/main" val="102130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57200">
              <a:lnSpc>
                <a:spcPct val="90000"/>
              </a:lnSpc>
              <a:spcBef>
                <a:spcPts val="1000"/>
              </a:spcBef>
              <a:buSzPct val="80000"/>
              <a:buFont typeface="Arial" panose="05000000000000000000" pitchFamily="2" charset="2"/>
              <a:buChar char="•"/>
            </a:pPr>
            <a:r>
              <a:rPr lang="en-US" b="1"/>
              <a:t>The second biggest concern with RAAC are Strength and End Bearing issues</a:t>
            </a:r>
            <a:endParaRPr lang="en-US"/>
          </a:p>
          <a:p>
            <a:pPr marL="171450" indent="-171450" defTabSz="457200">
              <a:lnSpc>
                <a:spcPct val="90000"/>
              </a:lnSpc>
              <a:spcBef>
                <a:spcPts val="1000"/>
              </a:spcBef>
              <a:buSzPct val="80000"/>
              <a:buFont typeface="Arial" panose="05000000000000000000" pitchFamily="2" charset="2"/>
              <a:buChar char="•"/>
            </a:pPr>
            <a:endParaRPr lang="en-US"/>
          </a:p>
          <a:p>
            <a:pPr marL="285750" indent="-285750" defTabSz="457200">
              <a:lnSpc>
                <a:spcPct val="110000"/>
              </a:lnSpc>
              <a:spcBef>
                <a:spcPts val="600"/>
              </a:spcBef>
              <a:spcAft>
                <a:spcPts val="600"/>
              </a:spcAft>
              <a:buFont typeface="Arial,Sans-Serif" panose="05000000000000000000" pitchFamily="2" charset="2"/>
              <a:buChar char="►"/>
            </a:pPr>
            <a:r>
              <a:rPr lang="en-US"/>
              <a:t>Lightweight properties came at a cost to structural strength. RAAC has 20% to 30% of normal structural concrete weight</a:t>
            </a:r>
          </a:p>
          <a:p>
            <a:pPr marL="285750" indent="-285750" defTabSz="457200">
              <a:lnSpc>
                <a:spcPct val="110000"/>
              </a:lnSpc>
              <a:spcBef>
                <a:spcPts val="600"/>
              </a:spcBef>
              <a:spcAft>
                <a:spcPts val="600"/>
              </a:spcAft>
              <a:buFont typeface="Arial,Sans-Serif" panose="05000000000000000000" pitchFamily="2" charset="2"/>
              <a:buChar char="►"/>
            </a:pPr>
            <a:r>
              <a:rPr lang="en-US"/>
              <a:t>RAAC is also Less durable than standard reinforced concrete. (Flexural, shear, compressive strength values are much less) 10% to 20% of the compressive strength of everyday structural concrete. The Compressive strength of concrete  is 37 N/mm2 whereas autoclaved aerated concrete (AAC) might more typically have a compressive strength of 3 N/mm2</a:t>
            </a:r>
            <a:endParaRPr lang="en-US">
              <a:cs typeface="Calibri"/>
            </a:endParaRPr>
          </a:p>
          <a:p>
            <a:pPr marL="285750" indent="-285750" defTabSz="457200">
              <a:lnSpc>
                <a:spcPct val="110000"/>
              </a:lnSpc>
              <a:spcBef>
                <a:spcPts val="600"/>
              </a:spcBef>
              <a:spcAft>
                <a:spcPts val="600"/>
              </a:spcAft>
              <a:buFont typeface="Arial,Sans-Serif" panose="05000000000000000000" pitchFamily="2" charset="2"/>
              <a:buChar char="►"/>
            </a:pPr>
            <a:r>
              <a:rPr lang="en-US"/>
              <a:t>Some panels as a result of the manufacturing process lack of quality control, may have an Inadequate End Bearing length (&lt; 2 inches) which can create Shear Failure at the end of the panel</a:t>
            </a:r>
            <a:endParaRPr lang="en-US">
              <a:cs typeface="Calibri" panose="020F0502020204030204"/>
            </a:endParaRPr>
          </a:p>
          <a:p>
            <a:pPr marL="285750" indent="-285750" defTabSz="457200">
              <a:lnSpc>
                <a:spcPct val="110000"/>
              </a:lnSpc>
              <a:spcBef>
                <a:spcPts val="600"/>
              </a:spcBef>
              <a:spcAft>
                <a:spcPts val="600"/>
              </a:spcAft>
              <a:buFont typeface="Arial,Sans-Serif" panose="05000000000000000000" pitchFamily="2" charset="2"/>
              <a:buChar char="►"/>
            </a:pPr>
            <a:r>
              <a:rPr lang="en-US"/>
              <a:t>Another issue is Creep (or permanent displacement over time of panels. This displacement also can reduce end bearing lengths.</a:t>
            </a:r>
            <a:endParaRPr lang="en-US">
              <a:cs typeface="Calibri" panose="020F0502020204030204"/>
            </a:endParaRPr>
          </a:p>
          <a:p>
            <a:pPr marL="285750" indent="-285750" defTabSz="457200">
              <a:lnSpc>
                <a:spcPct val="110000"/>
              </a:lnSpc>
              <a:spcBef>
                <a:spcPts val="600"/>
              </a:spcBef>
              <a:spcAft>
                <a:spcPts val="600"/>
              </a:spcAft>
              <a:buFont typeface="Arial,Sans-Serif" panose="05000000000000000000" pitchFamily="2" charset="2"/>
              <a:buChar char="►"/>
            </a:pPr>
            <a:r>
              <a:rPr lang="en-US"/>
              <a:t>Studies of degradation in the UK, the Royal Institute of British Architects has warned RAAC roof panels only have a lifecycle of 30 years</a:t>
            </a:r>
          </a:p>
          <a:p>
            <a:pPr marL="285750" indent="-285750" defTabSz="457200">
              <a:lnSpc>
                <a:spcPct val="110000"/>
              </a:lnSpc>
              <a:spcBef>
                <a:spcPts val="600"/>
              </a:spcBef>
              <a:spcAft>
                <a:spcPts val="600"/>
              </a:spcAft>
              <a:buFont typeface="Arial,Sans-Serif" panose="05000000000000000000" pitchFamily="2" charset="2"/>
              <a:buChar char="►"/>
            </a:pPr>
            <a:r>
              <a:rPr lang="en-US"/>
              <a:t>Panels in use today in the UK and Canada are well past their Expected Useful Life. </a:t>
            </a:r>
          </a:p>
          <a:p>
            <a:pPr marL="285750" indent="-285750" defTabSz="457200">
              <a:lnSpc>
                <a:spcPct val="110000"/>
              </a:lnSpc>
              <a:spcBef>
                <a:spcPts val="600"/>
              </a:spcBef>
              <a:spcAft>
                <a:spcPts val="600"/>
              </a:spcAft>
              <a:buSzPct val="80000"/>
              <a:buFont typeface="Wingdings" panose="05000000000000000000" pitchFamily="2" charset="2"/>
              <a:buChar char="Ø"/>
            </a:pP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8D7D3E5B-4BED-B24C-9674-6B6454D04561}" type="slidenum">
              <a:rPr lang="en-US" smtClean="0"/>
              <a:t>13</a:t>
            </a:fld>
            <a:endParaRPr lang="en-US"/>
          </a:p>
        </p:txBody>
      </p:sp>
    </p:spTree>
    <p:extLst>
      <p:ext uri="{BB962C8B-B14F-4D97-AF65-F5344CB8AC3E}">
        <p14:creationId xmlns:p14="http://schemas.microsoft.com/office/powerpoint/2010/main" val="1209896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a:t>CLICK TO EDIT MASTER TITLE STYLE</a:t>
            </a:r>
          </a:p>
        </p:txBody>
      </p:sp>
      <p:pic>
        <p:nvPicPr>
          <p:cNvPr id="6" name="Picture 5">
            <a:extLst>
              <a:ext uri="{FF2B5EF4-FFF2-40B4-BE49-F238E27FC236}">
                <a16:creationId xmlns:a16="http://schemas.microsoft.com/office/drawing/2014/main" id="{185FD87F-A5EC-2DE5-048F-D7AC6B6ACFF2}"/>
              </a:ext>
            </a:extLst>
          </p:cNvPr>
          <p:cNvPicPr>
            <a:picLocks noChangeAspect="1"/>
          </p:cNvPicPr>
          <p:nvPr userDrawn="1"/>
        </p:nvPicPr>
        <p:blipFill>
          <a:blip r:embed="rId2"/>
          <a:srcRect/>
          <a:stretch/>
        </p:blipFill>
        <p:spPr>
          <a:xfrm>
            <a:off x="9827491" y="5965135"/>
            <a:ext cx="2364509" cy="878171"/>
          </a:xfrm>
          <a:prstGeom prst="rect">
            <a:avLst/>
          </a:prstGeom>
        </p:spPr>
      </p:pic>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ChangeAspect="1"/>
          </p:cNvPicPr>
          <p:nvPr userDrawn="1"/>
        </p:nvPicPr>
        <p:blipFill rotWithShape="1">
          <a:blip r:embed="rId3"/>
          <a:srcRect b="72243"/>
          <a:stretch/>
        </p:blipFill>
        <p:spPr>
          <a:xfrm>
            <a:off x="0" y="-3810"/>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 name="Group 6">
            <a:extLst>
              <a:ext uri="{FF2B5EF4-FFF2-40B4-BE49-F238E27FC236}">
                <a16:creationId xmlns:a16="http://schemas.microsoft.com/office/drawing/2014/main" id="{810C8A80-22C4-DD84-9689-E40A810F3470}"/>
              </a:ext>
            </a:extLst>
          </p:cNvPr>
          <p:cNvGrpSpPr/>
          <p:nvPr userDrawn="1"/>
        </p:nvGrpSpPr>
        <p:grpSpPr>
          <a:xfrm>
            <a:off x="14726" y="6052988"/>
            <a:ext cx="5357177" cy="786711"/>
            <a:chOff x="14726" y="6052988"/>
            <a:chExt cx="5357177" cy="786711"/>
          </a:xfrm>
        </p:grpSpPr>
        <p:pic>
          <p:nvPicPr>
            <p:cNvPr id="8" name="Picture 7">
              <a:extLst>
                <a:ext uri="{FF2B5EF4-FFF2-40B4-BE49-F238E27FC236}">
                  <a16:creationId xmlns:a16="http://schemas.microsoft.com/office/drawing/2014/main" id="{0208933B-B5A2-327F-CB1F-0C98351B2FE1}"/>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9" name="Picture 2" descr="Canoe - Whelen Engineering Company, Inc.">
              <a:extLst>
                <a:ext uri="{FF2B5EF4-FFF2-40B4-BE49-F238E27FC236}">
                  <a16:creationId xmlns:a16="http://schemas.microsoft.com/office/drawing/2014/main" id="{B909F11C-2FEC-FA4E-9578-FFB7682763E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ourcewell contract ID">
              <a:extLst>
                <a:ext uri="{FF2B5EF4-FFF2-40B4-BE49-F238E27FC236}">
                  <a16:creationId xmlns:a16="http://schemas.microsoft.com/office/drawing/2014/main" id="{FBFBCEA0-F4AC-213F-D807-291375353EA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76907813-8EA3-5B1F-E16C-6C474B06A540}"/>
              </a:ext>
            </a:extLst>
          </p:cNvPr>
          <p:cNvPicPr>
            <a:picLocks noChangeAspect="1"/>
          </p:cNvPicPr>
          <p:nvPr userDrawn="1"/>
        </p:nvPicPr>
        <p:blipFill>
          <a:blip r:embed="rId7"/>
          <a:stretch>
            <a:fillRect/>
          </a:stretch>
        </p:blipFill>
        <p:spPr>
          <a:xfrm>
            <a:off x="5449541" y="6141849"/>
            <a:ext cx="2042045" cy="474637"/>
          </a:xfrm>
          <a:prstGeom prst="rect">
            <a:avLst/>
          </a:prstGeom>
        </p:spPr>
      </p:pic>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3" name="Group 2">
            <a:extLst>
              <a:ext uri="{FF2B5EF4-FFF2-40B4-BE49-F238E27FC236}">
                <a16:creationId xmlns:a16="http://schemas.microsoft.com/office/drawing/2014/main" id="{C3D7D1BD-354D-F437-6BC3-68D93633653C}"/>
              </a:ext>
            </a:extLst>
          </p:cNvPr>
          <p:cNvGrpSpPr/>
          <p:nvPr userDrawn="1"/>
        </p:nvGrpSpPr>
        <p:grpSpPr>
          <a:xfrm>
            <a:off x="14726" y="6052988"/>
            <a:ext cx="5357177" cy="786711"/>
            <a:chOff x="14726" y="6052988"/>
            <a:chExt cx="5357177" cy="786711"/>
          </a:xfrm>
        </p:grpSpPr>
        <p:pic>
          <p:nvPicPr>
            <p:cNvPr id="4" name="Picture 3">
              <a:extLst>
                <a:ext uri="{FF2B5EF4-FFF2-40B4-BE49-F238E27FC236}">
                  <a16:creationId xmlns:a16="http://schemas.microsoft.com/office/drawing/2014/main" id="{09FCEFEA-E231-4F4B-D843-BBF76038FF23}"/>
                </a:ext>
              </a:extLst>
            </p:cNvPr>
            <p:cNvPicPr>
              <a:picLocks noChangeAspect="1"/>
            </p:cNvPicPr>
            <p:nvPr userDrawn="1"/>
          </p:nvPicPr>
          <p:blipFill>
            <a:blip r:embed="rId2"/>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87DC60D7-AC24-322D-8C93-4088AC9140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urcewell contract ID">
              <a:extLst>
                <a:ext uri="{FF2B5EF4-FFF2-40B4-BE49-F238E27FC236}">
                  <a16:creationId xmlns:a16="http://schemas.microsoft.com/office/drawing/2014/main" id="{4150AA07-FE48-B7CD-CE36-8EEB54F199A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27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10/3/2024</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96412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CAP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7075" y="1105592"/>
            <a:ext cx="8276475" cy="4127017"/>
          </a:xfrm>
        </p:spPr>
        <p:txBody>
          <a:bodyPr/>
          <a:lstStyle>
            <a:lvl1pPr marL="731520">
              <a:buClr>
                <a:srgbClr val="CD202E"/>
              </a:buClr>
              <a:defRPr sz="2400">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marL="548640" marR="0" indent="0" algn="just">
              <a:lnSpc>
                <a:spcPct val="107000"/>
              </a:lnSpc>
              <a:spcBef>
                <a:spcPts val="1000"/>
              </a:spcBef>
              <a:spcAft>
                <a:spcPts val="0"/>
              </a:spcAft>
            </a:pPr>
            <a:r>
              <a:rPr lang="en-US" sz="1800" b="1" i="1">
                <a:solidFill>
                  <a:srgbClr val="3C2118"/>
                </a:solidFill>
                <a:effectLst/>
                <a:latin typeface="Arial" panose="020B0604020202020204" pitchFamily="34" charset="0"/>
                <a:ea typeface="MS Gothic" panose="020B0609070205080204" pitchFamily="49" charset="-128"/>
              </a:rPr>
              <a:t>Introduction</a:t>
            </a:r>
            <a:endParaRPr lang="en-CA" sz="1800" b="1" i="1">
              <a:solidFill>
                <a:srgbClr val="3C2118"/>
              </a:solidFill>
              <a:effectLst/>
              <a:latin typeface="Arial" panose="020B0604020202020204" pitchFamily="34" charset="0"/>
              <a:ea typeface="MS Gothic" panose="020B0609070205080204" pitchFamily="49" charset="-128"/>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7" name="Title 1">
            <a:extLst>
              <a:ext uri="{FF2B5EF4-FFF2-40B4-BE49-F238E27FC236}">
                <a16:creationId xmlns:a16="http://schemas.microsoft.com/office/drawing/2014/main" id="{ED3A7A5E-2891-4F6B-AF37-1B081F24117A}"/>
              </a:ext>
            </a:extLst>
          </p:cNvPr>
          <p:cNvSpPr>
            <a:spLocks noGrp="1"/>
          </p:cNvSpPr>
          <p:nvPr>
            <p:ph type="title"/>
          </p:nvPr>
        </p:nvSpPr>
        <p:spPr>
          <a:xfrm>
            <a:off x="0" y="0"/>
            <a:ext cx="8596668" cy="551842"/>
          </a:xfrm>
        </p:spPr>
        <p:txBody>
          <a:bodyPr/>
          <a:lstStyle>
            <a:lvl1pPr>
              <a:defRPr sz="2900">
                <a:solidFill>
                  <a:srgbClr val="0D4C82"/>
                </a:solidFill>
              </a:defRPr>
            </a:lvl1pPr>
          </a:lstStyle>
          <a:p>
            <a:r>
              <a:rPr lang="en-US"/>
              <a:t>Click to edit Master title style</a:t>
            </a:r>
          </a:p>
        </p:txBody>
      </p:sp>
      <p:sp>
        <p:nvSpPr>
          <p:cNvPr id="8" name="Text Placeholder 2">
            <a:extLst>
              <a:ext uri="{FF2B5EF4-FFF2-40B4-BE49-F238E27FC236}">
                <a16:creationId xmlns:a16="http://schemas.microsoft.com/office/drawing/2014/main" id="{5945D0C9-1208-45F0-B6E2-B032BB1B9D1D}"/>
              </a:ext>
            </a:extLst>
          </p:cNvPr>
          <p:cNvSpPr>
            <a:spLocks noGrp="1"/>
          </p:cNvSpPr>
          <p:nvPr>
            <p:ph type="body" idx="13"/>
          </p:nvPr>
        </p:nvSpPr>
        <p:spPr>
          <a:xfrm>
            <a:off x="0" y="563851"/>
            <a:ext cx="8596668" cy="365125"/>
          </a:xfrm>
        </p:spPr>
        <p:txBody>
          <a:bodyPr anchor="t"/>
          <a:lstStyle>
            <a:lvl1pPr marL="0" indent="0" algn="l">
              <a:buNone/>
              <a:defRPr sz="24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6666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677333" y="6041362"/>
            <a:ext cx="6346613" cy="365125"/>
          </a:xfrm>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
        <p:nvSpPr>
          <p:cNvPr id="6" name="Title 1">
            <a:extLst>
              <a:ext uri="{FF2B5EF4-FFF2-40B4-BE49-F238E27FC236}">
                <a16:creationId xmlns:a16="http://schemas.microsoft.com/office/drawing/2014/main" id="{11F87EFD-D5DC-48D5-8F5A-564A0A191EE8}"/>
              </a:ext>
            </a:extLst>
          </p:cNvPr>
          <p:cNvSpPr>
            <a:spLocks noGrp="1"/>
          </p:cNvSpPr>
          <p:nvPr>
            <p:ph type="title"/>
          </p:nvPr>
        </p:nvSpPr>
        <p:spPr>
          <a:xfrm>
            <a:off x="0" y="0"/>
            <a:ext cx="8596668" cy="551842"/>
          </a:xfrm>
        </p:spPr>
        <p:txBody>
          <a:bodyPr/>
          <a:lstStyle>
            <a:lvl1pPr>
              <a:defRPr sz="2900">
                <a:solidFill>
                  <a:srgbClr val="0D4C82"/>
                </a:solidFill>
              </a:defRPr>
            </a:lvl1pPr>
          </a:lstStyle>
          <a:p>
            <a:r>
              <a:rPr lang="en-US"/>
              <a:t>Click to edit Master title style</a:t>
            </a:r>
          </a:p>
        </p:txBody>
      </p:sp>
      <p:sp>
        <p:nvSpPr>
          <p:cNvPr id="7" name="Text Placeholder 2">
            <a:extLst>
              <a:ext uri="{FF2B5EF4-FFF2-40B4-BE49-F238E27FC236}">
                <a16:creationId xmlns:a16="http://schemas.microsoft.com/office/drawing/2014/main" id="{04C4689A-74F8-4D78-ACB0-17F5CE720EF8}"/>
              </a:ext>
            </a:extLst>
          </p:cNvPr>
          <p:cNvSpPr>
            <a:spLocks noGrp="1"/>
          </p:cNvSpPr>
          <p:nvPr>
            <p:ph type="body" idx="1"/>
          </p:nvPr>
        </p:nvSpPr>
        <p:spPr>
          <a:xfrm>
            <a:off x="0" y="563851"/>
            <a:ext cx="8596668" cy="365125"/>
          </a:xfrm>
        </p:spPr>
        <p:txBody>
          <a:bodyPr anchor="t"/>
          <a:lstStyle>
            <a:lvl1pPr marL="0" indent="0" algn="l">
              <a:buNone/>
              <a:defRPr sz="24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130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D4C82"/>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D202E"/>
              </a:buClr>
              <a:defRPr>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562138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0778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45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a:t>CLICK TO EDIT MASTER TITLE</a:t>
            </a:r>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ChangeAspect="1"/>
          </p:cNvPicPr>
          <p:nvPr userDrawn="1"/>
        </p:nvPicPr>
        <p:blipFill>
          <a:blip r:embed="rId19"/>
          <a:srcRect/>
          <a:stretch/>
        </p:blipFill>
        <p:spPr>
          <a:xfrm>
            <a:off x="9818782" y="5965177"/>
            <a:ext cx="2373218" cy="881405"/>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20"/>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AE9AE63B-A61E-937B-6E9A-BC5C6D3B76F2}"/>
              </a:ext>
            </a:extLst>
          </p:cNvPr>
          <p:cNvGrpSpPr/>
          <p:nvPr userDrawn="1"/>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A6BCF34C-1D66-C09A-EE25-22C2090BD905}"/>
                </a:ext>
              </a:extLst>
            </p:cNvPr>
            <p:cNvPicPr>
              <a:picLocks noChangeAspect="1"/>
            </p:cNvPicPr>
            <p:nvPr userDrawn="1"/>
          </p:nvPicPr>
          <p:blipFill>
            <a:blip r:embed="rId21"/>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E921A0F0-D224-D648-027E-7717C46FA2BF}"/>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1B54952D-4812-6DBB-737B-9D23BAF0EF68}"/>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974AC01F-6069-2E73-9F06-7E233E09471C}"/>
              </a:ext>
            </a:extLst>
          </p:cNvPr>
          <p:cNvPicPr>
            <a:picLocks noChangeAspect="1"/>
          </p:cNvPicPr>
          <p:nvPr userDrawn="1"/>
        </p:nvPicPr>
        <p:blipFill>
          <a:blip r:embed="rId24"/>
          <a:stretch>
            <a:fillRect/>
          </a:stretch>
        </p:blipFill>
        <p:spPr>
          <a:xfrm>
            <a:off x="5449541" y="6141849"/>
            <a:ext cx="2042045" cy="474637"/>
          </a:xfrm>
          <a:prstGeom prst="rect">
            <a:avLst/>
          </a:prstGeom>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72"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8" r:id="rId15"/>
    <p:sldLayoutId id="2147483669" r:id="rId16"/>
    <p:sldLayoutId id="2147483670" r:id="rId17"/>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ChangeAspect="1"/>
          </p:cNvPicPr>
          <p:nvPr userDrawn="1"/>
        </p:nvPicPr>
        <p:blipFill>
          <a:blip r:embed="rId3"/>
          <a:srcRect/>
          <a:stretch/>
        </p:blipFill>
        <p:spPr>
          <a:xfrm>
            <a:off x="9233335" y="6095608"/>
            <a:ext cx="2884774" cy="636244"/>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4"/>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B931B9E1-63CE-1D5B-83DF-1BE585CEF822}"/>
              </a:ext>
            </a:extLst>
          </p:cNvPr>
          <p:cNvGrpSpPr/>
          <p:nvPr userDrawn="1"/>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E2284540-1E8C-C8B0-0BDA-A32C61B83656}"/>
                </a:ext>
              </a:extLst>
            </p:cNvPr>
            <p:cNvPicPr>
              <a:picLocks noChangeAspect="1"/>
            </p:cNvPicPr>
            <p:nvPr userDrawn="1"/>
          </p:nvPicPr>
          <p:blipFill>
            <a:blip r:embed="rId5"/>
            <a:srcRect b="38972"/>
            <a:stretch/>
          </p:blipFill>
          <p:spPr>
            <a:xfrm>
              <a:off x="2029212" y="6135550"/>
              <a:ext cx="2099914" cy="596302"/>
            </a:xfrm>
            <a:prstGeom prst="rect">
              <a:avLst/>
            </a:prstGeom>
          </p:spPr>
        </p:pic>
        <p:pic>
          <p:nvPicPr>
            <p:cNvPr id="1026" name="Picture 2" descr="Canoe - Whelen Engineering Company, Inc.">
              <a:extLst>
                <a:ext uri="{FF2B5EF4-FFF2-40B4-BE49-F238E27FC236}">
                  <a16:creationId xmlns:a16="http://schemas.microsoft.com/office/drawing/2014/main" id="{6A80A00D-2109-2809-4206-39359814E9F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rcewell contract ID">
              <a:extLst>
                <a:ext uri="{FF2B5EF4-FFF2-40B4-BE49-F238E27FC236}">
                  <a16:creationId xmlns:a16="http://schemas.microsoft.com/office/drawing/2014/main" id="{95BC07C7-19FA-A9F3-B8BE-8D473107AA5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3FA040DB-0FCC-B207-6E44-317A49A7A4B8}"/>
              </a:ext>
            </a:extLst>
          </p:cNvPr>
          <p:cNvPicPr>
            <a:picLocks noChangeAspect="1"/>
          </p:cNvPicPr>
          <p:nvPr userDrawn="1"/>
        </p:nvPicPr>
        <p:blipFill>
          <a:blip r:embed="rId8"/>
          <a:stretch>
            <a:fillRect/>
          </a:stretch>
        </p:blipFill>
        <p:spPr>
          <a:xfrm>
            <a:off x="5449541" y="6141849"/>
            <a:ext cx="2042045" cy="474637"/>
          </a:xfrm>
          <a:prstGeom prst="rect">
            <a:avLst/>
          </a:prstGeom>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D4_75CBF8CD.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D3_BAA8405E.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D5_8BD18B2D.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0697" y="1883321"/>
            <a:ext cx="6503950" cy="1852872"/>
          </a:xfrm>
        </p:spPr>
        <p:txBody>
          <a:bodyPr>
            <a:normAutofit/>
          </a:bodyPr>
          <a:lstStyle/>
          <a:p>
            <a:r>
              <a:rPr lang="en-CA" sz="2700" cap="none">
                <a:solidFill>
                  <a:srgbClr val="C00000"/>
                </a:solidFill>
                <a:latin typeface="Arial"/>
                <a:ea typeface="Calibri"/>
                <a:cs typeface="Arial"/>
              </a:rPr>
              <a:t>Assessing and Maintaining</a:t>
            </a:r>
            <a:r>
              <a:rPr lang="en-CA" sz="2700" cap="none">
                <a:solidFill>
                  <a:srgbClr val="C00000"/>
                </a:solidFill>
                <a:effectLst/>
                <a:latin typeface="Arial"/>
                <a:ea typeface="Calibri"/>
                <a:cs typeface="Arial"/>
              </a:rPr>
              <a:t> </a:t>
            </a:r>
            <a:r>
              <a:rPr lang="en-CA" sz="2700" cap="none">
                <a:solidFill>
                  <a:srgbClr val="C00000"/>
                </a:solidFill>
                <a:latin typeface="Arial"/>
                <a:ea typeface="Calibri"/>
                <a:cs typeface="Arial"/>
              </a:rPr>
              <a:t>Facilities</a:t>
            </a:r>
            <a:r>
              <a:rPr lang="en-CA" sz="2700" cap="none">
                <a:solidFill>
                  <a:srgbClr val="C00000"/>
                </a:solidFill>
                <a:effectLst/>
                <a:latin typeface="Arial"/>
                <a:ea typeface="Calibri"/>
                <a:cs typeface="Arial"/>
              </a:rPr>
              <a:t> containing RAAC (Reinforced Autoclaved Aerated Concrete).</a:t>
            </a:r>
            <a:br>
              <a:rPr lang="en-CA" sz="2700" cap="none">
                <a:effectLst/>
                <a:latin typeface="Arial" panose="020B0604020202020204" pitchFamily="34" charset="0"/>
                <a:ea typeface="Calibri" panose="020F0502020204030204" pitchFamily="34" charset="0"/>
                <a:cs typeface="Arial" panose="020B0604020202020204" pitchFamily="34" charset="0"/>
              </a:rPr>
            </a:br>
            <a:endParaRPr lang="en-US" sz="2700">
              <a:solidFill>
                <a:srgbClr val="013F7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5C534A6-8706-A2E7-562F-E3AF67FE8FD4}"/>
              </a:ext>
            </a:extLst>
          </p:cNvPr>
          <p:cNvPicPr>
            <a:picLocks noChangeAspect="1"/>
          </p:cNvPicPr>
          <p:nvPr/>
        </p:nvPicPr>
        <p:blipFill>
          <a:blip r:embed="rId2"/>
          <a:srcRect/>
          <a:stretch/>
        </p:blipFill>
        <p:spPr>
          <a:xfrm>
            <a:off x="594310" y="1883321"/>
            <a:ext cx="4731668" cy="3091357"/>
          </a:xfrm>
          <a:prstGeom prst="rect">
            <a:avLst/>
          </a:prstGeom>
        </p:spPr>
      </p:pic>
      <p:sp>
        <p:nvSpPr>
          <p:cNvPr id="7" name="TextBox 6">
            <a:extLst>
              <a:ext uri="{FF2B5EF4-FFF2-40B4-BE49-F238E27FC236}">
                <a16:creationId xmlns:a16="http://schemas.microsoft.com/office/drawing/2014/main" id="{FF8D1678-1E6F-49C8-FF23-1586C079805B}"/>
              </a:ext>
            </a:extLst>
          </p:cNvPr>
          <p:cNvSpPr txBox="1"/>
          <p:nvPr/>
        </p:nvSpPr>
        <p:spPr>
          <a:xfrm>
            <a:off x="467482" y="821794"/>
            <a:ext cx="11797989" cy="954107"/>
          </a:xfrm>
          <a:prstGeom prst="rect">
            <a:avLst/>
          </a:prstGeom>
          <a:noFill/>
        </p:spPr>
        <p:txBody>
          <a:bodyPr wrap="square" rtlCol="0">
            <a:spAutoFit/>
          </a:bodyPr>
          <a:lstStyle/>
          <a:p>
            <a:r>
              <a:rPr lang="en-CA" sz="2800" b="1" cap="all" spc="600">
                <a:solidFill>
                  <a:schemeClr val="tx1">
                    <a:lumMod val="50000"/>
                  </a:schemeClr>
                </a:solidFill>
                <a:latin typeface="+mj-lt"/>
                <a:ea typeface="+mj-ea"/>
              </a:rPr>
              <a:t>Reinforced</a:t>
            </a:r>
            <a:r>
              <a:rPr lang="en-CA" sz="2800" b="1" cap="none">
                <a:solidFill>
                  <a:srgbClr val="013F7A"/>
                </a:solidFill>
                <a:effectLst/>
                <a:latin typeface="Arial" panose="020B0604020202020204" pitchFamily="34" charset="0"/>
                <a:ea typeface="Calibri" panose="020F0502020204030204" pitchFamily="34" charset="0"/>
                <a:cs typeface="Arial" panose="020B0604020202020204" pitchFamily="34" charset="0"/>
              </a:rPr>
              <a:t> </a:t>
            </a:r>
            <a:r>
              <a:rPr lang="en-CA" sz="2800" b="1" cap="all" spc="600">
                <a:solidFill>
                  <a:schemeClr val="tx1">
                    <a:lumMod val="50000"/>
                  </a:schemeClr>
                </a:solidFill>
                <a:latin typeface="+mj-lt"/>
                <a:ea typeface="+mj-ea"/>
              </a:rPr>
              <a:t>Autoclaved Aerated Concrete</a:t>
            </a:r>
          </a:p>
        </p:txBody>
      </p:sp>
      <p:sp>
        <p:nvSpPr>
          <p:cNvPr id="8" name="TextBox 7">
            <a:extLst>
              <a:ext uri="{FF2B5EF4-FFF2-40B4-BE49-F238E27FC236}">
                <a16:creationId xmlns:a16="http://schemas.microsoft.com/office/drawing/2014/main" id="{ACCBEF53-A8D6-BA8D-40B3-7E7CD1AE8014}"/>
              </a:ext>
            </a:extLst>
          </p:cNvPr>
          <p:cNvSpPr txBox="1"/>
          <p:nvPr/>
        </p:nvSpPr>
        <p:spPr>
          <a:xfrm>
            <a:off x="5510697" y="4605346"/>
            <a:ext cx="3319736" cy="369332"/>
          </a:xfrm>
          <a:prstGeom prst="rect">
            <a:avLst/>
          </a:prstGeom>
          <a:noFill/>
        </p:spPr>
        <p:txBody>
          <a:bodyPr wrap="square" rtlCol="0">
            <a:spAutoFit/>
          </a:bodyPr>
          <a:lstStyle/>
          <a:p>
            <a:r>
              <a:rPr lang="en-CA" b="1">
                <a:latin typeface="Arial" panose="020B0604020202020204" pitchFamily="34" charset="0"/>
                <a:cs typeface="Arial" panose="020B0604020202020204" pitchFamily="34" charset="0"/>
              </a:rPr>
              <a:t>October 3, 2024</a:t>
            </a:r>
          </a:p>
        </p:txBody>
      </p:sp>
      <p:grpSp>
        <p:nvGrpSpPr>
          <p:cNvPr id="3" name="Group 2">
            <a:extLst>
              <a:ext uri="{FF2B5EF4-FFF2-40B4-BE49-F238E27FC236}">
                <a16:creationId xmlns:a16="http://schemas.microsoft.com/office/drawing/2014/main" id="{C6D5171C-0F76-3998-EDBD-0091C14E3AE1}"/>
              </a:ext>
            </a:extLst>
          </p:cNvPr>
          <p:cNvGrpSpPr/>
          <p:nvPr/>
        </p:nvGrpSpPr>
        <p:grpSpPr>
          <a:xfrm>
            <a:off x="14726" y="6052988"/>
            <a:ext cx="5357177" cy="786711"/>
            <a:chOff x="14726" y="6052988"/>
            <a:chExt cx="5357177" cy="786711"/>
          </a:xfrm>
        </p:grpSpPr>
        <p:pic>
          <p:nvPicPr>
            <p:cNvPr id="5" name="Picture 4">
              <a:extLst>
                <a:ext uri="{FF2B5EF4-FFF2-40B4-BE49-F238E27FC236}">
                  <a16:creationId xmlns:a16="http://schemas.microsoft.com/office/drawing/2014/main" id="{7A7B7C42-4461-3078-D75A-790C2AFB51BB}"/>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6" name="Picture 2" descr="Canoe - Whelen Engineering Company, Inc.">
              <a:extLst>
                <a:ext uri="{FF2B5EF4-FFF2-40B4-BE49-F238E27FC236}">
                  <a16:creationId xmlns:a16="http://schemas.microsoft.com/office/drawing/2014/main" id="{739855FA-5A50-5902-DD0A-D5E04D0980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ourcewell contract ID">
              <a:extLst>
                <a:ext uri="{FF2B5EF4-FFF2-40B4-BE49-F238E27FC236}">
                  <a16:creationId xmlns:a16="http://schemas.microsoft.com/office/drawing/2014/main" id="{E4DAB006-3A20-F125-E7B6-D0B7849C782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8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274300" y="1393014"/>
            <a:ext cx="7659240" cy="4348593"/>
          </a:xfrm>
          <a:prstGeom prst="rect">
            <a:avLst/>
          </a:prstGeom>
        </p:spPr>
        <p:txBody>
          <a:bodyPr vert="horz" lIns="91440" tIns="45720" rIns="91440" bIns="45720" rtlCol="0" anchor="t">
            <a:normAutofit fontScale="85000" lnSpcReduction="10000"/>
          </a:bodyPr>
          <a:lstStyle/>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Information for schools applying for grants for construction improvement funding said “not all RAAC is dangerous”.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One Scottish MP indicated, surprisingly, that RAAC used in Scotland is not an issue. (While both England and Scotland utilized the same manufacturers and suppliers of RAAC panels.)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In the summer of 2023, shortly before the Autumn term, 3 UK schools experienced sudden roof collapses. Government is now “less confident” buildings with RAAC should remain open without safety measures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January 2024 – The Department for Education advised all education settings to close areas with RAAC. Currently close to 150 affected. Approximately 100 require urgent action. A small minority of the schools have to close.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27 Health Care Facilities are being reviewed.</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The Institution of Structural Engineering (ISE) – stated that the use of RAAC is not just a UK concern but has been used globally.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18695" r="18695"/>
          <a:stretch/>
        </p:blipFill>
        <p:spPr>
          <a:xfrm>
            <a:off x="381827" y="1442652"/>
            <a:ext cx="3533131" cy="1910148"/>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4752" r="4752"/>
          <a:stretch/>
        </p:blipFill>
        <p:spPr>
          <a:xfrm>
            <a:off x="381827" y="3429000"/>
            <a:ext cx="3533131" cy="2144754"/>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60" y="728734"/>
            <a:ext cx="11382934" cy="775317"/>
          </a:xfrm>
        </p:spPr>
        <p:txBody>
          <a:bodyPr vert="horz" lIns="91440" tIns="45720" rIns="91440" bIns="45720" rtlCol="0" anchor="t">
            <a:noAutofit/>
          </a:bodyPr>
          <a:lstStyle/>
          <a:p>
            <a:r>
              <a:rPr lang="en-US" sz="3600" cap="all">
                <a:solidFill>
                  <a:schemeClr val="tx1">
                    <a:lumMod val="50000"/>
                  </a:schemeClr>
                </a:solidFill>
                <a:cs typeface="+mn-cs"/>
              </a:rPr>
              <a:t>Recent Issues with RAAC - UK</a:t>
            </a:r>
          </a:p>
        </p:txBody>
      </p:sp>
    </p:spTree>
    <p:extLst>
      <p:ext uri="{BB962C8B-B14F-4D97-AF65-F5344CB8AC3E}">
        <p14:creationId xmlns:p14="http://schemas.microsoft.com/office/powerpoint/2010/main" val="40519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71646" y="1430130"/>
            <a:ext cx="7845403" cy="4340493"/>
          </a:xfrm>
          <a:prstGeom prst="rect">
            <a:avLst/>
          </a:prstGeom>
        </p:spPr>
        <p:txBody>
          <a:bodyPr vert="horz" lIns="91440" tIns="45720" rIns="91440" bIns="45720" rtlCol="0" anchor="t">
            <a:normAutofit fontScale="85000" lnSpcReduction="20000"/>
          </a:bodyPr>
          <a:lstStyle/>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October 2023 - After 100 schools were fully or partially closed due to RAAC in the UK, the Province of Ontario began to look at RAAC in public buildings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June 2024 – After the investigation and assessment of the </a:t>
            </a:r>
            <a:r>
              <a:rPr lang="en-US" b="1">
                <a:solidFill>
                  <a:srgbClr val="000000"/>
                </a:solidFill>
                <a:latin typeface="Arial"/>
                <a:cs typeface="Arial"/>
              </a:rPr>
              <a:t>Ontario Science Centre (OSC) </a:t>
            </a:r>
            <a:r>
              <a:rPr lang="en-US">
                <a:solidFill>
                  <a:srgbClr val="000000"/>
                </a:solidFill>
                <a:latin typeface="Arial"/>
                <a:cs typeface="Arial"/>
              </a:rPr>
              <a:t>RAAC roof panels, it is closed</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OSC RAAC Engineering Report – showed degradation in 16 per cent of overall roof panels examined in three separate OSC buildings rated as critical or high risk.</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In some cases, spalling and other damage was apparent</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Based on the engineering report, the decision was made to close the OSC by this October due to potential snow load concerns and the possibility for failing roof members.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Estimated repairs needed over 2 years costing approximately $40 M (For overall building repairs)</a:t>
            </a:r>
            <a:endParaRPr lang="en-US">
              <a:solidFill>
                <a:srgbClr val="000000"/>
              </a:solidFill>
              <a:latin typeface="Arial" panose="020B0604020202020204" pitchFamily="34" charset="0"/>
              <a:cs typeface="Arial" panose="020B0604020202020204" pitchFamily="34" charset="0"/>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a:cs typeface="Arial"/>
              </a:rPr>
              <a:t>July 2024 – A source from Domtar, the company which manufactured the </a:t>
            </a:r>
            <a:r>
              <a:rPr lang="en-US" err="1">
                <a:solidFill>
                  <a:srgbClr val="000000"/>
                </a:solidFill>
                <a:latin typeface="Arial"/>
                <a:cs typeface="Arial"/>
              </a:rPr>
              <a:t>Siporex</a:t>
            </a:r>
            <a:r>
              <a:rPr lang="en-US">
                <a:solidFill>
                  <a:srgbClr val="000000"/>
                </a:solidFill>
                <a:latin typeface="Arial"/>
                <a:cs typeface="Arial"/>
              </a:rPr>
              <a:t> panels used in the OSC has stated – In the 1980s the </a:t>
            </a:r>
            <a:r>
              <a:rPr lang="en-US" err="1">
                <a:solidFill>
                  <a:srgbClr val="000000"/>
                </a:solidFill>
                <a:latin typeface="Arial"/>
                <a:cs typeface="Arial"/>
              </a:rPr>
              <a:t>Siporex</a:t>
            </a:r>
            <a:r>
              <a:rPr lang="en-US">
                <a:solidFill>
                  <a:srgbClr val="000000"/>
                </a:solidFill>
                <a:latin typeface="Arial"/>
                <a:cs typeface="Arial"/>
              </a:rPr>
              <a:t> brand was withdrawn from the market due to problems with the quality and durability of the panels.</a:t>
            </a: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2309" r="2309"/>
          <a:stretch/>
        </p:blipFill>
        <p:spPr>
          <a:xfrm>
            <a:off x="8031324" y="1416136"/>
            <a:ext cx="3924702" cy="1926832"/>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4816" r="4816"/>
          <a:stretch/>
        </p:blipFill>
        <p:spPr>
          <a:xfrm>
            <a:off x="8031324" y="3429000"/>
            <a:ext cx="3924702" cy="2096729"/>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71646" y="755349"/>
            <a:ext cx="12434986" cy="775317"/>
          </a:xfrm>
        </p:spPr>
        <p:txBody>
          <a:bodyPr vert="horz" lIns="91440" tIns="45720" rIns="91440" bIns="45720" rtlCol="0" anchor="t">
            <a:noAutofit/>
          </a:bodyPr>
          <a:lstStyle/>
          <a:p>
            <a:r>
              <a:rPr lang="en-US" sz="3600" cap="all">
                <a:solidFill>
                  <a:schemeClr val="tx1">
                    <a:lumMod val="50000"/>
                  </a:schemeClr>
                </a:solidFill>
                <a:cs typeface="+mn-cs"/>
              </a:rPr>
              <a:t>Recent Issues with RAAC- Canada</a:t>
            </a:r>
          </a:p>
        </p:txBody>
      </p:sp>
    </p:spTree>
    <p:extLst>
      <p:ext uri="{BB962C8B-B14F-4D97-AF65-F5344CB8AC3E}">
        <p14:creationId xmlns:p14="http://schemas.microsoft.com/office/powerpoint/2010/main" val="321366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3345037" y="1288763"/>
            <a:ext cx="8525251" cy="4908863"/>
          </a:xfrm>
          <a:prstGeom prst="rect">
            <a:avLst/>
          </a:prstGeom>
        </p:spPr>
        <p:txBody>
          <a:bodyPr vert="horz" lIns="91440" tIns="45720" rIns="91440" bIns="45720" rtlCol="0">
            <a:normAutofit/>
          </a:bodyPr>
          <a:lstStyle/>
          <a:p>
            <a:pPr defTabSz="457200">
              <a:lnSpc>
                <a:spcPct val="90000"/>
              </a:lnSpc>
              <a:spcBef>
                <a:spcPts val="1000"/>
              </a:spcBef>
              <a:buClr>
                <a:schemeClr val="accent1"/>
              </a:buClr>
              <a:buSzPct val="80000"/>
            </a:pPr>
            <a:r>
              <a:rPr lang="en-US" b="1">
                <a:solidFill>
                  <a:srgbClr val="C00000"/>
                </a:solidFill>
                <a:latin typeface="Arial" panose="020B0604020202020204" pitchFamily="34" charset="0"/>
                <a:cs typeface="Arial" panose="020B0604020202020204" pitchFamily="34" charset="0"/>
              </a:rPr>
              <a:t>Water and Moisture Issues </a:t>
            </a:r>
          </a:p>
          <a:p>
            <a:pPr defTabSz="457200">
              <a:lnSpc>
                <a:spcPct val="90000"/>
              </a:lnSpc>
              <a:spcBef>
                <a:spcPts val="1000"/>
              </a:spcBef>
              <a:buClr>
                <a:schemeClr val="accent1"/>
              </a:buClr>
              <a:buSzPct val="80000"/>
            </a:pPr>
            <a:endParaRPr lang="en-US" b="1">
              <a:solidFill>
                <a:srgbClr val="C00000"/>
              </a:solidFill>
              <a:latin typeface="Arial" panose="020B0604020202020204" pitchFamily="34" charset="0"/>
              <a:cs typeface="Arial" panose="020B0604020202020204" pitchFamily="34" charset="0"/>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Degradation due to water infiltration through porous structure</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Higher moisture can lead to quicker corrosion of reinforcing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Higher deflection of panels from moisture absorption and weight</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Due to porous nature water can infiltrate the material and reinforcing steel can corrode with little indication. Susceptible to sudden failure.</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Mold growth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solidFill>
                  <a:srgbClr val="000000"/>
                </a:solidFill>
                <a:latin typeface="Arial" panose="020B0604020202020204" pitchFamily="34" charset="0"/>
                <a:cs typeface="Arial" panose="020B0604020202020204" pitchFamily="34" charset="0"/>
              </a:rPr>
              <a:t>Note: Asbestos contamination – some older RAAC materials may contain Asbestos, or have a ceiling cover with Asbestos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t="1018" b="1018"/>
          <a:stretch/>
        </p:blipFill>
        <p:spPr>
          <a:xfrm>
            <a:off x="167900" y="1272162"/>
            <a:ext cx="3086578" cy="2156838"/>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55" r="55"/>
          <a:stretch/>
        </p:blipFill>
        <p:spPr>
          <a:xfrm>
            <a:off x="321712" y="3516220"/>
            <a:ext cx="2778954" cy="2046381"/>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59" y="674007"/>
            <a:ext cx="10596354" cy="775317"/>
          </a:xfrm>
        </p:spPr>
        <p:txBody>
          <a:bodyPr vert="horz" lIns="91440" tIns="45720" rIns="91440" bIns="45720" rtlCol="0" anchor="t">
            <a:noAutofit/>
          </a:bodyPr>
          <a:lstStyle/>
          <a:p>
            <a:r>
              <a:rPr lang="en-US" sz="3600" cap="all">
                <a:solidFill>
                  <a:schemeClr val="tx1">
                    <a:lumMod val="50000"/>
                  </a:schemeClr>
                </a:solidFill>
                <a:cs typeface="+mn-cs"/>
              </a:rPr>
              <a:t>Concerns with RAAC</a:t>
            </a:r>
          </a:p>
        </p:txBody>
      </p:sp>
    </p:spTree>
    <p:extLst>
      <p:ext uri="{BB962C8B-B14F-4D97-AF65-F5344CB8AC3E}">
        <p14:creationId xmlns:p14="http://schemas.microsoft.com/office/powerpoint/2010/main" val="368783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345858" y="1384695"/>
            <a:ext cx="7587682" cy="4174857"/>
          </a:xfrm>
          <a:prstGeom prst="rect">
            <a:avLst/>
          </a:prstGeom>
        </p:spPr>
        <p:txBody>
          <a:bodyPr vert="horz" lIns="91440" tIns="45720" rIns="91440" bIns="45720" rtlCol="0" anchor="t">
            <a:normAutofit fontScale="85000" lnSpcReduction="10000"/>
          </a:bodyPr>
          <a:lstStyle/>
          <a:p>
            <a:pPr defTabSz="457200">
              <a:lnSpc>
                <a:spcPct val="90000"/>
              </a:lnSpc>
              <a:spcBef>
                <a:spcPts val="1000"/>
              </a:spcBef>
              <a:buClr>
                <a:schemeClr val="accent1"/>
              </a:buClr>
              <a:buSzPct val="80000"/>
            </a:pPr>
            <a:r>
              <a:rPr lang="en-US" b="1">
                <a:solidFill>
                  <a:srgbClr val="C00000"/>
                </a:solidFill>
                <a:latin typeface="Arial"/>
                <a:cs typeface="Arial"/>
              </a:rPr>
              <a:t>Strength and End Bearing</a:t>
            </a:r>
          </a:p>
          <a:p>
            <a:pPr defTabSz="457200">
              <a:lnSpc>
                <a:spcPct val="90000"/>
              </a:lnSpc>
              <a:spcBef>
                <a:spcPts val="1000"/>
              </a:spcBef>
              <a:buClr>
                <a:schemeClr val="accent1"/>
              </a:buClr>
              <a:buSzPct val="80000"/>
            </a:pPr>
            <a:endParaRPr lang="en-US" b="1">
              <a:solidFill>
                <a:srgbClr val="C00000"/>
              </a:solidFill>
              <a:latin typeface="Arial" panose="020B0604020202020204" pitchFamily="34" charset="0"/>
              <a:cs typeface="Arial" panose="020B0604020202020204" pitchFamily="34" charset="0"/>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a:cs typeface="Arial"/>
              </a:rPr>
              <a:t>Lightweight properties came at a cost to structural strength. </a:t>
            </a:r>
            <a:r>
              <a:rPr lang="en-US" b="0" i="0">
                <a:effectLst/>
                <a:latin typeface="Arial"/>
                <a:cs typeface="Arial"/>
              </a:rPr>
              <a:t>20% to 30% of normal structural concrete</a:t>
            </a:r>
            <a:r>
              <a:rPr lang="en-US">
                <a:latin typeface="Arial"/>
                <a:cs typeface="Arial"/>
              </a:rPr>
              <a:t> weight</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a:cs typeface="Arial"/>
              </a:rPr>
              <a:t>The C</a:t>
            </a:r>
            <a:r>
              <a:rPr lang="en-US" b="0" i="0">
                <a:effectLst/>
                <a:latin typeface="Arial"/>
                <a:cs typeface="Arial"/>
              </a:rPr>
              <a:t>ompressive strength of </a:t>
            </a:r>
            <a:r>
              <a:rPr lang="en-US">
                <a:latin typeface="Arial"/>
                <a:cs typeface="Arial"/>
              </a:rPr>
              <a:t>concrete is 37</a:t>
            </a:r>
            <a:r>
              <a:rPr lang="en-US" b="0" i="0">
                <a:effectLst/>
                <a:latin typeface="Arial"/>
                <a:cs typeface="Arial"/>
              </a:rPr>
              <a:t> N/mm</a:t>
            </a:r>
            <a:r>
              <a:rPr lang="en-US" b="0" i="0" baseline="30000">
                <a:effectLst/>
                <a:latin typeface="Arial"/>
                <a:cs typeface="Arial"/>
              </a:rPr>
              <a:t>2</a:t>
            </a:r>
            <a:r>
              <a:rPr lang="en-US" b="0" i="0">
                <a:effectLst/>
                <a:latin typeface="Arial"/>
                <a:cs typeface="Arial"/>
              </a:rPr>
              <a:t> whereas autoclaved aerated concrete (AAC) might more typically have a compressive strength of </a:t>
            </a:r>
            <a:r>
              <a:rPr lang="en-US">
                <a:latin typeface="Arial"/>
                <a:cs typeface="Arial"/>
              </a:rPr>
              <a:t>3 N</a:t>
            </a:r>
            <a:r>
              <a:rPr lang="en-US" b="0" i="0">
                <a:effectLst/>
                <a:latin typeface="Arial"/>
                <a:cs typeface="Arial"/>
              </a:rPr>
              <a:t>/mm</a:t>
            </a:r>
            <a:r>
              <a:rPr lang="en-US" b="0" i="0" baseline="30000">
                <a:effectLst/>
                <a:latin typeface="Arial"/>
                <a:cs typeface="Arial"/>
              </a:rPr>
              <a:t>2</a:t>
            </a:r>
            <a:endParaRPr lang="en-US">
              <a:latin typeface="Arial"/>
              <a:cs typeface="Arial"/>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a:cs typeface="Arial"/>
              </a:rPr>
              <a:t>Inadequate End Bearing for panels (&lt; 2 inches). Shear Failure</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Creep (permanent displacement over time) of panels potential, reduces end bearing.</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a:cs typeface="Arial"/>
              </a:rPr>
              <a:t>Studies of degradation in the UK, the Royal Institute of British Architects has warned RAAC roof panels only have a lifecycle of 30 years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a:latin typeface="Arial" panose="020B0604020202020204" pitchFamily="34" charset="0"/>
                <a:cs typeface="Arial" panose="020B0604020202020204" pitchFamily="34" charset="0"/>
              </a:rPr>
              <a:t>Panels in use today in the UK and Canada are well past their Expected Useful Life. </a:t>
            </a: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936" r="936"/>
          <a:stretch/>
        </p:blipFill>
        <p:spPr>
          <a:xfrm>
            <a:off x="381827" y="1393013"/>
            <a:ext cx="3533131" cy="2010105"/>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11807" r="11807"/>
          <a:stretch/>
        </p:blipFill>
        <p:spPr>
          <a:xfrm>
            <a:off x="381827" y="3454883"/>
            <a:ext cx="3533131" cy="2104669"/>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60" y="617697"/>
            <a:ext cx="10596354" cy="775317"/>
          </a:xfrm>
        </p:spPr>
        <p:txBody>
          <a:bodyPr vert="horz" lIns="91440" tIns="45720" rIns="91440" bIns="45720" rtlCol="0" anchor="t">
            <a:noAutofit/>
          </a:bodyPr>
          <a:lstStyle/>
          <a:p>
            <a:r>
              <a:rPr lang="en-US" sz="3600" cap="all">
                <a:solidFill>
                  <a:schemeClr val="tx1">
                    <a:lumMod val="50000"/>
                  </a:schemeClr>
                </a:solidFill>
                <a:cs typeface="+mn-cs"/>
              </a:rPr>
              <a:t>Concerns with RAAC</a:t>
            </a:r>
          </a:p>
        </p:txBody>
      </p:sp>
    </p:spTree>
    <p:extLst>
      <p:ext uri="{BB962C8B-B14F-4D97-AF65-F5344CB8AC3E}">
        <p14:creationId xmlns:p14="http://schemas.microsoft.com/office/powerpoint/2010/main" val="273261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81393" y="1547383"/>
            <a:ext cx="8593755" cy="4455666"/>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SzPct val="80000"/>
            </a:pPr>
            <a:r>
              <a:rPr lang="en-US" sz="1400" b="1">
                <a:solidFill>
                  <a:srgbClr val="C00000"/>
                </a:solidFill>
                <a:latin typeface="Arial"/>
                <a:cs typeface="Arial"/>
              </a:rPr>
              <a:t>	Warning Signs </a:t>
            </a:r>
          </a:p>
          <a:p>
            <a:pPr defTabSz="457200">
              <a:lnSpc>
                <a:spcPct val="90000"/>
              </a:lnSpc>
              <a:spcBef>
                <a:spcPts val="1000"/>
              </a:spcBef>
            </a:pPr>
            <a:endParaRPr lang="en-US" sz="1400" b="1">
              <a:solidFill>
                <a:srgbClr val="C00000"/>
              </a:solidFill>
              <a:latin typeface="Arial"/>
              <a:cs typeface="Arial"/>
            </a:endParaRP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a:solidFill>
                  <a:srgbClr val="000000"/>
                </a:solidFill>
                <a:latin typeface="Arial"/>
                <a:cs typeface="Arial"/>
              </a:rPr>
              <a:t>C</a:t>
            </a:r>
            <a:r>
              <a:rPr lang="en-US" sz="1400" b="0" i="0">
                <a:solidFill>
                  <a:srgbClr val="000000"/>
                </a:solidFill>
                <a:effectLst/>
                <a:latin typeface="Arial"/>
                <a:cs typeface="Arial"/>
              </a:rPr>
              <a:t>racking and disruption around </a:t>
            </a:r>
            <a:r>
              <a:rPr lang="en-US" sz="1400">
                <a:solidFill>
                  <a:srgbClr val="000000"/>
                </a:solidFill>
                <a:latin typeface="Arial"/>
                <a:cs typeface="Arial"/>
              </a:rPr>
              <a:t>end </a:t>
            </a:r>
            <a:r>
              <a:rPr lang="en-US" sz="1400" b="0" i="0">
                <a:solidFill>
                  <a:srgbClr val="000000"/>
                </a:solidFill>
                <a:effectLst/>
                <a:latin typeface="Arial"/>
                <a:cs typeface="Arial"/>
              </a:rPr>
              <a:t>bearings</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a:solidFill>
                  <a:srgbClr val="000000"/>
                </a:solidFill>
                <a:latin typeface="Arial"/>
                <a:cs typeface="Arial"/>
              </a:rPr>
              <a:t>T</a:t>
            </a:r>
            <a:r>
              <a:rPr lang="en-US" sz="1400" b="0" i="0">
                <a:solidFill>
                  <a:srgbClr val="000000"/>
                </a:solidFill>
                <a:effectLst/>
                <a:latin typeface="Arial"/>
                <a:cs typeface="Arial"/>
              </a:rPr>
              <a:t>ransverse cracking </a:t>
            </a:r>
            <a:r>
              <a:rPr lang="en-US" sz="1400">
                <a:solidFill>
                  <a:srgbClr val="000000"/>
                </a:solidFill>
                <a:latin typeface="Arial"/>
                <a:cs typeface="Arial"/>
              </a:rPr>
              <a:t>at midspans</a:t>
            </a:r>
            <a:r>
              <a:rPr lang="en-US" sz="1400" b="0" i="0">
                <a:solidFill>
                  <a:srgbClr val="000000"/>
                </a:solidFill>
                <a:effectLst/>
                <a:latin typeface="Arial"/>
                <a:cs typeface="Arial"/>
              </a:rPr>
              <a:t> </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b="0" i="0">
                <a:solidFill>
                  <a:srgbClr val="000000"/>
                </a:solidFill>
                <a:effectLst/>
                <a:latin typeface="Arial"/>
                <a:cs typeface="Arial"/>
              </a:rPr>
              <a:t>Deflection can be checked and measured, with results greater than one-hundredth of the span being cause for concern. </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a:solidFill>
                  <a:srgbClr val="000000"/>
                </a:solidFill>
                <a:latin typeface="Arial"/>
                <a:cs typeface="Arial"/>
              </a:rPr>
              <a:t>Note: In</a:t>
            </a:r>
            <a:r>
              <a:rPr lang="en-US" sz="1400" b="0" i="0">
                <a:solidFill>
                  <a:srgbClr val="000000"/>
                </a:solidFill>
                <a:effectLst/>
                <a:latin typeface="Arial"/>
                <a:cs typeface="Arial"/>
              </a:rPr>
              <a:t> some cases, soffits may be concealed by suspended ceilings, so it is </a:t>
            </a:r>
            <a:r>
              <a:rPr lang="en-US" sz="1400">
                <a:solidFill>
                  <a:srgbClr val="000000"/>
                </a:solidFill>
                <a:latin typeface="Arial"/>
                <a:cs typeface="Arial"/>
              </a:rPr>
              <a:t>essential to open </a:t>
            </a:r>
            <a:r>
              <a:rPr lang="en-US" sz="1400" b="0" i="0">
                <a:solidFill>
                  <a:srgbClr val="000000"/>
                </a:solidFill>
                <a:effectLst/>
                <a:latin typeface="Arial"/>
                <a:cs typeface="Arial"/>
              </a:rPr>
              <a:t> them up to check whether there are RAAC planks and, if so, assessing their condition. </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a:solidFill>
                  <a:srgbClr val="000000"/>
                </a:solidFill>
                <a:latin typeface="Arial"/>
                <a:cs typeface="Arial"/>
              </a:rPr>
              <a:t>Signs of higher moisture on the underside of the panels</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b="0" i="0">
                <a:solidFill>
                  <a:srgbClr val="000000"/>
                </a:solidFill>
                <a:effectLst/>
                <a:latin typeface="Arial"/>
                <a:cs typeface="Arial"/>
              </a:rPr>
              <a:t>Externally, signs of ponding, previous or current leaks might be indications of RAAC plank failure. </a:t>
            </a:r>
          </a:p>
          <a:p>
            <a:pPr marL="742950" lvl="1"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400">
                <a:solidFill>
                  <a:srgbClr val="000000"/>
                </a:solidFill>
                <a:latin typeface="Arial"/>
                <a:cs typeface="Arial"/>
              </a:rPr>
              <a:t>Additional Loading changes or Thermal</a:t>
            </a:r>
            <a:r>
              <a:rPr lang="en-US" sz="1400" b="0" i="0">
                <a:solidFill>
                  <a:srgbClr val="000000"/>
                </a:solidFill>
                <a:effectLst/>
                <a:latin typeface="Arial"/>
                <a:cs typeface="Arial"/>
              </a:rPr>
              <a:t> effects can contribute to deterioration</a:t>
            </a:r>
            <a:endParaRPr lang="en-US" sz="1400">
              <a:solidFill>
                <a:srgbClr val="000000"/>
              </a:solidFill>
              <a:latin typeface="Arial"/>
              <a:cs typeface="Arial"/>
            </a:endParaRP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t="2478" b="2478"/>
          <a:stretch/>
        </p:blipFill>
        <p:spPr>
          <a:xfrm>
            <a:off x="8512362" y="1279073"/>
            <a:ext cx="3421178" cy="2031341"/>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t="74" b="74"/>
          <a:stretch/>
        </p:blipFill>
        <p:spPr>
          <a:xfrm>
            <a:off x="8512362" y="3429000"/>
            <a:ext cx="3421177" cy="2031341"/>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60" y="617697"/>
            <a:ext cx="10596354" cy="775317"/>
          </a:xfrm>
        </p:spPr>
        <p:txBody>
          <a:bodyPr vert="horz" lIns="91440" tIns="45720" rIns="91440" bIns="45720" rtlCol="0" anchor="t">
            <a:noAutofit/>
          </a:bodyPr>
          <a:lstStyle/>
          <a:p>
            <a:r>
              <a:rPr lang="en-US" sz="3600" cap="all">
                <a:solidFill>
                  <a:schemeClr val="tx1">
                    <a:lumMod val="50000"/>
                  </a:schemeClr>
                </a:solidFill>
                <a:cs typeface="+mn-cs"/>
              </a:rPr>
              <a:t>Concerns with RAAC</a:t>
            </a:r>
          </a:p>
        </p:txBody>
      </p:sp>
    </p:spTree>
    <p:extLst>
      <p:ext uri="{BB962C8B-B14F-4D97-AF65-F5344CB8AC3E}">
        <p14:creationId xmlns:p14="http://schemas.microsoft.com/office/powerpoint/2010/main" val="13252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258460" y="1268570"/>
            <a:ext cx="7232671" cy="4908863"/>
          </a:xfrm>
          <a:prstGeom prst="rect">
            <a:avLst/>
          </a:prstGeom>
        </p:spPr>
        <p:txBody>
          <a:bodyPr vert="horz" lIns="91440" tIns="45720" rIns="91440" bIns="45720" rtlCol="0" anchor="t">
            <a:normAutofit/>
          </a:bodyPr>
          <a:lstStyle/>
          <a:p>
            <a:pPr algn="l"/>
            <a:r>
              <a:rPr lang="en-US" b="0" i="0">
                <a:solidFill>
                  <a:srgbClr val="000000"/>
                </a:solidFill>
                <a:effectLst/>
                <a:latin typeface="Arial"/>
                <a:cs typeface="Arial"/>
              </a:rPr>
              <a:t>Professor Phil Purnell, Professor of Materials and Structures, University of Leeds:</a:t>
            </a:r>
          </a:p>
          <a:p>
            <a:pPr algn="l"/>
            <a:endParaRPr lang="en-US">
              <a:solidFill>
                <a:srgbClr val="000000"/>
              </a:solidFill>
              <a:latin typeface="Arial" panose="020B0604020202020204" pitchFamily="34" charset="0"/>
              <a:cs typeface="Arial" panose="020B0604020202020204" pitchFamily="34" charset="0"/>
            </a:endParaRPr>
          </a:p>
          <a:p>
            <a:pPr algn="l"/>
            <a:r>
              <a:rPr lang="en-US" b="0" i="0">
                <a:solidFill>
                  <a:srgbClr val="000000"/>
                </a:solidFill>
                <a:effectLst/>
                <a:latin typeface="Arial"/>
                <a:cs typeface="Arial"/>
              </a:rPr>
              <a:t> “The current buildings are no more dangerous than any other building that is not maintained properly. The problem here is that because roofs are not properly maintained, water gets in </a:t>
            </a:r>
            <a:r>
              <a:rPr lang="en-US">
                <a:solidFill>
                  <a:srgbClr val="000000"/>
                </a:solidFill>
                <a:latin typeface="Arial"/>
                <a:cs typeface="Arial"/>
              </a:rPr>
              <a:t>and</a:t>
            </a:r>
            <a:r>
              <a:rPr lang="en-US" b="0" i="0">
                <a:solidFill>
                  <a:srgbClr val="000000"/>
                </a:solidFill>
                <a:effectLst/>
                <a:latin typeface="Arial"/>
                <a:cs typeface="Arial"/>
              </a:rPr>
              <a:t> corrodes the steel bars. However, the material can fail more suddenly than, for example steel, timber or normal concrete with very little warning.”</a:t>
            </a:r>
          </a:p>
          <a:p>
            <a:pPr algn="l"/>
            <a:endParaRPr lang="en-US" b="0" i="0">
              <a:solidFill>
                <a:srgbClr val="000000"/>
              </a:solidFill>
              <a:effectLst/>
              <a:latin typeface="Arial" panose="020B0604020202020204" pitchFamily="34" charset="0"/>
              <a:cs typeface="Arial" panose="020B0604020202020204" pitchFamily="34" charset="0"/>
            </a:endParaRPr>
          </a:p>
          <a:p>
            <a:r>
              <a:rPr lang="en-US" b="0" i="0">
                <a:solidFill>
                  <a:srgbClr val="000000"/>
                </a:solidFill>
                <a:effectLst/>
                <a:latin typeface="Arial"/>
                <a:cs typeface="Arial"/>
              </a:rPr>
              <a:t>“These buildings do not necessarily need to be demolished and rebuilt. RAAC will only have been used for roofs and occasionally floors, not the main structural parts of the buildings. But the roof and floor planks/beams will need to be replaced if they are </a:t>
            </a:r>
            <a:r>
              <a:rPr lang="en-US">
                <a:solidFill>
                  <a:srgbClr val="000000"/>
                </a:solidFill>
                <a:latin typeface="Arial"/>
                <a:cs typeface="Arial"/>
              </a:rPr>
              <a:t>(structural) load</a:t>
            </a:r>
            <a:r>
              <a:rPr lang="en-US" b="0" i="0">
                <a:solidFill>
                  <a:srgbClr val="000000"/>
                </a:solidFill>
                <a:effectLst/>
                <a:latin typeface="Arial"/>
                <a:cs typeface="Arial"/>
              </a:rPr>
              <a:t> bearing.”</a:t>
            </a: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14223" r="14223"/>
          <a:stretch/>
        </p:blipFill>
        <p:spPr>
          <a:xfrm>
            <a:off x="7491131" y="1756815"/>
            <a:ext cx="4328420" cy="3024612"/>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58460" y="617697"/>
            <a:ext cx="10596354" cy="775317"/>
          </a:xfrm>
        </p:spPr>
        <p:txBody>
          <a:bodyPr vert="horz" lIns="91440" tIns="45720" rIns="91440" bIns="45720" rtlCol="0" anchor="t">
            <a:noAutofit/>
          </a:bodyPr>
          <a:lstStyle/>
          <a:p>
            <a:r>
              <a:rPr lang="en-US" sz="3600" cap="all">
                <a:solidFill>
                  <a:schemeClr val="tx1">
                    <a:lumMod val="50000"/>
                  </a:schemeClr>
                </a:solidFill>
                <a:cs typeface="+mn-cs"/>
              </a:rPr>
              <a:t>RAAC Research</a:t>
            </a:r>
          </a:p>
        </p:txBody>
      </p:sp>
      <p:grpSp>
        <p:nvGrpSpPr>
          <p:cNvPr id="2" name="Group 1">
            <a:extLst>
              <a:ext uri="{FF2B5EF4-FFF2-40B4-BE49-F238E27FC236}">
                <a16:creationId xmlns:a16="http://schemas.microsoft.com/office/drawing/2014/main" id="{2A6AC96C-1618-6997-F9D6-2DACFA807848}"/>
              </a:ext>
            </a:extLst>
          </p:cNvPr>
          <p:cNvGrpSpPr/>
          <p:nvPr/>
        </p:nvGrpSpPr>
        <p:grpSpPr>
          <a:xfrm>
            <a:off x="14726" y="6052988"/>
            <a:ext cx="5357177" cy="786711"/>
            <a:chOff x="14726" y="6052988"/>
            <a:chExt cx="5357177" cy="786711"/>
          </a:xfrm>
        </p:grpSpPr>
        <p:pic>
          <p:nvPicPr>
            <p:cNvPr id="4" name="Picture 3">
              <a:extLst>
                <a:ext uri="{FF2B5EF4-FFF2-40B4-BE49-F238E27FC236}">
                  <a16:creationId xmlns:a16="http://schemas.microsoft.com/office/drawing/2014/main" id="{3132BEF8-B686-B9E2-8EA3-2EA724A77057}"/>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E836AAE9-3374-C9C0-107D-8C1AC1362AB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urcewell contract ID">
              <a:extLst>
                <a:ext uri="{FF2B5EF4-FFF2-40B4-BE49-F238E27FC236}">
                  <a16:creationId xmlns:a16="http://schemas.microsoft.com/office/drawing/2014/main" id="{FD91B568-9DCE-A612-5689-DF780D24DFF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583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83B0D4F7-53D1-9DFE-78CA-85DC0F674D9C}"/>
              </a:ext>
            </a:extLst>
          </p:cNvPr>
          <p:cNvSpPr>
            <a:spLocks noGrp="1"/>
          </p:cNvSpPr>
          <p:nvPr>
            <p:ph type="title"/>
          </p:nvPr>
        </p:nvSpPr>
        <p:spPr>
          <a:xfrm>
            <a:off x="426699" y="619394"/>
            <a:ext cx="11087967" cy="775317"/>
          </a:xfrm>
        </p:spPr>
        <p:txBody>
          <a:bodyPr vert="horz" lIns="91440" tIns="45720" rIns="91440" bIns="45720" rtlCol="0" anchor="t">
            <a:noAutofit/>
          </a:bodyPr>
          <a:lstStyle/>
          <a:p>
            <a:r>
              <a:rPr lang="en-US" sz="3600" cap="all">
                <a:solidFill>
                  <a:schemeClr val="tx1">
                    <a:lumMod val="50000"/>
                  </a:schemeClr>
                </a:solidFill>
                <a:cs typeface="+mn-cs"/>
              </a:rPr>
              <a:t>Warning Signs</a:t>
            </a:r>
          </a:p>
        </p:txBody>
      </p:sp>
      <p:sp>
        <p:nvSpPr>
          <p:cNvPr id="8" name="TextBox 7">
            <a:extLst>
              <a:ext uri="{FF2B5EF4-FFF2-40B4-BE49-F238E27FC236}">
                <a16:creationId xmlns:a16="http://schemas.microsoft.com/office/drawing/2014/main" id="{52FA3ACA-7758-B123-7F74-29FA7D1C8644}"/>
              </a:ext>
            </a:extLst>
          </p:cNvPr>
          <p:cNvSpPr txBox="1"/>
          <p:nvPr/>
        </p:nvSpPr>
        <p:spPr>
          <a:xfrm>
            <a:off x="5113320" y="1260754"/>
            <a:ext cx="6871022" cy="5154632"/>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SzPct val="80000"/>
            </a:pPr>
            <a:r>
              <a:rPr lang="en-US" sz="1600" b="1">
                <a:solidFill>
                  <a:srgbClr val="C00000"/>
                </a:solidFill>
                <a:latin typeface="Arial"/>
                <a:cs typeface="Arial"/>
              </a:rPr>
              <a:t>As owners and operators – Questions to Ask</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Has the roof recently leaked or is leaking?</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Are there areas of Ponding on the roof?</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These are issues that can indicate potential deflecting in the roof RAAC panels, damage to existing roof waterproofing and locations of reinforcing corrosion.</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Water ingress can exacerbate failure of the RAAC planks.</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Has the roof or floor had any additional load added? Exceeding design loads.</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Have any new roofing waterproof layers been added. (Black instead of more reflective versions.) Increasing thermal heating.</a:t>
            </a:r>
          </a:p>
          <a:p>
            <a:pPr marL="285750" indent="-285750" defTabSz="457200">
              <a:lnSpc>
                <a:spcPct val="90000"/>
              </a:lnSpc>
              <a:spcBef>
                <a:spcPts val="1000"/>
              </a:spcBef>
              <a:buClr>
                <a:srgbClr val="C00000"/>
              </a:buClr>
              <a:buSzPct val="80000"/>
              <a:buFont typeface="Arial" panose="020B0604020202020204" pitchFamily="34" charset="0"/>
              <a:buChar char="►"/>
            </a:pPr>
            <a:r>
              <a:rPr lang="en-US" sz="1600">
                <a:latin typeface="Arial"/>
                <a:cs typeface="Arial"/>
              </a:rPr>
              <a:t>Underside of planks – can any cracking and deflection be observed at the end of the planks or midspan?</a:t>
            </a:r>
            <a:endParaRPr lang="en-US" sz="1600" b="1">
              <a:solidFill>
                <a:srgbClr val="000000"/>
              </a:solidFill>
              <a:latin typeface="Arial"/>
              <a:cs typeface="Arial"/>
            </a:endParaRPr>
          </a:p>
        </p:txBody>
      </p:sp>
      <p:pic>
        <p:nvPicPr>
          <p:cNvPr id="10" name="Picture 9">
            <a:extLst>
              <a:ext uri="{FF2B5EF4-FFF2-40B4-BE49-F238E27FC236}">
                <a16:creationId xmlns:a16="http://schemas.microsoft.com/office/drawing/2014/main" id="{3477E132-585A-493E-33B8-20A45085D6B2}"/>
              </a:ext>
            </a:extLst>
          </p:cNvPr>
          <p:cNvPicPr>
            <a:picLocks noChangeAspect="1"/>
          </p:cNvPicPr>
          <p:nvPr/>
        </p:nvPicPr>
        <p:blipFill>
          <a:blip r:embed="rId3"/>
          <a:srcRect/>
          <a:stretch/>
        </p:blipFill>
        <p:spPr>
          <a:xfrm>
            <a:off x="426699" y="1394712"/>
            <a:ext cx="2169017" cy="3511745"/>
          </a:xfrm>
          <a:prstGeom prst="rect">
            <a:avLst/>
          </a:prstGeom>
        </p:spPr>
      </p:pic>
      <p:pic>
        <p:nvPicPr>
          <p:cNvPr id="12" name="Picture 11">
            <a:extLst>
              <a:ext uri="{FF2B5EF4-FFF2-40B4-BE49-F238E27FC236}">
                <a16:creationId xmlns:a16="http://schemas.microsoft.com/office/drawing/2014/main" id="{2FCE6BA9-C335-07E2-81D8-D84BCBFA8A76}"/>
              </a:ext>
            </a:extLst>
          </p:cNvPr>
          <p:cNvPicPr>
            <a:picLocks noChangeAspect="1"/>
          </p:cNvPicPr>
          <p:nvPr/>
        </p:nvPicPr>
        <p:blipFill>
          <a:blip r:embed="rId4"/>
          <a:srcRect/>
          <a:stretch/>
        </p:blipFill>
        <p:spPr>
          <a:xfrm>
            <a:off x="2707121" y="1394712"/>
            <a:ext cx="2169017" cy="3511744"/>
          </a:xfrm>
          <a:prstGeom prst="rect">
            <a:avLst/>
          </a:prstGeom>
        </p:spPr>
      </p:pic>
    </p:spTree>
    <p:extLst>
      <p:ext uri="{BB962C8B-B14F-4D97-AF65-F5344CB8AC3E}">
        <p14:creationId xmlns:p14="http://schemas.microsoft.com/office/powerpoint/2010/main" val="147560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197630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83B0D4F7-53D1-9DFE-78CA-85DC0F674D9C}"/>
              </a:ext>
            </a:extLst>
          </p:cNvPr>
          <p:cNvSpPr>
            <a:spLocks noGrp="1"/>
          </p:cNvSpPr>
          <p:nvPr>
            <p:ph type="title"/>
          </p:nvPr>
        </p:nvSpPr>
        <p:spPr>
          <a:xfrm>
            <a:off x="575890" y="688740"/>
            <a:ext cx="11040217" cy="775317"/>
          </a:xfrm>
        </p:spPr>
        <p:txBody>
          <a:bodyPr vert="horz" lIns="91440" tIns="45720" rIns="91440" bIns="45720" rtlCol="0" anchor="t">
            <a:noAutofit/>
          </a:bodyPr>
          <a:lstStyle/>
          <a:p>
            <a:r>
              <a:rPr lang="en-US" sz="3600" cap="all">
                <a:solidFill>
                  <a:schemeClr val="tx1">
                    <a:lumMod val="50000"/>
                  </a:schemeClr>
                </a:solidFill>
                <a:cs typeface="+mn-cs"/>
              </a:rPr>
              <a:t>Three Phases of RAAC Management</a:t>
            </a:r>
          </a:p>
        </p:txBody>
      </p:sp>
      <p:pic>
        <p:nvPicPr>
          <p:cNvPr id="2" name="Picture 1" descr="A diagram of a process&#10;&#10;Description automatically generated">
            <a:extLst>
              <a:ext uri="{FF2B5EF4-FFF2-40B4-BE49-F238E27FC236}">
                <a16:creationId xmlns:a16="http://schemas.microsoft.com/office/drawing/2014/main" id="{07F33FA9-31F0-1C4E-1A13-98DE079D7ED2}"/>
              </a:ext>
            </a:extLst>
          </p:cNvPr>
          <p:cNvPicPr>
            <a:picLocks noChangeAspect="1"/>
          </p:cNvPicPr>
          <p:nvPr/>
        </p:nvPicPr>
        <p:blipFill>
          <a:blip r:embed="rId3"/>
          <a:srcRect t="29247"/>
          <a:stretch/>
        </p:blipFill>
        <p:spPr>
          <a:xfrm>
            <a:off x="166317" y="2005780"/>
            <a:ext cx="11859365" cy="4852219"/>
          </a:xfrm>
          <a:prstGeom prst="rect">
            <a:avLst/>
          </a:prstGeom>
        </p:spPr>
      </p:pic>
    </p:spTree>
    <p:extLst>
      <p:ext uri="{BB962C8B-B14F-4D97-AF65-F5344CB8AC3E}">
        <p14:creationId xmlns:p14="http://schemas.microsoft.com/office/powerpoint/2010/main" val="344047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83B0D4F7-53D1-9DFE-78CA-85DC0F674D9C}"/>
              </a:ext>
            </a:extLst>
          </p:cNvPr>
          <p:cNvSpPr>
            <a:spLocks noGrp="1"/>
          </p:cNvSpPr>
          <p:nvPr>
            <p:ph type="title"/>
          </p:nvPr>
        </p:nvSpPr>
        <p:spPr>
          <a:xfrm>
            <a:off x="677334" y="620503"/>
            <a:ext cx="11087967" cy="775317"/>
          </a:xfrm>
        </p:spPr>
        <p:txBody>
          <a:bodyPr vert="horz" lIns="91440" tIns="45720" rIns="91440" bIns="45720" rtlCol="0" anchor="t">
            <a:noAutofit/>
          </a:bodyPr>
          <a:lstStyle/>
          <a:p>
            <a:r>
              <a:rPr lang="en-US" sz="3600" cap="all">
                <a:solidFill>
                  <a:schemeClr val="tx1">
                    <a:lumMod val="50000"/>
                  </a:schemeClr>
                </a:solidFill>
                <a:cs typeface="+mn-cs"/>
              </a:rPr>
              <a:t>First Steps</a:t>
            </a:r>
          </a:p>
        </p:txBody>
      </p:sp>
      <p:sp>
        <p:nvSpPr>
          <p:cNvPr id="8" name="TextBox 7">
            <a:extLst>
              <a:ext uri="{FF2B5EF4-FFF2-40B4-BE49-F238E27FC236}">
                <a16:creationId xmlns:a16="http://schemas.microsoft.com/office/drawing/2014/main" id="{52FA3ACA-7758-B123-7F74-29FA7D1C8644}"/>
              </a:ext>
            </a:extLst>
          </p:cNvPr>
          <p:cNvSpPr txBox="1"/>
          <p:nvPr/>
        </p:nvSpPr>
        <p:spPr>
          <a:xfrm>
            <a:off x="4280215" y="1306671"/>
            <a:ext cx="7951113" cy="4415260"/>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SzPct val="80000"/>
            </a:pPr>
            <a:r>
              <a:rPr lang="en-US" b="1">
                <a:solidFill>
                  <a:srgbClr val="C00000"/>
                </a:solidFill>
                <a:latin typeface="Arial"/>
                <a:cs typeface="Arial"/>
              </a:rPr>
              <a:t>Identifying whether you have RAAC –  Desktop Investigation</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 Due to the potential dangers, a detailed risk assessment should be carried out by a Professional Engineer or qualified/ experienced technical expert.</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A safe system of work should be planned for identification and inspection.</a:t>
            </a:r>
          </a:p>
          <a:p>
            <a:pPr marL="285750"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Clues for Facility Staff or Building Owners:</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Check Year of Construction of Buildings, Original Drawings</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RAAC Planks were used between mid 1950s to mid 1990s. Construction before or after this period is unlikely to be affected</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Enquire whether similar buildings/ schools in the local area are known to have used RAAC members.</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Check records, plans, maintenance reports of any reference to RAAC.</a:t>
            </a:r>
          </a:p>
          <a:p>
            <a:pPr lvl="1" defTabSz="457200">
              <a:lnSpc>
                <a:spcPct val="90000"/>
              </a:lnSpc>
              <a:spcBef>
                <a:spcPts val="1000"/>
              </a:spcBef>
              <a:buClr>
                <a:srgbClr val="C00000"/>
              </a:buClr>
              <a:buSzPct val="80000"/>
            </a:pPr>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477E132-585A-493E-33B8-20A45085D6B2}"/>
              </a:ext>
            </a:extLst>
          </p:cNvPr>
          <p:cNvPicPr>
            <a:picLocks noChangeAspect="1"/>
          </p:cNvPicPr>
          <p:nvPr/>
        </p:nvPicPr>
        <p:blipFill>
          <a:blip r:embed="rId3"/>
          <a:srcRect/>
          <a:stretch/>
        </p:blipFill>
        <p:spPr>
          <a:xfrm>
            <a:off x="750786" y="1306671"/>
            <a:ext cx="3455977" cy="2209606"/>
          </a:xfrm>
          <a:prstGeom prst="rect">
            <a:avLst/>
          </a:prstGeom>
        </p:spPr>
      </p:pic>
      <p:pic>
        <p:nvPicPr>
          <p:cNvPr id="12" name="Picture 11">
            <a:extLst>
              <a:ext uri="{FF2B5EF4-FFF2-40B4-BE49-F238E27FC236}">
                <a16:creationId xmlns:a16="http://schemas.microsoft.com/office/drawing/2014/main" id="{2FCE6BA9-C335-07E2-81D8-D84BCBFA8A76}"/>
              </a:ext>
            </a:extLst>
          </p:cNvPr>
          <p:cNvPicPr>
            <a:picLocks noChangeAspect="1"/>
          </p:cNvPicPr>
          <p:nvPr/>
        </p:nvPicPr>
        <p:blipFill>
          <a:blip r:embed="rId4"/>
          <a:srcRect/>
          <a:stretch/>
        </p:blipFill>
        <p:spPr>
          <a:xfrm>
            <a:off x="750787" y="3594354"/>
            <a:ext cx="3456314" cy="1944177"/>
          </a:xfrm>
          <a:prstGeom prst="rect">
            <a:avLst/>
          </a:prstGeom>
        </p:spPr>
      </p:pic>
      <p:grpSp>
        <p:nvGrpSpPr>
          <p:cNvPr id="2" name="Group 1">
            <a:extLst>
              <a:ext uri="{FF2B5EF4-FFF2-40B4-BE49-F238E27FC236}">
                <a16:creationId xmlns:a16="http://schemas.microsoft.com/office/drawing/2014/main" id="{2DD57A28-BC45-4860-7928-E6F2CDE55F4C}"/>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11F6CBC8-7C8E-1159-28DB-7295AE7EFE21}"/>
                </a:ext>
              </a:extLst>
            </p:cNvPr>
            <p:cNvPicPr>
              <a:picLocks noChangeAspect="1"/>
            </p:cNvPicPr>
            <p:nvPr userDrawn="1"/>
          </p:nvPicPr>
          <p:blipFill>
            <a:blip r:embed="rId5"/>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139F2531-1405-082B-36EA-2F8B90BF0BE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A73CBC7C-C8E9-44B6-4560-B20872BF155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76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05BE0F-84EF-B68A-9235-54EA76CD91E7}"/>
              </a:ext>
            </a:extLst>
          </p:cNvPr>
          <p:cNvSpPr txBox="1"/>
          <p:nvPr/>
        </p:nvSpPr>
        <p:spPr>
          <a:xfrm>
            <a:off x="406326" y="711908"/>
            <a:ext cx="7212681" cy="646331"/>
          </a:xfrm>
          <a:prstGeom prst="rect">
            <a:avLst/>
          </a:prstGeom>
          <a:noFill/>
        </p:spPr>
        <p:txBody>
          <a:bodyPr wrap="square" rtlCol="0">
            <a:spAutoFit/>
          </a:bodyPr>
          <a:lstStyle/>
          <a:p>
            <a:r>
              <a:rPr lang="en-CA" sz="3600" b="1" cap="all" spc="600">
                <a:solidFill>
                  <a:schemeClr val="tx1">
                    <a:lumMod val="50000"/>
                  </a:schemeClr>
                </a:solidFill>
                <a:latin typeface="+mj-lt"/>
                <a:ea typeface="+mj-ea"/>
              </a:rPr>
              <a:t>About Roth IAMS</a:t>
            </a:r>
            <a:endParaRPr lang="en-CA" sz="3600">
              <a:solidFill>
                <a:schemeClr val="tx1">
                  <a:lumMod val="50000"/>
                </a:schemeClr>
              </a:solidFill>
              <a:latin typeface="+mj-lt"/>
              <a:cs typeface="Arial"/>
            </a:endParaRPr>
          </a:p>
        </p:txBody>
      </p:sp>
      <p:sp>
        <p:nvSpPr>
          <p:cNvPr id="2" name="TextBox 1">
            <a:extLst>
              <a:ext uri="{FF2B5EF4-FFF2-40B4-BE49-F238E27FC236}">
                <a16:creationId xmlns:a16="http://schemas.microsoft.com/office/drawing/2014/main" id="{49FBE724-8D4F-E25F-4964-9EDF7045ABB0}"/>
              </a:ext>
            </a:extLst>
          </p:cNvPr>
          <p:cNvSpPr txBox="1"/>
          <p:nvPr/>
        </p:nvSpPr>
        <p:spPr>
          <a:xfrm>
            <a:off x="406326" y="1675163"/>
            <a:ext cx="6128294" cy="2092881"/>
          </a:xfrm>
          <a:prstGeom prst="rect">
            <a:avLst/>
          </a:prstGeom>
          <a:noFill/>
        </p:spPr>
        <p:txBody>
          <a:bodyPr wrap="square" rtlCol="0">
            <a:spAutoFit/>
          </a:bodyPr>
          <a:lstStyle/>
          <a:p>
            <a:r>
              <a:rPr lang="en-US" sz="1600" b="0" i="0">
                <a:solidFill>
                  <a:srgbClr val="3A3A3A"/>
                </a:solidFill>
                <a:effectLst/>
                <a:latin typeface="Arial" panose="020B0604020202020204" pitchFamily="34" charset="0"/>
                <a:cs typeface="Arial" panose="020B0604020202020204" pitchFamily="34" charset="0"/>
              </a:rPr>
              <a:t>Roth IAMS is one of the largest firms in North America that focuses exclusively on existing infrastructure asset management. We have provided services across North America for public and private sector clients since 2014.</a:t>
            </a:r>
            <a:br>
              <a:rPr lang="en-US" sz="1600" b="0" i="0">
                <a:solidFill>
                  <a:srgbClr val="3A3A3A"/>
                </a:solidFill>
                <a:effectLst/>
                <a:latin typeface="Arial" panose="020B0604020202020204" pitchFamily="34" charset="0"/>
                <a:cs typeface="Arial" panose="020B0604020202020204" pitchFamily="34" charset="0"/>
              </a:rPr>
            </a:br>
            <a:br>
              <a:rPr lang="en-US" sz="1600" b="0" i="0">
                <a:solidFill>
                  <a:srgbClr val="3A3A3A"/>
                </a:solidFill>
                <a:effectLst/>
                <a:latin typeface="Arial" panose="020B0604020202020204" pitchFamily="34" charset="0"/>
                <a:cs typeface="Arial" panose="020B0604020202020204" pitchFamily="34" charset="0"/>
              </a:rPr>
            </a:br>
            <a:r>
              <a:rPr kumimoji="0" lang="en-US" sz="16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Our vision is to solve the world’s deferred capital renewal and maintenance (DCRM) backlog crisis. </a:t>
            </a:r>
            <a:endParaRPr lang="en-CA" sz="1600">
              <a:latin typeface="Arial" panose="020B0604020202020204" pitchFamily="34" charset="0"/>
              <a:cs typeface="Arial" panose="020B0604020202020204" pitchFamily="34" charset="0"/>
            </a:endParaRPr>
          </a:p>
          <a:p>
            <a:endParaRPr lang="en-CA"/>
          </a:p>
        </p:txBody>
      </p:sp>
      <p:pic>
        <p:nvPicPr>
          <p:cNvPr id="5" name="Picture 4">
            <a:extLst>
              <a:ext uri="{FF2B5EF4-FFF2-40B4-BE49-F238E27FC236}">
                <a16:creationId xmlns:a16="http://schemas.microsoft.com/office/drawing/2014/main" id="{36DAEEB0-DB4D-38FC-D20C-73E5D5FDF7F5}"/>
              </a:ext>
            </a:extLst>
          </p:cNvPr>
          <p:cNvPicPr>
            <a:picLocks noChangeAspect="1"/>
          </p:cNvPicPr>
          <p:nvPr/>
        </p:nvPicPr>
        <p:blipFill>
          <a:blip r:embed="rId2"/>
          <a:stretch>
            <a:fillRect/>
          </a:stretch>
        </p:blipFill>
        <p:spPr>
          <a:xfrm>
            <a:off x="406326" y="3601230"/>
            <a:ext cx="3474881" cy="2013745"/>
          </a:xfrm>
          <a:prstGeom prst="rect">
            <a:avLst/>
          </a:prstGeom>
        </p:spPr>
      </p:pic>
      <p:pic>
        <p:nvPicPr>
          <p:cNvPr id="6" name="Picture 5" descr="A diagram of a company's company's company&#10;&#10;Description automatically generated">
            <a:extLst>
              <a:ext uri="{FF2B5EF4-FFF2-40B4-BE49-F238E27FC236}">
                <a16:creationId xmlns:a16="http://schemas.microsoft.com/office/drawing/2014/main" id="{77A86D09-9C7B-54C1-738E-BFD72D8951BC}"/>
              </a:ext>
            </a:extLst>
          </p:cNvPr>
          <p:cNvPicPr>
            <a:picLocks noChangeAspect="1"/>
          </p:cNvPicPr>
          <p:nvPr/>
        </p:nvPicPr>
        <p:blipFill>
          <a:blip r:embed="rId3"/>
          <a:stretch>
            <a:fillRect/>
          </a:stretch>
        </p:blipFill>
        <p:spPr>
          <a:xfrm>
            <a:off x="6762246" y="1049066"/>
            <a:ext cx="4743842" cy="4328202"/>
          </a:xfrm>
          <a:prstGeom prst="rect">
            <a:avLst/>
          </a:prstGeom>
        </p:spPr>
      </p:pic>
    </p:spTree>
    <p:extLst>
      <p:ext uri="{BB962C8B-B14F-4D97-AF65-F5344CB8AC3E}">
        <p14:creationId xmlns:p14="http://schemas.microsoft.com/office/powerpoint/2010/main" val="397671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83B0D4F7-53D1-9DFE-78CA-85DC0F674D9C}"/>
              </a:ext>
            </a:extLst>
          </p:cNvPr>
          <p:cNvSpPr>
            <a:spLocks noGrp="1"/>
          </p:cNvSpPr>
          <p:nvPr>
            <p:ph type="title"/>
          </p:nvPr>
        </p:nvSpPr>
        <p:spPr>
          <a:xfrm>
            <a:off x="677334" y="662641"/>
            <a:ext cx="11087967" cy="775317"/>
          </a:xfrm>
        </p:spPr>
        <p:txBody>
          <a:bodyPr vert="horz" lIns="91440" tIns="45720" rIns="91440" bIns="45720" rtlCol="0" anchor="t">
            <a:noAutofit/>
          </a:bodyPr>
          <a:lstStyle/>
          <a:p>
            <a:r>
              <a:rPr lang="en-US" sz="3600" cap="all">
                <a:solidFill>
                  <a:schemeClr val="tx1">
                    <a:lumMod val="50000"/>
                  </a:schemeClr>
                </a:solidFill>
                <a:cs typeface="+mn-cs"/>
              </a:rPr>
              <a:t>First Steps</a:t>
            </a:r>
          </a:p>
        </p:txBody>
      </p:sp>
      <p:sp>
        <p:nvSpPr>
          <p:cNvPr id="8" name="TextBox 7">
            <a:extLst>
              <a:ext uri="{FF2B5EF4-FFF2-40B4-BE49-F238E27FC236}">
                <a16:creationId xmlns:a16="http://schemas.microsoft.com/office/drawing/2014/main" id="{52FA3ACA-7758-B123-7F74-29FA7D1C8644}"/>
              </a:ext>
            </a:extLst>
          </p:cNvPr>
          <p:cNvSpPr txBox="1"/>
          <p:nvPr/>
        </p:nvSpPr>
        <p:spPr>
          <a:xfrm>
            <a:off x="4528760" y="1350733"/>
            <a:ext cx="7236541" cy="4844626"/>
          </a:xfrm>
          <a:prstGeom prst="rect">
            <a:avLst/>
          </a:prstGeom>
        </p:spPr>
        <p:txBody>
          <a:bodyPr vert="horz" lIns="91440" tIns="45720" rIns="91440" bIns="45720" rtlCol="0" anchor="t">
            <a:noAutofit/>
          </a:bodyPr>
          <a:lstStyle/>
          <a:p>
            <a:pPr defTabSz="457200">
              <a:lnSpc>
                <a:spcPct val="90000"/>
              </a:lnSpc>
              <a:spcBef>
                <a:spcPts val="1000"/>
              </a:spcBef>
              <a:buClr>
                <a:schemeClr val="accent1"/>
              </a:buClr>
              <a:buSzPct val="80000"/>
            </a:pPr>
            <a:r>
              <a:rPr lang="en-US" b="1">
                <a:solidFill>
                  <a:srgbClr val="C00000"/>
                </a:solidFill>
                <a:latin typeface="Arial"/>
                <a:cs typeface="Arial"/>
              </a:rPr>
              <a:t>	Identifying whether you have RAAC – Desktop Investigation</a:t>
            </a:r>
            <a:endParaRPr lang="en-US">
              <a:latin typeface="Arial" panose="020B0604020202020204" pitchFamily="34" charset="0"/>
              <a:cs typeface="Arial" panose="020B0604020202020204" pitchFamily="34" charset="0"/>
            </a:endParaRP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Note: drawings may not mention RAAC or product brand names for RAAC. They may list “precast concrete” or "lightweight concrete panels" on drawings.</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Certain product names that may be seen are:</a:t>
            </a:r>
          </a:p>
          <a:p>
            <a:pPr lvl="1" defTabSz="457200">
              <a:lnSpc>
                <a:spcPct val="90000"/>
              </a:lnSpc>
              <a:spcBef>
                <a:spcPts val="1000"/>
              </a:spcBef>
              <a:buClr>
                <a:srgbClr val="C00000"/>
              </a:buClr>
              <a:buSzPct val="80000"/>
            </a:pPr>
            <a:r>
              <a:rPr lang="en-US">
                <a:latin typeface="Arial"/>
                <a:cs typeface="Arial"/>
              </a:rPr>
              <a:t>	- </a:t>
            </a:r>
            <a:r>
              <a:rPr lang="en-US" b="1" err="1">
                <a:latin typeface="Arial"/>
                <a:cs typeface="Arial"/>
              </a:rPr>
              <a:t>Siporex</a:t>
            </a:r>
            <a:r>
              <a:rPr lang="en-US">
                <a:latin typeface="Arial"/>
                <a:cs typeface="Arial"/>
              </a:rPr>
              <a:t> (Canada) </a:t>
            </a:r>
          </a:p>
          <a:p>
            <a:pPr lvl="1" defTabSz="457200">
              <a:lnSpc>
                <a:spcPct val="90000"/>
              </a:lnSpc>
              <a:spcBef>
                <a:spcPts val="1000"/>
              </a:spcBef>
              <a:buClr>
                <a:srgbClr val="C00000"/>
              </a:buClr>
              <a:buSzPct val="80000"/>
            </a:pPr>
            <a:r>
              <a:rPr lang="en-US">
                <a:latin typeface="Arial"/>
                <a:cs typeface="Arial"/>
              </a:rPr>
              <a:t>       - </a:t>
            </a:r>
            <a:r>
              <a:rPr lang="en-US" err="1">
                <a:latin typeface="Arial"/>
                <a:cs typeface="Arial"/>
              </a:rPr>
              <a:t>Durox</a:t>
            </a:r>
            <a:r>
              <a:rPr lang="en-US">
                <a:latin typeface="Arial"/>
                <a:cs typeface="Arial"/>
              </a:rPr>
              <a:t>, </a:t>
            </a:r>
            <a:r>
              <a:rPr lang="en-US" err="1">
                <a:latin typeface="Arial"/>
                <a:cs typeface="Arial"/>
              </a:rPr>
              <a:t>Celcon</a:t>
            </a:r>
            <a:r>
              <a:rPr lang="en-US">
                <a:latin typeface="Arial"/>
                <a:cs typeface="Arial"/>
              </a:rPr>
              <a:t>, Hebel, Thermalite and </a:t>
            </a:r>
            <a:r>
              <a:rPr lang="en-US" err="1">
                <a:latin typeface="Arial"/>
                <a:cs typeface="Arial"/>
              </a:rPr>
              <a:t>Ytong</a:t>
            </a:r>
            <a:r>
              <a:rPr lang="en-US">
                <a:latin typeface="Arial"/>
                <a:cs typeface="Arial"/>
              </a:rPr>
              <a:t>. (UK)</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 If you do not know the construction type of a roof, and whether RAAC planks are used, a Professional Engineer or qualified/ experienced technical expert should inspect the building system.</a:t>
            </a:r>
          </a:p>
          <a:p>
            <a:pPr marL="742950" lvl="1" indent="-285750" defTabSz="457200">
              <a:lnSpc>
                <a:spcPct val="90000"/>
              </a:lnSpc>
              <a:spcBef>
                <a:spcPts val="1000"/>
              </a:spcBef>
              <a:buClr>
                <a:srgbClr val="C00000"/>
              </a:buClr>
              <a:buSzPct val="80000"/>
              <a:buFont typeface="Arial" panose="020B0604020202020204" pitchFamily="34" charset="0"/>
              <a:buChar char="►"/>
            </a:pPr>
            <a:r>
              <a:rPr lang="en-US">
                <a:latin typeface="Arial"/>
                <a:cs typeface="Arial"/>
              </a:rPr>
              <a:t>After the inspection and identification, a plan for managing the risk is to be put into place.</a:t>
            </a:r>
          </a:p>
          <a:p>
            <a:pPr lvl="1" defTabSz="457200">
              <a:lnSpc>
                <a:spcPct val="90000"/>
              </a:lnSpc>
              <a:spcBef>
                <a:spcPts val="1000"/>
              </a:spcBef>
              <a:buClr>
                <a:srgbClr val="C00000"/>
              </a:buClr>
              <a:buSzPct val="80000"/>
            </a:pPr>
            <a:endParaRPr lang="en-US">
              <a:latin typeface="Arial" panose="020B0604020202020204" pitchFamily="34" charset="0"/>
              <a:cs typeface="Arial" panose="020B0604020202020204" pitchFamily="34" charset="0"/>
            </a:endParaRPr>
          </a:p>
          <a:p>
            <a:pPr marL="742950" lvl="1" indent="-285750" defTabSz="457200">
              <a:lnSpc>
                <a:spcPct val="90000"/>
              </a:lnSpc>
              <a:spcBef>
                <a:spcPts val="1000"/>
              </a:spcBef>
              <a:buClr>
                <a:srgbClr val="C00000"/>
              </a:buClr>
              <a:buSzPct val="80000"/>
              <a:buFont typeface="Arial" panose="020B0604020202020204" pitchFamily="34" charset="0"/>
              <a:buChar char="►"/>
            </a:pPr>
            <a:endParaRPr lang="en-US">
              <a:latin typeface="Arial" panose="020B0604020202020204" pitchFamily="34" charset="0"/>
              <a:cs typeface="Arial" panose="020B0604020202020204" pitchFamily="34" charset="0"/>
            </a:endParaRPr>
          </a:p>
          <a:p>
            <a:pPr marL="742950" lvl="1" indent="-285750" defTabSz="457200">
              <a:lnSpc>
                <a:spcPct val="90000"/>
              </a:lnSpc>
              <a:spcBef>
                <a:spcPts val="1000"/>
              </a:spcBef>
              <a:buClr>
                <a:srgbClr val="C00000"/>
              </a:buClr>
              <a:buSzPct val="80000"/>
              <a:buFont typeface="Arial" panose="020B0604020202020204" pitchFamily="34" charset="0"/>
              <a:buChar char="►"/>
            </a:pPr>
            <a:endParaRPr lang="en-US">
              <a:latin typeface="Arial" panose="020B0604020202020204" pitchFamily="34" charset="0"/>
              <a:cs typeface="Arial" panose="020B0604020202020204" pitchFamily="34" charset="0"/>
            </a:endParaRPr>
          </a:p>
          <a:p>
            <a:pPr marL="742950" lvl="1" indent="-285750" defTabSz="457200">
              <a:lnSpc>
                <a:spcPct val="90000"/>
              </a:lnSpc>
              <a:spcBef>
                <a:spcPts val="1000"/>
              </a:spcBef>
              <a:buClr>
                <a:srgbClr val="C00000"/>
              </a:buClr>
              <a:buSzPct val="8000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477E132-585A-493E-33B8-20A45085D6B2}"/>
              </a:ext>
            </a:extLst>
          </p:cNvPr>
          <p:cNvPicPr>
            <a:picLocks noChangeAspect="1"/>
          </p:cNvPicPr>
          <p:nvPr/>
        </p:nvPicPr>
        <p:blipFill>
          <a:blip r:embed="rId3"/>
          <a:srcRect/>
          <a:stretch/>
        </p:blipFill>
        <p:spPr>
          <a:xfrm>
            <a:off x="874890" y="1468876"/>
            <a:ext cx="3456314" cy="1960124"/>
          </a:xfrm>
          <a:prstGeom prst="rect">
            <a:avLst/>
          </a:prstGeom>
        </p:spPr>
      </p:pic>
      <p:pic>
        <p:nvPicPr>
          <p:cNvPr id="12" name="Picture 11">
            <a:extLst>
              <a:ext uri="{FF2B5EF4-FFF2-40B4-BE49-F238E27FC236}">
                <a16:creationId xmlns:a16="http://schemas.microsoft.com/office/drawing/2014/main" id="{2FCE6BA9-C335-07E2-81D8-D84BCBFA8A76}"/>
              </a:ext>
            </a:extLst>
          </p:cNvPr>
          <p:cNvPicPr>
            <a:picLocks noChangeAspect="1"/>
          </p:cNvPicPr>
          <p:nvPr/>
        </p:nvPicPr>
        <p:blipFill>
          <a:blip r:embed="rId4"/>
          <a:srcRect/>
          <a:stretch/>
        </p:blipFill>
        <p:spPr>
          <a:xfrm>
            <a:off x="874890" y="3590785"/>
            <a:ext cx="3393460" cy="1960124"/>
          </a:xfrm>
          <a:prstGeom prst="rect">
            <a:avLst/>
          </a:prstGeom>
        </p:spPr>
      </p:pic>
    </p:spTree>
    <p:extLst>
      <p:ext uri="{BB962C8B-B14F-4D97-AF65-F5344CB8AC3E}">
        <p14:creationId xmlns:p14="http://schemas.microsoft.com/office/powerpoint/2010/main" val="28939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31315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666602" y="1325276"/>
            <a:ext cx="7014761" cy="5093702"/>
          </a:xfrm>
          <a:prstGeom prst="rect">
            <a:avLst/>
          </a:prstGeom>
          <a:noFill/>
        </p:spPr>
        <p:txBody>
          <a:bodyPr wrap="square" lIns="91440" tIns="45720" rIns="91440" bIns="45720" rtlCol="0" anchor="t">
            <a:spAutoFit/>
          </a:bodyPr>
          <a:lstStyle/>
          <a:p>
            <a:pPr algn="just" fontAlgn="base">
              <a:spcAft>
                <a:spcPts val="600"/>
              </a:spcAft>
            </a:pPr>
            <a:r>
              <a:rPr lang="en-US" sz="1800" b="1">
                <a:solidFill>
                  <a:srgbClr val="C00000"/>
                </a:solidFill>
                <a:effectLst/>
                <a:latin typeface="Arial"/>
                <a:ea typeface="Times New Roman" panose="02020603050405020304" pitchFamily="18" charset="0"/>
                <a:cs typeface="Arial"/>
              </a:rPr>
              <a:t>Visual Site Assessment and Panel </a:t>
            </a:r>
            <a:r>
              <a:rPr lang="en-US" b="1">
                <a:solidFill>
                  <a:srgbClr val="C00000"/>
                </a:solidFill>
                <a:latin typeface="Arial"/>
                <a:ea typeface="Times New Roman" panose="02020603050405020304" pitchFamily="18" charset="0"/>
                <a:cs typeface="Arial"/>
              </a:rPr>
              <a:t>Condition Documentation </a:t>
            </a:r>
            <a:endParaRPr lang="en-US" sz="1800" b="1">
              <a:solidFill>
                <a:srgbClr val="C00000"/>
              </a:solidFill>
              <a:effectLst/>
              <a:latin typeface="Arial"/>
              <a:ea typeface="Times New Roman" panose="02020603050405020304" pitchFamily="18" charset="0"/>
              <a:cs typeface="Arial"/>
            </a:endParaRPr>
          </a:p>
          <a:p>
            <a:pPr marL="285750" indent="-285750" algn="just" fontAlgn="base">
              <a:spcAft>
                <a:spcPts val="600"/>
              </a:spcAft>
              <a:buClr>
                <a:srgbClr val="C00000"/>
              </a:buClr>
              <a:buFont typeface="Arial" panose="020B0604020202020204" pitchFamily="34" charset="0"/>
              <a:buChar char="►"/>
            </a:pPr>
            <a:r>
              <a:rPr lang="en-US" b="0" i="0">
                <a:solidFill>
                  <a:srgbClr val="525E66"/>
                </a:solidFill>
                <a:effectLst/>
                <a:latin typeface="Arial"/>
                <a:cs typeface="Arial"/>
              </a:rPr>
              <a:t>Initial Visual Inspections – crack and </a:t>
            </a:r>
            <a:r>
              <a:rPr lang="en-US">
                <a:solidFill>
                  <a:srgbClr val="525E66"/>
                </a:solidFill>
                <a:latin typeface="Arial"/>
                <a:cs typeface="Arial"/>
              </a:rPr>
              <a:t>defect recording.</a:t>
            </a:r>
          </a:p>
          <a:p>
            <a:pPr marL="285750" indent="-285750" algn="just" fontAlgn="base">
              <a:spcAft>
                <a:spcPts val="600"/>
              </a:spcAft>
              <a:buClr>
                <a:srgbClr val="C00000"/>
              </a:buClr>
              <a:buFont typeface="Arial" panose="020B0604020202020204" pitchFamily="34" charset="0"/>
              <a:buChar char="►"/>
            </a:pPr>
            <a:r>
              <a:rPr lang="en-US" b="0" i="0">
                <a:solidFill>
                  <a:srgbClr val="525E66"/>
                </a:solidFill>
                <a:effectLst/>
                <a:latin typeface="Arial"/>
                <a:cs typeface="Arial"/>
              </a:rPr>
              <a:t>Detailed, Repeatable Surveys (Annually) – vertical deflection measurement and condition </a:t>
            </a:r>
            <a:r>
              <a:rPr lang="en-US">
                <a:solidFill>
                  <a:srgbClr val="525E66"/>
                </a:solidFill>
                <a:latin typeface="Arial"/>
                <a:cs typeface="Arial"/>
              </a:rPr>
              <a:t>assessments of the panels.</a:t>
            </a:r>
          </a:p>
          <a:p>
            <a:pPr marL="285750"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Surveys should be done for each panel and include:</a:t>
            </a:r>
            <a:endParaRPr lang="en-US">
              <a:solidFill>
                <a:srgbClr val="000000"/>
              </a:solidFill>
              <a:latin typeface="Arial"/>
              <a:ea typeface="Times New Roman" panose="02020603050405020304" pitchFamily="18" charset="0"/>
              <a:cs typeface="Arial"/>
            </a:endParaRP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Photographic records and comparison of cracking types</a:t>
            </a: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Records of crack patterns or delamination</a:t>
            </a: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Recording any evidence of water leaks</a:t>
            </a: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Hammer tap sounding for debonding concrete, full length and supports</a:t>
            </a: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Make a record of signs of cut panels that may have occurred after manufacturing</a:t>
            </a:r>
          </a:p>
          <a:p>
            <a:pPr marL="742950" lvl="1" indent="-285750" algn="just" fontAlgn="base">
              <a:spcAft>
                <a:spcPts val="600"/>
              </a:spcAft>
              <a:buClr>
                <a:srgbClr val="C00000"/>
              </a:buClr>
              <a:buFont typeface="Arial" panose="020B0604020202020204" pitchFamily="34" charset="0"/>
              <a:buChar char="►"/>
            </a:pPr>
            <a:r>
              <a:rPr lang="en-US">
                <a:solidFill>
                  <a:srgbClr val="525E66"/>
                </a:solidFill>
                <a:latin typeface="Arial"/>
                <a:ea typeface="Times New Roman" panose="02020603050405020304" pitchFamily="18" charset="0"/>
                <a:cs typeface="Arial"/>
              </a:rPr>
              <a:t>Also record alterations or penetrations after construction</a:t>
            </a:r>
          </a:p>
          <a:p>
            <a:pPr marL="742950" lvl="1" indent="-285750" algn="just" fontAlgn="base">
              <a:spcAft>
                <a:spcPts val="600"/>
              </a:spcAft>
              <a:buClr>
                <a:srgbClr val="C00000"/>
              </a:buClr>
              <a:buFont typeface="Arial" panose="020B0604020202020204" pitchFamily="34" charset="0"/>
              <a:buChar char="►"/>
            </a:pPr>
            <a:endParaRPr lang="en-US">
              <a:solidFill>
                <a:srgbClr val="525E66"/>
              </a:solidFill>
              <a:latin typeface="Helvetica Neue"/>
              <a:ea typeface="Times New Roman" panose="02020603050405020304" pitchFamily="18" charset="0"/>
              <a:cs typeface="Arial" panose="020B0604020202020204" pitchFamily="34" charset="0"/>
            </a:endParaRPr>
          </a:p>
          <a:p>
            <a:pPr marL="742950" lvl="1" indent="-285750" algn="just" fontAlgn="base">
              <a:spcAft>
                <a:spcPts val="600"/>
              </a:spcAft>
              <a:buClr>
                <a:srgbClr val="C00000"/>
              </a:buClr>
              <a:buFont typeface="Arial" panose="020B0604020202020204" pitchFamily="34" charset="0"/>
              <a:buChar char="►"/>
            </a:pPr>
            <a:endParaRPr lang="en-US">
              <a:solidFill>
                <a:srgbClr val="525E66"/>
              </a:solidFill>
              <a:latin typeface="Helvetica Neue"/>
              <a:ea typeface="Times New Roman" panose="02020603050405020304" pitchFamily="18" charset="0"/>
              <a:cs typeface="Arial" panose="020B0604020202020204" pitchFamily="34" charset="0"/>
            </a:endParaRPr>
          </a:p>
        </p:txBody>
      </p:sp>
      <p:sp>
        <p:nvSpPr>
          <p:cNvPr id="5" name="Title 3">
            <a:extLst>
              <a:ext uri="{FF2B5EF4-FFF2-40B4-BE49-F238E27FC236}">
                <a16:creationId xmlns:a16="http://schemas.microsoft.com/office/drawing/2014/main" id="{8FCD8341-6757-55DD-839F-1E8ED1B6E52B}"/>
              </a:ext>
            </a:extLst>
          </p:cNvPr>
          <p:cNvSpPr>
            <a:spLocks noGrp="1"/>
          </p:cNvSpPr>
          <p:nvPr>
            <p:ph type="title"/>
          </p:nvPr>
        </p:nvSpPr>
        <p:spPr>
          <a:xfrm>
            <a:off x="677334" y="766759"/>
            <a:ext cx="10851992" cy="775317"/>
          </a:xfrm>
        </p:spPr>
        <p:txBody>
          <a:bodyPr vert="horz" lIns="91440" tIns="45720" rIns="91440" bIns="45720" rtlCol="0" anchor="t">
            <a:noAutofit/>
          </a:bodyPr>
          <a:lstStyle/>
          <a:p>
            <a:r>
              <a:rPr lang="en-US" sz="3600" cap="all">
                <a:solidFill>
                  <a:schemeClr val="tx1">
                    <a:lumMod val="50000"/>
                  </a:schemeClr>
                </a:solidFill>
                <a:cs typeface="+mn-cs"/>
              </a:rPr>
              <a:t>RAAC Site Assessments </a:t>
            </a:r>
          </a:p>
        </p:txBody>
      </p:sp>
      <p:pic>
        <p:nvPicPr>
          <p:cNvPr id="9" name="Picture 8">
            <a:extLst>
              <a:ext uri="{FF2B5EF4-FFF2-40B4-BE49-F238E27FC236}">
                <a16:creationId xmlns:a16="http://schemas.microsoft.com/office/drawing/2014/main" id="{6FA8EF01-C89A-3F10-253B-0AA75EF5F9DE}"/>
              </a:ext>
            </a:extLst>
          </p:cNvPr>
          <p:cNvPicPr>
            <a:picLocks noChangeAspect="1"/>
          </p:cNvPicPr>
          <p:nvPr/>
        </p:nvPicPr>
        <p:blipFill>
          <a:blip r:embed="rId3"/>
          <a:srcRect/>
          <a:stretch/>
        </p:blipFill>
        <p:spPr>
          <a:xfrm>
            <a:off x="7864953" y="1507821"/>
            <a:ext cx="4070362" cy="1993972"/>
          </a:xfrm>
          <a:prstGeom prst="rect">
            <a:avLst/>
          </a:prstGeom>
        </p:spPr>
      </p:pic>
      <p:pic>
        <p:nvPicPr>
          <p:cNvPr id="11" name="Picture 10">
            <a:extLst>
              <a:ext uri="{FF2B5EF4-FFF2-40B4-BE49-F238E27FC236}">
                <a16:creationId xmlns:a16="http://schemas.microsoft.com/office/drawing/2014/main" id="{7AD0326C-9A6B-E174-EC93-1248673997BA}"/>
              </a:ext>
            </a:extLst>
          </p:cNvPr>
          <p:cNvPicPr>
            <a:picLocks noChangeAspect="1"/>
          </p:cNvPicPr>
          <p:nvPr/>
        </p:nvPicPr>
        <p:blipFill>
          <a:blip r:embed="rId4"/>
          <a:srcRect/>
          <a:stretch/>
        </p:blipFill>
        <p:spPr>
          <a:xfrm>
            <a:off x="7864953" y="3559277"/>
            <a:ext cx="4070362" cy="1993972"/>
          </a:xfrm>
          <a:prstGeom prst="rect">
            <a:avLst/>
          </a:prstGeom>
        </p:spPr>
      </p:pic>
    </p:spTree>
    <p:extLst>
      <p:ext uri="{BB962C8B-B14F-4D97-AF65-F5344CB8AC3E}">
        <p14:creationId xmlns:p14="http://schemas.microsoft.com/office/powerpoint/2010/main" val="168640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D0326C-9A6B-E174-EC93-1248673997BA}"/>
              </a:ext>
            </a:extLst>
          </p:cNvPr>
          <p:cNvPicPr>
            <a:picLocks noChangeAspect="1"/>
          </p:cNvPicPr>
          <p:nvPr/>
        </p:nvPicPr>
        <p:blipFill>
          <a:blip r:embed="rId3"/>
          <a:srcRect/>
          <a:stretch/>
        </p:blipFill>
        <p:spPr>
          <a:xfrm>
            <a:off x="284473" y="3429000"/>
            <a:ext cx="4070362" cy="2166175"/>
          </a:xfrm>
          <a:prstGeom prst="rect">
            <a:avLst/>
          </a:prstGeom>
        </p:spPr>
      </p:pic>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548351" y="1101177"/>
            <a:ext cx="7014761" cy="4493538"/>
          </a:xfrm>
          <a:prstGeom prst="rect">
            <a:avLst/>
          </a:prstGeom>
          <a:noFill/>
        </p:spPr>
        <p:txBody>
          <a:bodyPr wrap="square" lIns="91440" tIns="45720" rIns="91440" bIns="45720" rtlCol="0" anchor="t">
            <a:spAutoFit/>
          </a:bodyPr>
          <a:lstStyle/>
          <a:p>
            <a:pPr algn="just" fontAlgn="base">
              <a:spcAft>
                <a:spcPts val="600"/>
              </a:spcAft>
            </a:pPr>
            <a:r>
              <a:rPr lang="en-US" sz="1600" b="1">
                <a:solidFill>
                  <a:srgbClr val="C00000"/>
                </a:solidFill>
                <a:effectLst/>
                <a:latin typeface="Arial"/>
                <a:ea typeface="Times New Roman" panose="02020603050405020304" pitchFamily="18" charset="0"/>
                <a:cs typeface="Arial"/>
              </a:rPr>
              <a:t>Notes for Testing Limitations</a:t>
            </a:r>
          </a:p>
          <a:p>
            <a:pPr marL="285750" indent="-285750" algn="just" fontAlgn="base">
              <a:spcAft>
                <a:spcPts val="600"/>
              </a:spcAft>
              <a:buClr>
                <a:srgbClr val="C00000"/>
              </a:buClr>
              <a:buFont typeface="Arial" panose="020B0604020202020204" pitchFamily="34" charset="0"/>
              <a:buChar char="►"/>
            </a:pPr>
            <a:r>
              <a:rPr lang="en-US" sz="1600" b="0" i="0">
                <a:effectLst/>
                <a:latin typeface="Arial"/>
                <a:cs typeface="Arial"/>
              </a:rPr>
              <a:t>Note: testing methods used for traditional concrete to check for reinforcement condition (carbonation testing and chloride ion concentration</a:t>
            </a:r>
            <a:r>
              <a:rPr lang="en-US" sz="1600">
                <a:latin typeface="Arial"/>
                <a:cs typeface="Arial"/>
              </a:rPr>
              <a:t> of concrete mix) are not appropriate to be used on RAAC construction. </a:t>
            </a:r>
          </a:p>
          <a:p>
            <a:pPr marL="285750" indent="-285750" algn="just" fontAlgn="base">
              <a:spcAft>
                <a:spcPts val="600"/>
              </a:spcAft>
              <a:buClr>
                <a:srgbClr val="C00000"/>
              </a:buClr>
              <a:buFont typeface="Arial" panose="020B0604020202020204" pitchFamily="34" charset="0"/>
              <a:buChar char="►"/>
            </a:pPr>
            <a:r>
              <a:rPr lang="en-US" sz="1600">
                <a:effectLst/>
                <a:latin typeface="Arial"/>
                <a:ea typeface="Times New Roman" panose="02020603050405020304" pitchFamily="18" charset="0"/>
                <a:cs typeface="Arial"/>
              </a:rPr>
              <a:t>Resistivity and </a:t>
            </a:r>
            <a:r>
              <a:rPr lang="en-US" sz="1600">
                <a:latin typeface="Arial"/>
                <a:ea typeface="Times New Roman" panose="02020603050405020304" pitchFamily="18" charset="0"/>
                <a:cs typeface="Arial"/>
              </a:rPr>
              <a:t>half-cell</a:t>
            </a:r>
            <a:r>
              <a:rPr lang="en-US" sz="1600">
                <a:effectLst/>
                <a:latin typeface="Arial"/>
                <a:ea typeface="Times New Roman" panose="02020603050405020304" pitchFamily="18" charset="0"/>
                <a:cs typeface="Arial"/>
              </a:rPr>
              <a:t> testing </a:t>
            </a:r>
            <a:r>
              <a:rPr lang="en-US" sz="1600">
                <a:latin typeface="Arial"/>
                <a:ea typeface="Times New Roman" panose="02020603050405020304" pitchFamily="18" charset="0"/>
                <a:cs typeface="Arial"/>
              </a:rPr>
              <a:t>for reinforcing require non-traditional and careful interpretation and use different assessment criteria. Research is underway for these testing methods to be used on RAAC.</a:t>
            </a:r>
            <a:endParaRPr lang="en-US" sz="1600">
              <a:effectLst/>
              <a:latin typeface="Arial"/>
              <a:ea typeface="Times New Roman" panose="02020603050405020304" pitchFamily="18" charset="0"/>
              <a:cs typeface="Arial"/>
            </a:endParaRPr>
          </a:p>
          <a:p>
            <a:pPr algn="just" fontAlgn="base">
              <a:spcAft>
                <a:spcPts val="600"/>
              </a:spcAft>
              <a:buClr>
                <a:srgbClr val="C00000"/>
              </a:buClr>
            </a:pPr>
            <a:r>
              <a:rPr lang="en-US" sz="1600" b="0" i="0">
                <a:effectLst/>
                <a:latin typeface="Arial"/>
                <a:cs typeface="Arial"/>
              </a:rPr>
              <a:t>Experienced and knowledgeable Technicians would be required for:</a:t>
            </a:r>
          </a:p>
          <a:p>
            <a:pPr marL="285750" indent="-285750" algn="just" fontAlgn="base">
              <a:spcAft>
                <a:spcPts val="600"/>
              </a:spcAft>
              <a:buClr>
                <a:srgbClr val="C00000"/>
              </a:buClr>
              <a:buFont typeface="Arial" panose="020B0604020202020204" pitchFamily="34" charset="0"/>
              <a:buChar char="►"/>
            </a:pPr>
            <a:r>
              <a:rPr lang="en-US" sz="1600" b="0" i="0">
                <a:effectLst/>
                <a:latin typeface="Arial"/>
                <a:cs typeface="Arial"/>
              </a:rPr>
              <a:t>Non-destructive testing – </a:t>
            </a:r>
            <a:r>
              <a:rPr lang="en-US" sz="1600">
                <a:latin typeface="Arial"/>
                <a:cs typeface="Arial"/>
              </a:rPr>
              <a:t>using cover</a:t>
            </a:r>
            <a:r>
              <a:rPr lang="en-US" sz="1600" b="0" i="0">
                <a:effectLst/>
                <a:latin typeface="Arial"/>
                <a:cs typeface="Arial"/>
              </a:rPr>
              <a:t> meter and radar techniques to determine reinforcement location </a:t>
            </a:r>
            <a:r>
              <a:rPr lang="en-US" sz="1600">
                <a:latin typeface="Arial"/>
                <a:cs typeface="Arial"/>
              </a:rPr>
              <a:t>or</a:t>
            </a:r>
            <a:r>
              <a:rPr lang="en-US" sz="1600" b="0" i="0">
                <a:effectLst/>
                <a:latin typeface="Arial"/>
                <a:cs typeface="Arial"/>
              </a:rPr>
              <a:t> reinforcement positioning.</a:t>
            </a:r>
          </a:p>
          <a:p>
            <a:pPr marL="285750" indent="-285750" algn="just" fontAlgn="base">
              <a:spcAft>
                <a:spcPts val="600"/>
              </a:spcAft>
              <a:buClr>
                <a:srgbClr val="C00000"/>
              </a:buClr>
              <a:buFont typeface="Arial" panose="020B0604020202020204" pitchFamily="34" charset="0"/>
              <a:buChar char="►"/>
            </a:pPr>
            <a:r>
              <a:rPr lang="en-US" sz="1600">
                <a:latin typeface="Arial"/>
                <a:cs typeface="Arial"/>
              </a:rPr>
              <a:t>Intrusive surveys – verification of reinforcement position at panel bearings, exposure of reinforcement to identify corrosion, or electrochemical testing for reinforcement corrosion.</a:t>
            </a:r>
          </a:p>
          <a:p>
            <a:pPr marL="285750" indent="-285750" algn="just" fontAlgn="base">
              <a:spcAft>
                <a:spcPts val="600"/>
              </a:spcAft>
              <a:buClr>
                <a:srgbClr val="C00000"/>
              </a:buClr>
              <a:buFont typeface="Arial" panose="020B0604020202020204" pitchFamily="34" charset="0"/>
              <a:buChar char="►"/>
            </a:pPr>
            <a:r>
              <a:rPr lang="en-US" sz="1600">
                <a:latin typeface="Arial"/>
                <a:cs typeface="Arial"/>
              </a:rPr>
              <a:t>Note: the extremely brittle nature of RAAC makes Intrusive investigation more challenging.</a:t>
            </a:r>
          </a:p>
        </p:txBody>
      </p:sp>
      <p:sp>
        <p:nvSpPr>
          <p:cNvPr id="5" name="Title 3">
            <a:extLst>
              <a:ext uri="{FF2B5EF4-FFF2-40B4-BE49-F238E27FC236}">
                <a16:creationId xmlns:a16="http://schemas.microsoft.com/office/drawing/2014/main" id="{8FCD8341-6757-55DD-839F-1E8ED1B6E52B}"/>
              </a:ext>
            </a:extLst>
          </p:cNvPr>
          <p:cNvSpPr>
            <a:spLocks noGrp="1"/>
          </p:cNvSpPr>
          <p:nvPr>
            <p:ph type="title"/>
          </p:nvPr>
        </p:nvSpPr>
        <p:spPr>
          <a:xfrm>
            <a:off x="176980" y="618542"/>
            <a:ext cx="10851992" cy="775317"/>
          </a:xfrm>
        </p:spPr>
        <p:txBody>
          <a:bodyPr vert="horz" lIns="91440" tIns="45720" rIns="91440" bIns="45720" rtlCol="0" anchor="t">
            <a:noAutofit/>
          </a:bodyPr>
          <a:lstStyle/>
          <a:p>
            <a:r>
              <a:rPr lang="en-US" sz="3600" cap="all">
                <a:solidFill>
                  <a:schemeClr val="tx1">
                    <a:lumMod val="50000"/>
                  </a:schemeClr>
                </a:solidFill>
                <a:cs typeface="+mn-cs"/>
              </a:rPr>
              <a:t>RAAC Site Assessments</a:t>
            </a:r>
          </a:p>
        </p:txBody>
      </p:sp>
      <p:pic>
        <p:nvPicPr>
          <p:cNvPr id="9" name="Picture 8">
            <a:extLst>
              <a:ext uri="{FF2B5EF4-FFF2-40B4-BE49-F238E27FC236}">
                <a16:creationId xmlns:a16="http://schemas.microsoft.com/office/drawing/2014/main" id="{6FA8EF01-C89A-3F10-253B-0AA75EF5F9DE}"/>
              </a:ext>
            </a:extLst>
          </p:cNvPr>
          <p:cNvPicPr>
            <a:picLocks noChangeAspect="1"/>
          </p:cNvPicPr>
          <p:nvPr/>
        </p:nvPicPr>
        <p:blipFill>
          <a:blip r:embed="rId4"/>
          <a:srcRect/>
          <a:stretch/>
        </p:blipFill>
        <p:spPr>
          <a:xfrm>
            <a:off x="284473" y="1269847"/>
            <a:ext cx="4070362" cy="2290187"/>
          </a:xfrm>
          <a:prstGeom prst="rect">
            <a:avLst/>
          </a:prstGeom>
        </p:spPr>
      </p:pic>
      <p:grpSp>
        <p:nvGrpSpPr>
          <p:cNvPr id="2" name="Group 1">
            <a:extLst>
              <a:ext uri="{FF2B5EF4-FFF2-40B4-BE49-F238E27FC236}">
                <a16:creationId xmlns:a16="http://schemas.microsoft.com/office/drawing/2014/main" id="{98DE7CBF-1706-24CC-F943-E91B13C9C813}"/>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A4825192-FC1B-9863-DA0C-5A5E580D04B3}"/>
                </a:ext>
              </a:extLst>
            </p:cNvPr>
            <p:cNvPicPr>
              <a:picLocks noChangeAspect="1"/>
            </p:cNvPicPr>
            <p:nvPr userDrawn="1"/>
          </p:nvPicPr>
          <p:blipFill>
            <a:blip r:embed="rId5"/>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37E63682-6450-D164-DCF3-37FDD0F008F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urcewell contract ID">
              <a:extLst>
                <a:ext uri="{FF2B5EF4-FFF2-40B4-BE49-F238E27FC236}">
                  <a16:creationId xmlns:a16="http://schemas.microsoft.com/office/drawing/2014/main" id="{4641D13D-A541-32F5-7CB5-2E45A5B7272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55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6">
            <a:extLst>
              <a:ext uri="{FF2B5EF4-FFF2-40B4-BE49-F238E27FC236}">
                <a16:creationId xmlns:a16="http://schemas.microsoft.com/office/drawing/2014/main" id="{7748F0AC-0B29-4BAD-B4B3-B00853F71BBB}"/>
              </a:ext>
            </a:extLst>
          </p:cNvPr>
          <p:cNvSpPr txBox="1"/>
          <p:nvPr/>
        </p:nvSpPr>
        <p:spPr>
          <a:xfrm>
            <a:off x="452480" y="1524592"/>
            <a:ext cx="5943615" cy="4325601"/>
          </a:xfrm>
          <a:prstGeom prst="rect">
            <a:avLst/>
          </a:prstGeom>
        </p:spPr>
        <p:txBody>
          <a:bodyPr vert="horz" lIns="91440" tIns="45720" rIns="91440" bIns="45720" rtlCol="0" anchor="t">
            <a:normAutofit fontScale="25000" lnSpcReduction="20000"/>
          </a:bodyPr>
          <a:lstStyle/>
          <a:p>
            <a:pPr defTabSz="457200">
              <a:lnSpc>
                <a:spcPct val="120000"/>
              </a:lnSpc>
              <a:spcBef>
                <a:spcPts val="1000"/>
              </a:spcBef>
              <a:buSzPct val="80000"/>
            </a:pPr>
            <a:r>
              <a:rPr lang="en-US" sz="6400">
                <a:latin typeface="Arial"/>
                <a:cs typeface="Arial"/>
              </a:rPr>
              <a:t>The Institution of Structural Engineers (ISE) based out of the UK is the leading association with past knowledge and ongoing research on RAAC history and use globally.</a:t>
            </a:r>
          </a:p>
          <a:p>
            <a:pPr defTabSz="457200">
              <a:lnSpc>
                <a:spcPct val="120000"/>
              </a:lnSpc>
              <a:spcBef>
                <a:spcPts val="1000"/>
              </a:spcBef>
              <a:buSzPct val="80000"/>
            </a:pPr>
            <a:r>
              <a:rPr lang="en-US" sz="6400">
                <a:latin typeface="Arial"/>
                <a:cs typeface="Arial"/>
              </a:rPr>
              <a:t>Their RAAC Study Group has published the following Resource: RAAC Investigation and Assessment – Further Guidance, 17 April 2023 </a:t>
            </a:r>
          </a:p>
          <a:p>
            <a:pPr defTabSz="457200">
              <a:lnSpc>
                <a:spcPct val="120000"/>
              </a:lnSpc>
              <a:spcBef>
                <a:spcPts val="1000"/>
              </a:spcBef>
              <a:buSzPct val="80000"/>
            </a:pPr>
            <a:r>
              <a:rPr lang="en-US" sz="6400">
                <a:latin typeface="Arial"/>
                <a:cs typeface="Arial"/>
              </a:rPr>
              <a:t>In this resource they emphasize that assessments of buildings with RAAC panels are recommended to include a balance of risks for the continued use of the building against the benefit of strengthening or replacement of the panels. </a:t>
            </a:r>
          </a:p>
          <a:p>
            <a:pPr defTabSz="457200">
              <a:lnSpc>
                <a:spcPct val="120000"/>
              </a:lnSpc>
              <a:spcBef>
                <a:spcPts val="1000"/>
              </a:spcBef>
              <a:buSzPct val="80000"/>
            </a:pPr>
            <a:r>
              <a:rPr lang="en-US" sz="6400">
                <a:latin typeface="Arial"/>
                <a:cs typeface="Arial"/>
              </a:rPr>
              <a:t>The assessment should include a robust risk assessment and include consideration to the on-going monitoring and future management of the RAAC panels. </a:t>
            </a:r>
            <a:endParaRPr lang="en-US" sz="6400">
              <a:effectLst/>
              <a:latin typeface="Arial"/>
              <a:cs typeface="Arial"/>
            </a:endParaRP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F8614F65-338C-A757-8311-BFD539EA9530}"/>
              </a:ext>
            </a:extLst>
          </p:cNvPr>
          <p:cNvSpPr txBox="1">
            <a:spLocks/>
          </p:cNvSpPr>
          <p:nvPr/>
        </p:nvSpPr>
        <p:spPr>
          <a:xfrm>
            <a:off x="452480" y="538372"/>
            <a:ext cx="8596668" cy="775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ts val="1200"/>
              </a:spcBef>
              <a:spcAft>
                <a:spcPts val="1200"/>
              </a:spcAft>
            </a:pPr>
            <a:r>
              <a:rPr lang="en-US" sz="3600" cap="all" spc="600">
                <a:solidFill>
                  <a:schemeClr val="tx1">
                    <a:lumMod val="50000"/>
                  </a:schemeClr>
                </a:solidFill>
                <a:latin typeface="+mj-lt"/>
                <a:cs typeface="+mn-cs"/>
              </a:rPr>
              <a:t>Risk Assessment</a:t>
            </a:r>
            <a:endParaRPr lang="en-CA" sz="3600" cap="all" spc="600">
              <a:solidFill>
                <a:schemeClr val="tx1">
                  <a:lumMod val="50000"/>
                </a:schemeClr>
              </a:solidFill>
              <a:latin typeface="+mj-lt"/>
              <a:cs typeface="+mn-cs"/>
            </a:endParaRPr>
          </a:p>
        </p:txBody>
      </p:sp>
      <p:pic>
        <p:nvPicPr>
          <p:cNvPr id="1026" name="Picture 2">
            <a:extLst>
              <a:ext uri="{FF2B5EF4-FFF2-40B4-BE49-F238E27FC236}">
                <a16:creationId xmlns:a16="http://schemas.microsoft.com/office/drawing/2014/main" id="{7D31CD25-A607-7E67-36B9-87D37449F847}"/>
              </a:ext>
            </a:extLst>
          </p:cNvPr>
          <p:cNvPicPr>
            <a:picLocks noChangeAspect="1" noChangeArrowheads="1"/>
          </p:cNvPicPr>
          <p:nvPr/>
        </p:nvPicPr>
        <p:blipFill>
          <a:blip r:embed="rId3"/>
          <a:srcRect/>
          <a:stretch/>
        </p:blipFill>
        <p:spPr bwMode="auto">
          <a:xfrm>
            <a:off x="6497641" y="1524592"/>
            <a:ext cx="5103014" cy="38522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454722F-8FD7-9651-9BF7-323719173C5D}"/>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63AEF0D5-5CDA-9135-DA65-46C235161051}"/>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BBFEEEB2-E273-EBFD-573A-4E3B868569C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586F0F06-1BDF-5B66-DCA2-FAC0026374B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532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6">
            <a:extLst>
              <a:ext uri="{FF2B5EF4-FFF2-40B4-BE49-F238E27FC236}">
                <a16:creationId xmlns:a16="http://schemas.microsoft.com/office/drawing/2014/main" id="{7748F0AC-0B29-4BAD-B4B3-B00853F71BBB}"/>
              </a:ext>
            </a:extLst>
          </p:cNvPr>
          <p:cNvSpPr txBox="1"/>
          <p:nvPr/>
        </p:nvSpPr>
        <p:spPr>
          <a:xfrm>
            <a:off x="540405" y="1394816"/>
            <a:ext cx="5418666" cy="3943922"/>
          </a:xfrm>
          <a:prstGeom prst="rect">
            <a:avLst/>
          </a:prstGeom>
        </p:spPr>
        <p:txBody>
          <a:bodyPr vert="horz" lIns="91440" tIns="45720" rIns="91440" bIns="45720" rtlCol="0" anchor="t">
            <a:normAutofit fontScale="25000" lnSpcReduction="20000"/>
          </a:bodyPr>
          <a:lstStyle/>
          <a:p>
            <a:pPr defTabSz="457200">
              <a:lnSpc>
                <a:spcPct val="120000"/>
              </a:lnSpc>
              <a:spcBef>
                <a:spcPts val="1000"/>
              </a:spcBef>
              <a:buSzPct val="80000"/>
            </a:pPr>
            <a:r>
              <a:rPr lang="en-US" sz="6000">
                <a:latin typeface="Arial"/>
                <a:cs typeface="Arial"/>
              </a:rPr>
              <a:t>Survey and assessment information should be used to create a risk classification for the panels and overall building. The proposed method is with a Red, Amber, and Green risk rating approach as in Table 1 (ISE).</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Red – split into Critical and High Risk</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Amber – Medium Risk</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Green – Low Risk</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The use of the building may be a factor in the Assessment.</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*Qualified and experienced engineering judgement is required to assess when a Critical risk exists.</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Critical Risk areas may need immediate action.</a:t>
            </a:r>
          </a:p>
          <a:p>
            <a:pPr defTabSz="457200">
              <a:lnSpc>
                <a:spcPct val="120000"/>
              </a:lnSpc>
              <a:spcBef>
                <a:spcPts val="1000"/>
              </a:spcBef>
              <a:buSzPct val="80000"/>
            </a:pPr>
            <a:r>
              <a:rPr lang="en-US" sz="6000">
                <a:latin typeface="Arial" panose="020B0604020202020204" pitchFamily="34" charset="0"/>
                <a:cs typeface="Arial" panose="020B0604020202020204" pitchFamily="34" charset="0"/>
              </a:rPr>
              <a:t>The final selection and urgency of mitigation measures are to be determined and discussed with the building owner for the ultimate safety of the occupants and future of the building.  </a:t>
            </a: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5" name="Title 3">
            <a:extLst>
              <a:ext uri="{FF2B5EF4-FFF2-40B4-BE49-F238E27FC236}">
                <a16:creationId xmlns:a16="http://schemas.microsoft.com/office/drawing/2014/main" id="{F8614F65-338C-A757-8311-BFD539EA9530}"/>
              </a:ext>
            </a:extLst>
          </p:cNvPr>
          <p:cNvSpPr txBox="1">
            <a:spLocks/>
          </p:cNvSpPr>
          <p:nvPr/>
        </p:nvSpPr>
        <p:spPr>
          <a:xfrm>
            <a:off x="490999" y="574704"/>
            <a:ext cx="8596668" cy="775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ts val="1200"/>
              </a:spcBef>
              <a:spcAft>
                <a:spcPts val="1200"/>
              </a:spcAft>
            </a:pPr>
            <a:r>
              <a:rPr lang="en-US" sz="3600" cap="all" spc="600">
                <a:solidFill>
                  <a:schemeClr val="tx1">
                    <a:lumMod val="50000"/>
                  </a:schemeClr>
                </a:solidFill>
                <a:latin typeface="+mj-lt"/>
                <a:cs typeface="+mn-cs"/>
              </a:rPr>
              <a:t>Risk Assessment Plan</a:t>
            </a:r>
            <a:endParaRPr lang="en-CA" sz="3600" cap="all" spc="600">
              <a:solidFill>
                <a:schemeClr val="tx1">
                  <a:lumMod val="50000"/>
                </a:schemeClr>
              </a:solidFill>
              <a:latin typeface="+mj-lt"/>
              <a:cs typeface="+mn-cs"/>
            </a:endParaRPr>
          </a:p>
        </p:txBody>
      </p:sp>
      <p:pic>
        <p:nvPicPr>
          <p:cNvPr id="1026" name="Picture 2">
            <a:extLst>
              <a:ext uri="{FF2B5EF4-FFF2-40B4-BE49-F238E27FC236}">
                <a16:creationId xmlns:a16="http://schemas.microsoft.com/office/drawing/2014/main" id="{7D31CD25-A607-7E67-36B9-87D37449F847}"/>
              </a:ext>
            </a:extLst>
          </p:cNvPr>
          <p:cNvPicPr>
            <a:picLocks noChangeAspect="1" noChangeArrowheads="1"/>
          </p:cNvPicPr>
          <p:nvPr/>
        </p:nvPicPr>
        <p:blipFill>
          <a:blip r:embed="rId3"/>
          <a:srcRect/>
          <a:stretch/>
        </p:blipFill>
        <p:spPr bwMode="auto">
          <a:xfrm>
            <a:off x="6096000" y="1394816"/>
            <a:ext cx="5661824" cy="41209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069C6FC-C072-AE6B-A879-74D5500C6350}"/>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98A1A720-1CDC-902C-09D5-A80C826677CA}"/>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E01C9EF0-1F92-2CE1-1B6D-A6C5589A6A5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6D17EF01-AB47-954A-C0F3-E67297AAC6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326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Box 6">
            <a:extLst>
              <a:ext uri="{FF2B5EF4-FFF2-40B4-BE49-F238E27FC236}">
                <a16:creationId xmlns:a16="http://schemas.microsoft.com/office/drawing/2014/main" id="{7748F0AC-0B29-4BAD-B4B3-B00853F71BBB}"/>
              </a:ext>
            </a:extLst>
          </p:cNvPr>
          <p:cNvSpPr txBox="1"/>
          <p:nvPr/>
        </p:nvSpPr>
        <p:spPr>
          <a:xfrm>
            <a:off x="540405" y="1629861"/>
            <a:ext cx="4755185" cy="3943922"/>
          </a:xfrm>
          <a:prstGeom prst="rect">
            <a:avLst/>
          </a:prstGeom>
        </p:spPr>
        <p:txBody>
          <a:bodyPr vert="horz" lIns="91440" tIns="45720" rIns="91440" bIns="45720" rtlCol="0" anchor="t">
            <a:normAutofit/>
          </a:bodyPr>
          <a:lstStyle/>
          <a:p>
            <a:pPr defTabSz="457200"/>
            <a:r>
              <a:rPr lang="en-US">
                <a:latin typeface="Arial"/>
                <a:cs typeface="Arial"/>
              </a:rPr>
              <a:t>From the recent engineering report for the Ontario Science Centre:</a:t>
            </a:r>
          </a:p>
          <a:p>
            <a:pPr defTabSz="457200"/>
            <a:endParaRPr lang="en-US">
              <a:latin typeface="Arial"/>
              <a:cs typeface="Arial"/>
            </a:endParaRPr>
          </a:p>
          <a:p>
            <a:pPr defTabSz="457200"/>
            <a:r>
              <a:rPr lang="en-US">
                <a:latin typeface="Arial"/>
                <a:cs typeface="Arial"/>
              </a:rPr>
              <a:t>“</a:t>
            </a:r>
            <a:r>
              <a:rPr lang="en-US" b="1">
                <a:latin typeface="Arial"/>
                <a:cs typeface="Arial"/>
              </a:rPr>
              <a:t>In order to mitigate all risks associated with RAAC it is recommended that all RAAC roof panels be replaced in their entirety with new steel deck in alignment with the next roofing assembly renewal.”</a:t>
            </a:r>
          </a:p>
          <a:p>
            <a:pPr defTabSz="457200"/>
            <a:endParaRPr lang="en-US" b="1">
              <a:latin typeface="Arial"/>
              <a:cs typeface="Arial"/>
            </a:endParaRPr>
          </a:p>
          <a:p>
            <a:pPr defTabSz="457200"/>
            <a:r>
              <a:rPr lang="en-US">
                <a:latin typeface="Arial"/>
                <a:cs typeface="Arial"/>
              </a:rPr>
              <a:t>Since not all roof areas required immediate renewal, a risk management plan was created.</a:t>
            </a:r>
          </a:p>
          <a:p>
            <a:pPr defTabSz="457200">
              <a:lnSpc>
                <a:spcPct val="120000"/>
              </a:lnSpc>
              <a:spcBef>
                <a:spcPts val="1000"/>
              </a:spcBef>
            </a:pPr>
            <a:endParaRPr lang="en-US" sz="2600">
              <a:latin typeface="Arial" panose="020B0604020202020204" pitchFamily="34" charset="0"/>
              <a:cs typeface="Arial" panose="020B0604020202020204" pitchFamily="34" charset="0"/>
            </a:endParaRPr>
          </a:p>
          <a:p>
            <a:pPr marL="742950" lvl="1" indent="-285750" defTabSz="457200" fontAlgn="base">
              <a:lnSpc>
                <a:spcPct val="90000"/>
              </a:lnSpc>
              <a:spcBef>
                <a:spcPts val="1000"/>
              </a:spcBef>
              <a:buClr>
                <a:schemeClr val="accent1"/>
              </a:buClr>
              <a:buSzPct val="80000"/>
              <a:buFont typeface="Wingdings" panose="05000000000000000000" pitchFamily="2" charset="2"/>
              <a:buChar char="Ø"/>
            </a:pPr>
            <a:endParaRPr lang="en-US">
              <a:solidFill>
                <a:schemeClr val="tx1">
                  <a:lumMod val="75000"/>
                  <a:lumOff val="25000"/>
                </a:schemeClr>
              </a:solidFill>
              <a:effectLst/>
              <a:latin typeface="Times New Roman" panose="02020603050405020304" pitchFamily="18" charset="0"/>
              <a:cs typeface="Times New Roman" panose="02020603050405020304" pitchFamily="18" charset="0"/>
            </a:endParaRPr>
          </a:p>
        </p:txBody>
      </p:sp>
      <p:sp>
        <p:nvSpPr>
          <p:cNvPr id="5" name="Title 3">
            <a:extLst>
              <a:ext uri="{FF2B5EF4-FFF2-40B4-BE49-F238E27FC236}">
                <a16:creationId xmlns:a16="http://schemas.microsoft.com/office/drawing/2014/main" id="{F8614F65-338C-A757-8311-BFD539EA9530}"/>
              </a:ext>
            </a:extLst>
          </p:cNvPr>
          <p:cNvSpPr txBox="1">
            <a:spLocks/>
          </p:cNvSpPr>
          <p:nvPr/>
        </p:nvSpPr>
        <p:spPr>
          <a:xfrm>
            <a:off x="490999" y="518952"/>
            <a:ext cx="8596668" cy="775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ts val="1200"/>
              </a:spcBef>
              <a:spcAft>
                <a:spcPts val="1200"/>
              </a:spcAft>
            </a:pPr>
            <a:r>
              <a:rPr lang="en-US" sz="3600" cap="all" spc="600">
                <a:solidFill>
                  <a:schemeClr val="tx1">
                    <a:lumMod val="50000"/>
                  </a:schemeClr>
                </a:solidFill>
                <a:latin typeface="+mj-lt"/>
                <a:cs typeface="+mn-cs"/>
              </a:rPr>
              <a:t>Risk Assessment Plan</a:t>
            </a:r>
            <a:endParaRPr lang="en-CA" sz="3600" cap="all" spc="600">
              <a:solidFill>
                <a:schemeClr val="tx1">
                  <a:lumMod val="50000"/>
                </a:schemeClr>
              </a:solidFill>
              <a:latin typeface="+mj-lt"/>
              <a:cs typeface="+mn-cs"/>
            </a:endParaRPr>
          </a:p>
        </p:txBody>
      </p:sp>
      <p:grpSp>
        <p:nvGrpSpPr>
          <p:cNvPr id="2" name="Group 1">
            <a:extLst>
              <a:ext uri="{FF2B5EF4-FFF2-40B4-BE49-F238E27FC236}">
                <a16:creationId xmlns:a16="http://schemas.microsoft.com/office/drawing/2014/main" id="{A069C6FC-C072-AE6B-A879-74D5500C6350}"/>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98A1A720-1CDC-902C-09D5-A80C826677CA}"/>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E01C9EF0-1F92-2CE1-1B6D-A6C5589A6A5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6D17EF01-AB47-954A-C0F3-E67297AAC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5744953-659D-1213-ACA5-3ED984C6A987}"/>
              </a:ext>
            </a:extLst>
          </p:cNvPr>
          <p:cNvSpPr txBox="1"/>
          <p:nvPr/>
        </p:nvSpPr>
        <p:spPr>
          <a:xfrm>
            <a:off x="5813603" y="1385988"/>
            <a:ext cx="583799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panose="020B0604020202020204" pitchFamily="34" charset="0"/>
                <a:cs typeface="Arial" panose="020B0604020202020204" pitchFamily="34" charset="0"/>
              </a:rPr>
              <a:t>Critical Risk </a:t>
            </a:r>
            <a:r>
              <a:rPr lang="en-US" sz="2000">
                <a:solidFill>
                  <a:schemeClr val="tx2"/>
                </a:solidFill>
                <a:latin typeface="Arial" panose="020B0604020202020204" pitchFamily="34" charset="0"/>
                <a:cs typeface="Arial" panose="020B0604020202020204" pitchFamily="34" charset="0"/>
              </a:rPr>
              <a:t>(Blue) </a:t>
            </a:r>
            <a:r>
              <a:rPr lang="en-US" sz="2000">
                <a:latin typeface="Arial" panose="020B0604020202020204" pitchFamily="34" charset="0"/>
                <a:cs typeface="Arial" panose="020B0604020202020204" pitchFamily="34" charset="0"/>
              </a:rPr>
              <a:t>Panels</a:t>
            </a:r>
          </a:p>
          <a:p>
            <a:r>
              <a:rPr lang="en-US" sz="2000">
                <a:latin typeface="Arial" panose="020B0604020202020204" pitchFamily="34" charset="0"/>
                <a:cs typeface="Arial" panose="020B0604020202020204" pitchFamily="34" charset="0"/>
              </a:rPr>
              <a:t>- Immediate Installation of shoring until replacement or remediation</a:t>
            </a:r>
          </a:p>
          <a:p>
            <a:r>
              <a:rPr lang="en-US" sz="2000">
                <a:latin typeface="Arial" panose="020B0604020202020204" pitchFamily="34" charset="0"/>
                <a:cs typeface="Arial" panose="020B0604020202020204" pitchFamily="34" charset="0"/>
              </a:rPr>
              <a:t>High Risk </a:t>
            </a:r>
            <a:r>
              <a:rPr lang="en-US" sz="2000">
                <a:solidFill>
                  <a:srgbClr val="FF0000"/>
                </a:solidFill>
                <a:latin typeface="Arial" panose="020B0604020202020204" pitchFamily="34" charset="0"/>
                <a:cs typeface="Arial" panose="020B0604020202020204" pitchFamily="34" charset="0"/>
              </a:rPr>
              <a:t>(Amber) </a:t>
            </a:r>
            <a:r>
              <a:rPr lang="en-US" sz="2000">
                <a:latin typeface="Arial" panose="020B0604020202020204" pitchFamily="34" charset="0"/>
                <a:cs typeface="Arial" panose="020B0604020202020204" pitchFamily="34" charset="0"/>
              </a:rPr>
              <a:t>Panels</a:t>
            </a:r>
          </a:p>
          <a:p>
            <a:pPr marL="347345" indent="-347345">
              <a:buFont typeface=""/>
              <a:buChar char="-"/>
            </a:pPr>
            <a:r>
              <a:rPr lang="en-US" sz="2000">
                <a:latin typeface="Arial" panose="020B0604020202020204" pitchFamily="34" charset="0"/>
                <a:cs typeface="Arial" panose="020B0604020202020204" pitchFamily="34" charset="0"/>
              </a:rPr>
              <a:t>Replacement or reinforcement prior to October 31, 2024 (Recommended Timeframe.)</a:t>
            </a:r>
          </a:p>
          <a:p>
            <a:pPr marL="347345" indent="-347345">
              <a:buFont typeface=""/>
              <a:buChar char="-"/>
            </a:pPr>
            <a:r>
              <a:rPr lang="en-US" sz="2000">
                <a:latin typeface="Arial" panose="020B0604020202020204" pitchFamily="34" charset="0"/>
                <a:cs typeface="Arial" panose="020B0604020202020204" pitchFamily="34" charset="0"/>
              </a:rPr>
              <a:t>Snow Loading and Rainwater Management Plan</a:t>
            </a:r>
          </a:p>
          <a:p>
            <a:r>
              <a:rPr lang="en-US" sz="2000">
                <a:latin typeface="Arial" panose="020B0604020202020204" pitchFamily="34" charset="0"/>
                <a:cs typeface="Arial" panose="020B0604020202020204" pitchFamily="34" charset="0"/>
              </a:rPr>
              <a:t>Medium Risk </a:t>
            </a:r>
            <a:r>
              <a:rPr lang="en-US" sz="2000">
                <a:solidFill>
                  <a:schemeClr val="accent3"/>
                </a:solidFill>
                <a:latin typeface="Arial" panose="020B0604020202020204" pitchFamily="34" charset="0"/>
                <a:cs typeface="Arial" panose="020B0604020202020204" pitchFamily="34" charset="0"/>
              </a:rPr>
              <a:t>(Yellow) </a:t>
            </a:r>
            <a:r>
              <a:rPr lang="en-US" sz="2000">
                <a:latin typeface="Arial" panose="020B0604020202020204" pitchFamily="34" charset="0"/>
                <a:cs typeface="Arial" panose="020B0604020202020204" pitchFamily="34" charset="0"/>
              </a:rPr>
              <a:t>Panels</a:t>
            </a:r>
          </a:p>
          <a:p>
            <a:pPr marL="347345" indent="-347345">
              <a:buFont typeface=""/>
              <a:buChar char="-"/>
            </a:pPr>
            <a:r>
              <a:rPr lang="en-US" sz="2000">
                <a:latin typeface="Arial" panose="020B0604020202020204" pitchFamily="34" charset="0"/>
                <a:cs typeface="Arial" panose="020B0604020202020204" pitchFamily="34" charset="0"/>
              </a:rPr>
              <a:t>Monitor and re-assess annually</a:t>
            </a:r>
          </a:p>
          <a:p>
            <a:r>
              <a:rPr lang="en-US" sz="2000">
                <a:latin typeface="Arial" panose="020B0604020202020204" pitchFamily="34" charset="0"/>
                <a:cs typeface="Arial" panose="020B0604020202020204" pitchFamily="34" charset="0"/>
              </a:rPr>
              <a:t>Low Risk </a:t>
            </a:r>
            <a:r>
              <a:rPr lang="en-US" sz="2000">
                <a:solidFill>
                  <a:schemeClr val="accent2"/>
                </a:solidFill>
                <a:latin typeface="Arial" panose="020B0604020202020204" pitchFamily="34" charset="0"/>
                <a:cs typeface="Arial" panose="020B0604020202020204" pitchFamily="34" charset="0"/>
              </a:rPr>
              <a:t>(Green) </a:t>
            </a:r>
            <a:r>
              <a:rPr lang="en-US" sz="2000">
                <a:latin typeface="Arial" panose="020B0604020202020204" pitchFamily="34" charset="0"/>
                <a:cs typeface="Arial" panose="020B0604020202020204" pitchFamily="34" charset="0"/>
              </a:rPr>
              <a:t>Panels</a:t>
            </a:r>
          </a:p>
          <a:p>
            <a:pPr marL="347345" indent="-347345">
              <a:buFont typeface=""/>
              <a:buChar char="-"/>
            </a:pPr>
            <a:r>
              <a:rPr lang="en-US" sz="2000">
                <a:latin typeface="Arial" panose="020B0604020202020204" pitchFamily="34" charset="0"/>
                <a:cs typeface="Arial" panose="020B0604020202020204" pitchFamily="34" charset="0"/>
              </a:rPr>
              <a:t>Monitor and re-assess at three-year intervals</a:t>
            </a:r>
          </a:p>
        </p:txBody>
      </p:sp>
    </p:spTree>
    <p:extLst>
      <p:ext uri="{BB962C8B-B14F-4D97-AF65-F5344CB8AC3E}">
        <p14:creationId xmlns:p14="http://schemas.microsoft.com/office/powerpoint/2010/main" val="32189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8614F65-338C-A757-8311-BFD539EA9530}"/>
              </a:ext>
            </a:extLst>
          </p:cNvPr>
          <p:cNvSpPr txBox="1">
            <a:spLocks/>
          </p:cNvSpPr>
          <p:nvPr/>
        </p:nvSpPr>
        <p:spPr>
          <a:xfrm>
            <a:off x="992386" y="305885"/>
            <a:ext cx="13558913" cy="775662"/>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1" i="0" kern="1200" cap="small" baseline="0">
                <a:solidFill>
                  <a:srgbClr val="0D4C8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spcBef>
                <a:spcPts val="1200"/>
              </a:spcBef>
              <a:spcAft>
                <a:spcPts val="1200"/>
              </a:spcAft>
            </a:pPr>
            <a:r>
              <a:rPr lang="en-US" sz="1800" cap="all" spc="600">
                <a:solidFill>
                  <a:schemeClr val="tx1">
                    <a:lumMod val="50000"/>
                  </a:schemeClr>
                </a:solidFill>
                <a:latin typeface="+mj-lt"/>
                <a:cs typeface="+mn-cs"/>
              </a:rPr>
              <a:t>Risk Assessment Plan – Panel Classification</a:t>
            </a:r>
            <a:endParaRPr lang="en-CA" sz="1800" cap="all" spc="600">
              <a:solidFill>
                <a:schemeClr val="tx1">
                  <a:lumMod val="50000"/>
                </a:schemeClr>
              </a:solidFill>
              <a:latin typeface="+mj-lt"/>
              <a:cs typeface="+mn-cs"/>
            </a:endParaRPr>
          </a:p>
        </p:txBody>
      </p:sp>
      <p:grpSp>
        <p:nvGrpSpPr>
          <p:cNvPr id="2" name="Group 1">
            <a:extLst>
              <a:ext uri="{FF2B5EF4-FFF2-40B4-BE49-F238E27FC236}">
                <a16:creationId xmlns:a16="http://schemas.microsoft.com/office/drawing/2014/main" id="{A069C6FC-C072-AE6B-A879-74D5500C6350}"/>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98A1A720-1CDC-902C-09D5-A80C826677CA}"/>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4" name="Picture 2" descr="Canoe - Whelen Engineering Company, Inc.">
              <a:extLst>
                <a:ext uri="{FF2B5EF4-FFF2-40B4-BE49-F238E27FC236}">
                  <a16:creationId xmlns:a16="http://schemas.microsoft.com/office/drawing/2014/main" id="{E01C9EF0-1F92-2CE1-1B6D-A6C5589A6A5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rcewell contract ID">
              <a:extLst>
                <a:ext uri="{FF2B5EF4-FFF2-40B4-BE49-F238E27FC236}">
                  <a16:creationId xmlns:a16="http://schemas.microsoft.com/office/drawing/2014/main" id="{6D17EF01-AB47-954A-C0F3-E67297AAC64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blueprint of a building&#10;&#10;Description automatically generated">
            <a:extLst>
              <a:ext uri="{FF2B5EF4-FFF2-40B4-BE49-F238E27FC236}">
                <a16:creationId xmlns:a16="http://schemas.microsoft.com/office/drawing/2014/main" id="{1D1EBE08-EE63-74F3-471C-A6115400C30E}"/>
              </a:ext>
            </a:extLst>
          </p:cNvPr>
          <p:cNvPicPr>
            <a:picLocks noChangeAspect="1"/>
          </p:cNvPicPr>
          <p:nvPr/>
        </p:nvPicPr>
        <p:blipFill>
          <a:blip r:embed="rId6"/>
          <a:srcRect l="2101" t="2228"/>
          <a:stretch/>
        </p:blipFill>
        <p:spPr>
          <a:xfrm>
            <a:off x="1563328" y="1081547"/>
            <a:ext cx="8614741" cy="4534513"/>
          </a:xfrm>
          <a:prstGeom prst="rect">
            <a:avLst/>
          </a:prstGeom>
        </p:spPr>
      </p:pic>
    </p:spTree>
    <p:extLst>
      <p:ext uri="{BB962C8B-B14F-4D97-AF65-F5344CB8AC3E}">
        <p14:creationId xmlns:p14="http://schemas.microsoft.com/office/powerpoint/2010/main" val="8101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D4F9-A128-DBBC-362C-B8D4E414C7DA}"/>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6AF52F4E-6CD1-FCE7-8160-B5A3BF6C6722}"/>
              </a:ext>
            </a:extLst>
          </p:cNvPr>
          <p:cNvPicPr>
            <a:picLocks noChangeAspect="1"/>
          </p:cNvPicPr>
          <p:nvPr/>
        </p:nvPicPr>
        <p:blipFill>
          <a:blip r:embed="rId3"/>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234576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02569" y="916292"/>
            <a:ext cx="12084399" cy="775662"/>
          </a:xfrm>
        </p:spPr>
        <p:txBody>
          <a:bodyPr lIns="91440" tIns="45720" rIns="91440" bIns="45720" anchor="b">
            <a:noAutofit/>
          </a:bodyPr>
          <a:lstStyle/>
          <a:p>
            <a:r>
              <a:rPr lang="en-US" sz="3600" cap="all">
                <a:solidFill>
                  <a:schemeClr val="tx1">
                    <a:lumMod val="50000"/>
                  </a:schemeClr>
                </a:solidFill>
                <a:cs typeface="+mn-cs"/>
              </a:rPr>
              <a:t>Post Assessment Recommendations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02569" y="1993590"/>
            <a:ext cx="6388499" cy="3139321"/>
          </a:xfrm>
          <a:prstGeom prst="rect">
            <a:avLst/>
          </a:prstGeom>
          <a:noFill/>
        </p:spPr>
        <p:txBody>
          <a:bodyPr wrap="square" lIns="91440" tIns="45720" rIns="91440" bIns="45720" rtlCol="0" anchor="t">
            <a:spAutoFit/>
          </a:bodyPr>
          <a:lstStyle/>
          <a:p>
            <a:pPr>
              <a:buClr>
                <a:srgbClr val="C00000"/>
              </a:buClr>
            </a:pPr>
            <a:r>
              <a:rPr lang="en-US" b="1">
                <a:solidFill>
                  <a:srgbClr val="C00000"/>
                </a:solidFill>
                <a:latin typeface="Arial" panose="020B0604020202020204" pitchFamily="34" charset="0"/>
                <a:ea typeface="Times New Roman" panose="02020603050405020304" pitchFamily="18" charset="0"/>
                <a:cs typeface="Arial" panose="020B0604020202020204" pitchFamily="34" charset="0"/>
              </a:rPr>
              <a:t>The results of assessment surveys from the UK and Canada had similar outcomes. Either:</a:t>
            </a:r>
            <a:endParaRPr lang="en-US" b="1">
              <a:solidFill>
                <a:srgbClr val="C00000"/>
              </a:solidFill>
              <a:latin typeface="Arial" panose="020B0604020202020204" pitchFamily="34" charset="0"/>
              <a:cs typeface="Arial" panose="020B0604020202020204" pitchFamily="34" charset="0"/>
            </a:endParaRPr>
          </a:p>
          <a:p>
            <a:endParaRPr lang="en-US">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buClr>
                <a:srgbClr val="C00000"/>
              </a:buClr>
            </a:pPr>
            <a:r>
              <a:rPr lang="en-US">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Remediation in place</a:t>
            </a:r>
            <a:endParaRPr lang="en-US">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buClr>
                <a:srgbClr val="C00000"/>
              </a:buClr>
            </a:pPr>
            <a:r>
              <a:rPr lang="en-US">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Strengthening</a:t>
            </a:r>
            <a:endParaRPr lang="en-US">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buClr>
                <a:srgbClr val="C00000"/>
              </a:buClr>
            </a:pPr>
            <a:r>
              <a:rPr lang="en-US">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Replacement</a:t>
            </a:r>
            <a:endParaRPr lang="en-US">
              <a:latin typeface="Arial" panose="020B0604020202020204" pitchFamily="34" charset="0"/>
              <a:cs typeface="Arial" panose="020B0604020202020204" pitchFamily="34" charset="0"/>
            </a:endParaRPr>
          </a:p>
          <a:p>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buClr>
                <a:srgbClr val="C00000"/>
              </a:buClr>
            </a:pPr>
            <a:r>
              <a:rPr lang="en-US">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a:solidFill>
                  <a:srgbClr val="000000"/>
                </a:solidFill>
                <a:latin typeface="Arial" panose="020B0604020202020204" pitchFamily="34" charset="0"/>
                <a:ea typeface="Times New Roman" panose="02020603050405020304" pitchFamily="18" charset="0"/>
                <a:cs typeface="Arial" panose="020B0604020202020204" pitchFamily="34" charset="0"/>
              </a:rPr>
              <a:t>Emergency propping – if panels are in severe condition</a:t>
            </a:r>
            <a:endParaRPr lang="en-US">
              <a:latin typeface="Arial" panose="020B0604020202020204" pitchFamily="34" charset="0"/>
              <a:cs typeface="Arial" panose="020B0604020202020204" pitchFamily="34" charset="0"/>
            </a:endParaRPr>
          </a:p>
          <a:p>
            <a:pPr marL="285750" indent="-285750">
              <a:spcAft>
                <a:spcPts val="1200"/>
              </a:spcAft>
              <a:buClr>
                <a:srgbClr val="C00000"/>
              </a:buClr>
              <a:buFont typeface="Arial" panose="020B0604020202020204" pitchFamily="34" charset="0"/>
              <a:buChar char="►"/>
            </a:pP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170" name="Picture 2">
            <a:extLst>
              <a:ext uri="{FF2B5EF4-FFF2-40B4-BE49-F238E27FC236}">
                <a16:creationId xmlns:a16="http://schemas.microsoft.com/office/drawing/2014/main" id="{AD50242D-831A-92FF-6E87-DFC3AECD95F4}"/>
              </a:ext>
            </a:extLst>
          </p:cNvPr>
          <p:cNvPicPr>
            <a:picLocks noChangeAspect="1" noChangeArrowheads="1"/>
          </p:cNvPicPr>
          <p:nvPr/>
        </p:nvPicPr>
        <p:blipFill>
          <a:blip r:embed="rId3"/>
          <a:srcRect/>
          <a:stretch/>
        </p:blipFill>
        <p:spPr bwMode="auto">
          <a:xfrm>
            <a:off x="7524750" y="1107158"/>
            <a:ext cx="2897443" cy="431154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457B277-AA28-F210-6450-E0B0F2FD5B5D}"/>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D7F6E9D9-A867-D223-8F7B-5DB56AC0052E}"/>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8" name="Picture 2" descr="Canoe - Whelen Engineering Company, Inc.">
              <a:extLst>
                <a:ext uri="{FF2B5EF4-FFF2-40B4-BE49-F238E27FC236}">
                  <a16:creationId xmlns:a16="http://schemas.microsoft.com/office/drawing/2014/main" id="{B546E7BF-F060-EFDA-6746-8B988A1185F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ourcewell contract ID">
              <a:extLst>
                <a:ext uri="{FF2B5EF4-FFF2-40B4-BE49-F238E27FC236}">
                  <a16:creationId xmlns:a16="http://schemas.microsoft.com/office/drawing/2014/main" id="{6F13EEB5-A199-92A7-C80B-E6C4D7FD66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059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FC17-DEE3-A490-961C-A33D4F84AED7}"/>
              </a:ext>
            </a:extLst>
          </p:cNvPr>
          <p:cNvSpPr>
            <a:spLocks noGrp="1"/>
          </p:cNvSpPr>
          <p:nvPr>
            <p:ph type="ctrTitle"/>
          </p:nvPr>
        </p:nvSpPr>
        <p:spPr>
          <a:xfrm>
            <a:off x="460774" y="687172"/>
            <a:ext cx="9091161" cy="561514"/>
          </a:xfrm>
        </p:spPr>
        <p:txBody>
          <a:bodyPr/>
          <a:lstStyle/>
          <a:p>
            <a:r>
              <a:rPr lang="en-CA" sz="3600">
                <a:solidFill>
                  <a:schemeClr val="tx1">
                    <a:lumMod val="50000"/>
                  </a:schemeClr>
                </a:solidFill>
                <a:cs typeface="+mn-cs"/>
              </a:rPr>
              <a:t>Introductions</a:t>
            </a:r>
          </a:p>
        </p:txBody>
      </p:sp>
      <p:pic>
        <p:nvPicPr>
          <p:cNvPr id="7" name="Picture 6" descr="A person in a suit and tie&#10;&#10;Description automatically generated">
            <a:extLst>
              <a:ext uri="{FF2B5EF4-FFF2-40B4-BE49-F238E27FC236}">
                <a16:creationId xmlns:a16="http://schemas.microsoft.com/office/drawing/2014/main" id="{A3ACC899-74CC-55C5-6DDF-713C51FB2515}"/>
              </a:ext>
            </a:extLst>
          </p:cNvPr>
          <p:cNvPicPr>
            <a:picLocks noChangeAspect="1"/>
          </p:cNvPicPr>
          <p:nvPr/>
        </p:nvPicPr>
        <p:blipFill>
          <a:blip r:embed="rId2"/>
          <a:stretch>
            <a:fillRect/>
          </a:stretch>
        </p:blipFill>
        <p:spPr>
          <a:xfrm>
            <a:off x="460774" y="1461804"/>
            <a:ext cx="3745990" cy="3750755"/>
          </a:xfrm>
          <a:prstGeom prst="rect">
            <a:avLst/>
          </a:prstGeom>
        </p:spPr>
      </p:pic>
      <p:sp>
        <p:nvSpPr>
          <p:cNvPr id="9" name="TextBox 8">
            <a:extLst>
              <a:ext uri="{FF2B5EF4-FFF2-40B4-BE49-F238E27FC236}">
                <a16:creationId xmlns:a16="http://schemas.microsoft.com/office/drawing/2014/main" id="{41FBD5C7-DFDD-4EFB-3E5A-7E0D36FDA041}"/>
              </a:ext>
            </a:extLst>
          </p:cNvPr>
          <p:cNvSpPr txBox="1"/>
          <p:nvPr/>
        </p:nvSpPr>
        <p:spPr>
          <a:xfrm>
            <a:off x="4570363" y="1428726"/>
            <a:ext cx="4704265" cy="707886"/>
          </a:xfrm>
          <a:prstGeom prst="rect">
            <a:avLst/>
          </a:prstGeom>
          <a:noFill/>
        </p:spPr>
        <p:txBody>
          <a:bodyPr wrap="square" rtlCol="0">
            <a:spAutoFit/>
          </a:bodyPr>
          <a:lstStyle/>
          <a:p>
            <a:pPr algn="l"/>
            <a:r>
              <a:rPr lang="en-US" sz="2000" b="1">
                <a:solidFill>
                  <a:srgbClr val="C00000"/>
                </a:solidFill>
                <a:latin typeface="Arial" panose="020B0604020202020204" pitchFamily="34" charset="0"/>
                <a:cs typeface="Arial" panose="020B0604020202020204" pitchFamily="34" charset="0"/>
              </a:rPr>
              <a:t>Andrej Culen, P.Eng.</a:t>
            </a:r>
          </a:p>
          <a:p>
            <a:pPr algn="l"/>
            <a:r>
              <a:rPr lang="en-US" sz="2000" b="1">
                <a:latin typeface="Arial" panose="020B0604020202020204" pitchFamily="34" charset="0"/>
                <a:cs typeface="Arial" panose="020B0604020202020204" pitchFamily="34" charset="0"/>
              </a:rPr>
              <a:t>Structural, Practice Lead</a:t>
            </a:r>
          </a:p>
        </p:txBody>
      </p:sp>
      <p:grpSp>
        <p:nvGrpSpPr>
          <p:cNvPr id="2" name="Group 1">
            <a:extLst>
              <a:ext uri="{FF2B5EF4-FFF2-40B4-BE49-F238E27FC236}">
                <a16:creationId xmlns:a16="http://schemas.microsoft.com/office/drawing/2014/main" id="{B80FB063-72EC-EFDB-02D5-BE9E4A521DCD}"/>
              </a:ext>
            </a:extLst>
          </p:cNvPr>
          <p:cNvGrpSpPr/>
          <p:nvPr/>
        </p:nvGrpSpPr>
        <p:grpSpPr>
          <a:xfrm>
            <a:off x="14726" y="6052988"/>
            <a:ext cx="5357177" cy="786711"/>
            <a:chOff x="14726" y="6052988"/>
            <a:chExt cx="5357177" cy="786711"/>
          </a:xfrm>
        </p:grpSpPr>
        <p:pic>
          <p:nvPicPr>
            <p:cNvPr id="4" name="Picture 3">
              <a:extLst>
                <a:ext uri="{FF2B5EF4-FFF2-40B4-BE49-F238E27FC236}">
                  <a16:creationId xmlns:a16="http://schemas.microsoft.com/office/drawing/2014/main" id="{08D70D40-A1FC-5E8A-B622-03643342B8E8}"/>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ED2F4242-ED93-281E-1AC6-ECCE18128D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urcewell contract ID">
              <a:extLst>
                <a:ext uri="{FF2B5EF4-FFF2-40B4-BE49-F238E27FC236}">
                  <a16:creationId xmlns:a16="http://schemas.microsoft.com/office/drawing/2014/main" id="{3E681D36-1D4D-E749-5AEE-AF20F49A3C0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C0866CA2-31FD-40C2-4FEA-394441838203}"/>
              </a:ext>
            </a:extLst>
          </p:cNvPr>
          <p:cNvSpPr txBox="1"/>
          <p:nvPr/>
        </p:nvSpPr>
        <p:spPr>
          <a:xfrm>
            <a:off x="4570363" y="2289953"/>
            <a:ext cx="7012036" cy="2554545"/>
          </a:xfrm>
          <a:prstGeom prst="rect">
            <a:avLst/>
          </a:prstGeom>
          <a:noFill/>
        </p:spPr>
        <p:txBody>
          <a:bodyPr wrap="square" lIns="91440" tIns="45720" rIns="91440" bIns="45720" rtlCol="0" anchor="t">
            <a:spAutoFit/>
          </a:bodyPr>
          <a:lstStyle/>
          <a:p>
            <a:pPr marL="285750" indent="-285750">
              <a:buClr>
                <a:srgbClr val="C00000"/>
              </a:buClr>
              <a:buFont typeface="Arial" panose="020B0604020202020204" pitchFamily="34" charset="0"/>
              <a:buChar char="►"/>
            </a:pPr>
            <a:r>
              <a:rPr lang="en-US" sz="1600">
                <a:latin typeface="Arial"/>
                <a:cs typeface="Arial"/>
              </a:rPr>
              <a:t>Professional structural engineer, with 25 years of experience and knowledge in structural design, evaluation/ analysis, restoration and forensics of new and existing structures in steel, concrete, wood and masonry. </a:t>
            </a:r>
          </a:p>
          <a:p>
            <a:pPr marL="285750" indent="-285750">
              <a:buClr>
                <a:srgbClr val="C00000"/>
              </a:buClr>
              <a:buFont typeface="Arial" panose="020B0604020202020204" pitchFamily="34" charset="0"/>
              <a:buChar char="►"/>
            </a:pPr>
            <a:r>
              <a:rPr lang="en-US" sz="1600">
                <a:latin typeface="Arial"/>
                <a:cs typeface="Arial"/>
              </a:rPr>
              <a:t>Experience managing Structural Condition Assessments and Forensics for facilities and other infrastructure assets such as stadiums, post tension parking garages, retaining walls, historic wood structures.</a:t>
            </a:r>
          </a:p>
          <a:p>
            <a:pPr marL="285750" indent="-285750">
              <a:buClr>
                <a:srgbClr val="C00000"/>
              </a:buClr>
              <a:buFont typeface="Arial" panose="020B0604020202020204" pitchFamily="34" charset="0"/>
              <a:buChar char="►"/>
            </a:pPr>
            <a:r>
              <a:rPr lang="en-US" sz="1600">
                <a:latin typeface="Arial"/>
                <a:cs typeface="Arial"/>
              </a:rPr>
              <a:t>Responsible for Roth IAMS structural methodology and leads a team of 7 structural engineers to provide efficient, time sensitive, and cost-effective design/ repair solutions. </a:t>
            </a:r>
          </a:p>
        </p:txBody>
      </p:sp>
    </p:spTree>
    <p:extLst>
      <p:ext uri="{BB962C8B-B14F-4D97-AF65-F5344CB8AC3E}">
        <p14:creationId xmlns:p14="http://schemas.microsoft.com/office/powerpoint/2010/main" val="283842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90999" y="742872"/>
            <a:ext cx="8596668" cy="775662"/>
          </a:xfrm>
        </p:spPr>
        <p:txBody>
          <a:bodyPr lIns="91440" tIns="45720" rIns="91440" bIns="45720" anchor="b">
            <a:normAutofit fontScale="90000"/>
          </a:bodyPr>
          <a:lstStyle/>
          <a:p>
            <a:r>
              <a:rPr lang="en-US" sz="3600" cap="all">
                <a:solidFill>
                  <a:schemeClr val="tx1">
                    <a:lumMod val="50000"/>
                  </a:schemeClr>
                </a:solidFill>
                <a:cs typeface="+mn-cs"/>
              </a:rPr>
              <a:t>Post Assessment Recommendations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00507" y="1857858"/>
            <a:ext cx="5791753" cy="3416320"/>
          </a:xfrm>
          <a:prstGeom prst="rect">
            <a:avLst/>
          </a:prstGeom>
          <a:noFill/>
        </p:spPr>
        <p:txBody>
          <a:bodyPr wrap="square" lIns="91440" tIns="45720" rIns="91440" bIns="45720" rtlCol="0" anchor="t">
            <a:spAutoFit/>
          </a:bodyPr>
          <a:lstStyle/>
          <a:p>
            <a:pPr>
              <a:buClr>
                <a:srgbClr val="C00000"/>
              </a:buClr>
            </a:pPr>
            <a:r>
              <a:rPr lang="en-US" b="1">
                <a:solidFill>
                  <a:srgbClr val="C00000"/>
                </a:solidFill>
                <a:latin typeface="Arial"/>
                <a:cs typeface="Arial"/>
              </a:rPr>
              <a:t>Repair and Remediation</a:t>
            </a:r>
            <a:endParaRPr lang="en-US" b="1">
              <a:solidFill>
                <a:srgbClr val="C00000"/>
              </a:solidFill>
            </a:endParaRPr>
          </a:p>
          <a:p>
            <a:endParaRPr lang="en-US">
              <a:solidFill>
                <a:srgbClr val="FF0000"/>
              </a:solidFill>
              <a:latin typeface="Arial"/>
              <a:ea typeface="Times New Roman" panose="02020603050405020304" pitchFamily="18" charset="0"/>
              <a:cs typeface="Arial"/>
            </a:endParaRPr>
          </a:p>
          <a:p>
            <a:pPr>
              <a:buClr>
                <a:srgbClr val="C00000"/>
              </a:buClr>
            </a:pPr>
            <a:r>
              <a:rPr lang="en-US">
                <a:solidFill>
                  <a:srgbClr val="C00000"/>
                </a:solidFill>
                <a:latin typeface="Arial"/>
                <a:ea typeface="Times New Roman" panose="02020603050405020304" pitchFamily="18" charset="0"/>
                <a:cs typeface="Arial"/>
              </a:rPr>
              <a:t>►</a:t>
            </a:r>
            <a:r>
              <a:rPr lang="en-US">
                <a:solidFill>
                  <a:srgbClr val="000000"/>
                </a:solidFill>
                <a:latin typeface="Arial"/>
                <a:ea typeface="Times New Roman" panose="02020603050405020304" pitchFamily="18" charset="0"/>
                <a:cs typeface="Arial"/>
              </a:rPr>
              <a:t>Positive remedial supports – to actively take the loading off panels</a:t>
            </a:r>
            <a:endParaRPr lang="en-US">
              <a:latin typeface="Arial"/>
              <a:cs typeface="Arial"/>
            </a:endParaRPr>
          </a:p>
          <a:p>
            <a:endParaRPr lang="en-US">
              <a:solidFill>
                <a:srgbClr val="000000"/>
              </a:solidFill>
              <a:latin typeface="Arial"/>
              <a:ea typeface="Times New Roman" panose="02020603050405020304" pitchFamily="18" charset="0"/>
              <a:cs typeface="Arial"/>
            </a:endParaRPr>
          </a:p>
          <a:p>
            <a:pPr>
              <a:buClr>
                <a:srgbClr val="C00000"/>
              </a:buClr>
            </a:pPr>
            <a:r>
              <a:rPr lang="en-US">
                <a:solidFill>
                  <a:srgbClr val="C00000"/>
                </a:solidFill>
                <a:latin typeface="Arial"/>
                <a:ea typeface="Times New Roman" panose="02020603050405020304" pitchFamily="18" charset="0"/>
                <a:cs typeface="Arial"/>
              </a:rPr>
              <a:t>►</a:t>
            </a:r>
            <a:r>
              <a:rPr lang="en-US">
                <a:solidFill>
                  <a:srgbClr val="000000"/>
                </a:solidFill>
                <a:latin typeface="Arial"/>
                <a:ea typeface="Times New Roman" panose="02020603050405020304" pitchFamily="18" charset="0"/>
                <a:cs typeface="Arial"/>
              </a:rPr>
              <a:t>Passive, fail safe supports – to mitigate catastrophic failure of panels – scaffold system</a:t>
            </a:r>
            <a:endParaRPr lang="en-US"/>
          </a:p>
          <a:p>
            <a:endParaRPr lang="en-US">
              <a:solidFill>
                <a:srgbClr val="000000"/>
              </a:solidFill>
              <a:latin typeface="Arial"/>
              <a:ea typeface="Times New Roman" panose="02020603050405020304" pitchFamily="18" charset="0"/>
              <a:cs typeface="Arial"/>
            </a:endParaRPr>
          </a:p>
          <a:p>
            <a:pPr>
              <a:buClr>
                <a:srgbClr val="C00000"/>
              </a:buClr>
            </a:pPr>
            <a:r>
              <a:rPr lang="en-US">
                <a:solidFill>
                  <a:srgbClr val="C00000"/>
                </a:solidFill>
                <a:latin typeface="Arial"/>
                <a:ea typeface="Times New Roman" panose="02020603050405020304" pitchFamily="18" charset="0"/>
                <a:cs typeface="Arial"/>
              </a:rPr>
              <a:t>►</a:t>
            </a:r>
            <a:r>
              <a:rPr lang="en-US">
                <a:solidFill>
                  <a:srgbClr val="000000"/>
                </a:solidFill>
                <a:latin typeface="Arial"/>
                <a:ea typeface="Times New Roman" panose="02020603050405020304" pitchFamily="18" charset="0"/>
                <a:cs typeface="Arial"/>
              </a:rPr>
              <a:t>Enhanced end bearing – to mitigate against known deficiencies, or unknown/ unproven end bearing conditions.</a:t>
            </a:r>
            <a:endParaRPr lang="en-US"/>
          </a:p>
          <a:p>
            <a:pPr marL="285750" indent="-285750">
              <a:spcAft>
                <a:spcPts val="1200"/>
              </a:spcAft>
              <a:buClr>
                <a:srgbClr val="C00000"/>
              </a:buClr>
              <a:buFont typeface="Arial" panose="020B0604020202020204" pitchFamily="34" charset="0"/>
              <a:buChar char="►"/>
            </a:pP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170" name="Picture 2">
            <a:extLst>
              <a:ext uri="{FF2B5EF4-FFF2-40B4-BE49-F238E27FC236}">
                <a16:creationId xmlns:a16="http://schemas.microsoft.com/office/drawing/2014/main" id="{AD50242D-831A-92FF-6E87-DFC3AECD95F4}"/>
              </a:ext>
            </a:extLst>
          </p:cNvPr>
          <p:cNvPicPr>
            <a:picLocks noChangeAspect="1" noChangeArrowheads="1"/>
          </p:cNvPicPr>
          <p:nvPr/>
        </p:nvPicPr>
        <p:blipFill>
          <a:blip r:embed="rId3"/>
          <a:srcRect/>
          <a:stretch/>
        </p:blipFill>
        <p:spPr bwMode="auto">
          <a:xfrm>
            <a:off x="6709241" y="1655552"/>
            <a:ext cx="4216580" cy="191046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AA5B24D-27C1-2B08-397A-E9DEE41B052D}"/>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4AF411EA-8793-AAA2-7D34-67CAD3C9EC72}"/>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EB53B7A4-7971-9C20-7E2F-E30958AC947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urcewell contract ID">
              <a:extLst>
                <a:ext uri="{FF2B5EF4-FFF2-40B4-BE49-F238E27FC236}">
                  <a16:creationId xmlns:a16="http://schemas.microsoft.com/office/drawing/2014/main" id="{9FCA7283-931B-2255-A156-E8A8268EB8B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2FC01A3B-EB0F-F349-0078-095699B9B86C}"/>
              </a:ext>
            </a:extLst>
          </p:cNvPr>
          <p:cNvPicPr>
            <a:picLocks noChangeAspect="1"/>
          </p:cNvPicPr>
          <p:nvPr/>
        </p:nvPicPr>
        <p:blipFill>
          <a:blip r:embed="rId7"/>
          <a:stretch>
            <a:fillRect/>
          </a:stretch>
        </p:blipFill>
        <p:spPr>
          <a:xfrm>
            <a:off x="6709241" y="3665904"/>
            <a:ext cx="4216580" cy="1910466"/>
          </a:xfrm>
          <a:prstGeom prst="rect">
            <a:avLst/>
          </a:prstGeom>
        </p:spPr>
      </p:pic>
    </p:spTree>
    <p:extLst>
      <p:ext uri="{BB962C8B-B14F-4D97-AF65-F5344CB8AC3E}">
        <p14:creationId xmlns:p14="http://schemas.microsoft.com/office/powerpoint/2010/main" val="309014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02185" y="548274"/>
            <a:ext cx="12183106" cy="775662"/>
          </a:xfrm>
        </p:spPr>
        <p:txBody>
          <a:bodyPr lIns="91440" tIns="45720" rIns="91440" bIns="45720" anchor="b">
            <a:normAutofit fontScale="90000"/>
          </a:bodyPr>
          <a:lstStyle/>
          <a:p>
            <a:r>
              <a:rPr lang="en-US" sz="3600" cap="all">
                <a:solidFill>
                  <a:schemeClr val="tx1">
                    <a:lumMod val="50000"/>
                  </a:schemeClr>
                </a:solidFill>
                <a:cs typeface="+mn-cs"/>
              </a:rPr>
              <a:t>Post Assessment Recommendations </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835561" y="1970267"/>
            <a:ext cx="5791753" cy="2585323"/>
          </a:xfrm>
          <a:prstGeom prst="rect">
            <a:avLst/>
          </a:prstGeom>
          <a:noFill/>
        </p:spPr>
        <p:txBody>
          <a:bodyPr wrap="square" lIns="91440" tIns="45720" rIns="91440" bIns="45720" rtlCol="0" anchor="t">
            <a:spAutoFit/>
          </a:bodyPr>
          <a:lstStyle/>
          <a:p>
            <a:r>
              <a:rPr lang="en-US" b="1">
                <a:solidFill>
                  <a:srgbClr val="C00000"/>
                </a:solidFill>
                <a:latin typeface="Arial"/>
                <a:cs typeface="Arial"/>
              </a:rPr>
              <a:t>Replacement</a:t>
            </a:r>
            <a:r>
              <a:rPr lang="en-US" b="1">
                <a:solidFill>
                  <a:srgbClr val="C00000"/>
                </a:solidFill>
                <a:latin typeface="Arial"/>
                <a:ea typeface="Times New Roman" panose="02020603050405020304" pitchFamily="18" charset="0"/>
                <a:cs typeface="Arial"/>
              </a:rPr>
              <a:t> – Individual Panels or Full Roof</a:t>
            </a:r>
            <a:endParaRPr lang="en-US" b="1">
              <a:solidFill>
                <a:srgbClr val="C00000"/>
              </a:solidFill>
            </a:endParaRPr>
          </a:p>
          <a:p>
            <a:endParaRPr lang="en-US">
              <a:solidFill>
                <a:srgbClr val="FF0000"/>
              </a:solidFill>
              <a:latin typeface="Arial"/>
              <a:ea typeface="Times New Roman" panose="02020603050405020304" pitchFamily="18" charset="0"/>
              <a:cs typeface="Arial"/>
            </a:endParaRPr>
          </a:p>
          <a:p>
            <a:r>
              <a:rPr lang="en-US">
                <a:solidFill>
                  <a:srgbClr val="C00000"/>
                </a:solidFill>
                <a:latin typeface="Arial"/>
                <a:ea typeface="Times New Roman" panose="02020603050405020304" pitchFamily="18" charset="0"/>
                <a:cs typeface="Arial"/>
              </a:rPr>
              <a:t>►</a:t>
            </a:r>
            <a:r>
              <a:rPr lang="en-US">
                <a:solidFill>
                  <a:srgbClr val="000000"/>
                </a:solidFill>
                <a:latin typeface="Arial"/>
                <a:ea typeface="Times New Roman" panose="02020603050405020304" pitchFamily="18" charset="0"/>
                <a:cs typeface="Arial"/>
              </a:rPr>
              <a:t>Removal of individual panels and replacement with a lightweight alternative such as steel deck</a:t>
            </a:r>
            <a:endParaRPr lang="en-US"/>
          </a:p>
          <a:p>
            <a:endParaRPr lang="en-US">
              <a:solidFill>
                <a:srgbClr val="000000"/>
              </a:solidFill>
              <a:latin typeface="Arial"/>
              <a:ea typeface="Times New Roman" panose="02020603050405020304" pitchFamily="18" charset="0"/>
              <a:cs typeface="Arial"/>
            </a:endParaRPr>
          </a:p>
          <a:p>
            <a:r>
              <a:rPr lang="en-US">
                <a:solidFill>
                  <a:srgbClr val="C00000"/>
                </a:solidFill>
                <a:latin typeface="Arial"/>
                <a:ea typeface="Times New Roman" panose="02020603050405020304" pitchFamily="18" charset="0"/>
                <a:cs typeface="Arial"/>
              </a:rPr>
              <a:t>►</a:t>
            </a:r>
            <a:r>
              <a:rPr lang="en-US">
                <a:solidFill>
                  <a:srgbClr val="000000"/>
                </a:solidFill>
                <a:latin typeface="Arial"/>
                <a:ea typeface="Times New Roman" panose="02020603050405020304" pitchFamily="18" charset="0"/>
                <a:cs typeface="Arial"/>
              </a:rPr>
              <a:t>Entire roof replacement to remove ongoing management liabilities</a:t>
            </a:r>
            <a:endParaRPr lang="en-US"/>
          </a:p>
          <a:p>
            <a:endParaRPr lang="en-US">
              <a:solidFill>
                <a:srgbClr val="FF0000"/>
              </a:solidFill>
              <a:latin typeface="Arial"/>
              <a:cs typeface="Arial"/>
            </a:endParaRPr>
          </a:p>
          <a:p>
            <a:pPr marL="285750" indent="-285750">
              <a:spcAft>
                <a:spcPts val="1200"/>
              </a:spcAft>
              <a:buClr>
                <a:srgbClr val="C00000"/>
              </a:buClr>
              <a:buFont typeface="Arial" panose="020B0604020202020204" pitchFamily="34" charset="0"/>
              <a:buChar char="►"/>
            </a:pP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8AA5B24D-27C1-2B08-397A-E9DEE41B052D}"/>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4AF411EA-8793-AAA2-7D34-67CAD3C9EC72}"/>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EB53B7A4-7971-9C20-7E2F-E30958AC94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urcewell contract ID">
              <a:extLst>
                <a:ext uri="{FF2B5EF4-FFF2-40B4-BE49-F238E27FC236}">
                  <a16:creationId xmlns:a16="http://schemas.microsoft.com/office/drawing/2014/main" id="{9FCA7283-931B-2255-A156-E8A8268EB8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A construction site with a roof and scaffolding&#10;&#10;Description automatically generated">
            <a:extLst>
              <a:ext uri="{FF2B5EF4-FFF2-40B4-BE49-F238E27FC236}">
                <a16:creationId xmlns:a16="http://schemas.microsoft.com/office/drawing/2014/main" id="{77B8C4B5-DED2-CB1D-345D-6EFDE7BFDA21}"/>
              </a:ext>
            </a:extLst>
          </p:cNvPr>
          <p:cNvPicPr>
            <a:picLocks noChangeAspect="1"/>
          </p:cNvPicPr>
          <p:nvPr/>
        </p:nvPicPr>
        <p:blipFill>
          <a:blip r:embed="rId6"/>
          <a:stretch>
            <a:fillRect/>
          </a:stretch>
        </p:blipFill>
        <p:spPr>
          <a:xfrm>
            <a:off x="564686" y="1525881"/>
            <a:ext cx="5028965" cy="3806238"/>
          </a:xfrm>
          <a:prstGeom prst="rect">
            <a:avLst/>
          </a:prstGeom>
        </p:spPr>
      </p:pic>
    </p:spTree>
    <p:extLst>
      <p:ext uri="{BB962C8B-B14F-4D97-AF65-F5344CB8AC3E}">
        <p14:creationId xmlns:p14="http://schemas.microsoft.com/office/powerpoint/2010/main" val="24010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34658" y="337585"/>
            <a:ext cx="8596668" cy="775662"/>
          </a:xfrm>
        </p:spPr>
        <p:txBody>
          <a:bodyPr lIns="91440" tIns="45720" rIns="91440" bIns="45720" anchor="b">
            <a:normAutofit/>
          </a:bodyPr>
          <a:lstStyle/>
          <a:p>
            <a:r>
              <a:rPr lang="en-US" sz="3200" cap="all">
                <a:solidFill>
                  <a:schemeClr val="tx1">
                    <a:lumMod val="50000"/>
                  </a:schemeClr>
                </a:solidFill>
                <a:cs typeface="+mn-cs"/>
              </a:rPr>
              <a:t>Budgets </a:t>
            </a:r>
            <a:r>
              <a:rPr lang="en-US" sz="3600">
                <a:latin typeface="Arial"/>
                <a:cs typeface="Arial"/>
              </a:rPr>
              <a:t> </a:t>
            </a:r>
            <a:endParaRPr lang="en-US" sz="36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434658" y="1116028"/>
            <a:ext cx="6026347" cy="5109091"/>
          </a:xfrm>
          <a:prstGeom prst="rect">
            <a:avLst/>
          </a:prstGeom>
          <a:noFill/>
        </p:spPr>
        <p:txBody>
          <a:bodyPr wrap="square" lIns="91440" tIns="45720" rIns="91440" bIns="45720" rtlCol="0" anchor="t">
            <a:spAutoFit/>
          </a:bodyPr>
          <a:lstStyle/>
          <a:p>
            <a:r>
              <a:rPr lang="en-US" sz="1600" b="1">
                <a:solidFill>
                  <a:srgbClr val="000000"/>
                </a:solidFill>
                <a:latin typeface="Arial"/>
                <a:cs typeface="Arial"/>
              </a:rPr>
              <a:t>Budgetary  Example </a:t>
            </a:r>
            <a:br>
              <a:rPr lang="en-US" sz="1600">
                <a:latin typeface="Arial"/>
                <a:cs typeface="Arial"/>
              </a:rPr>
            </a:br>
            <a:endParaRPr lang="en-US" sz="1600"/>
          </a:p>
          <a:p>
            <a:r>
              <a:rPr lang="en-US" sz="1600">
                <a:solidFill>
                  <a:srgbClr val="000000"/>
                </a:solidFill>
                <a:latin typeface="Arial"/>
                <a:cs typeface="Arial"/>
              </a:rPr>
              <a:t>*RAAC Assessment, Remediation and Management – Ontario Science Centre </a:t>
            </a:r>
            <a:br>
              <a:rPr lang="en-US" sz="1600">
                <a:latin typeface="Arial"/>
                <a:cs typeface="Arial"/>
              </a:rPr>
            </a:br>
            <a:endParaRPr lang="en-US" sz="1600"/>
          </a:p>
          <a:p>
            <a:pPr marL="285750" indent="-285750">
              <a:buFont typeface="Wingdings" panose="05000000000000000000" pitchFamily="2" charset="2"/>
              <a:buChar char="Ø"/>
            </a:pPr>
            <a:r>
              <a:rPr lang="en-US" sz="1600">
                <a:solidFill>
                  <a:srgbClr val="FD4C00"/>
                </a:solidFill>
                <a:latin typeface="Arial"/>
                <a:cs typeface="Arial"/>
              </a:rPr>
              <a:t>Current Year </a:t>
            </a:r>
            <a:r>
              <a:rPr lang="en-US" sz="1600">
                <a:solidFill>
                  <a:srgbClr val="000000"/>
                </a:solidFill>
                <a:latin typeface="Arial"/>
                <a:ea typeface="Times New Roman" panose="02020603050405020304" pitchFamily="18" charset="0"/>
                <a:cs typeface="Arial"/>
              </a:rPr>
              <a:t>– Localized RAAC Panel reinforcement and shoring</a:t>
            </a:r>
            <a:r>
              <a:rPr lang="en-US" sz="1600"/>
              <a:t>.</a:t>
            </a:r>
            <a:br>
              <a:rPr lang="en-US" sz="1600"/>
            </a:br>
            <a:r>
              <a:rPr lang="en-US" sz="1600">
                <a:solidFill>
                  <a:srgbClr val="000000"/>
                </a:solidFill>
                <a:latin typeface="Arial"/>
                <a:ea typeface="Times New Roman" panose="02020603050405020304" pitchFamily="18" charset="0"/>
                <a:cs typeface="Arial"/>
              </a:rPr>
              <a:t>(Critical and High) $165,000</a:t>
            </a:r>
            <a:endParaRPr lang="en-US" sz="1600"/>
          </a:p>
          <a:p>
            <a:pPr marL="285750" indent="-285750">
              <a:buFont typeface="Wingdings" panose="05000000000000000000" pitchFamily="2" charset="2"/>
              <a:buChar char="Ø"/>
            </a:pPr>
            <a:r>
              <a:rPr lang="en-US" sz="1600">
                <a:solidFill>
                  <a:srgbClr val="FCE30A"/>
                </a:solidFill>
                <a:latin typeface="Arial"/>
                <a:ea typeface="Times New Roman" panose="02020603050405020304" pitchFamily="18" charset="0"/>
                <a:cs typeface="Arial"/>
              </a:rPr>
              <a:t>Yearly </a:t>
            </a:r>
            <a:r>
              <a:rPr lang="en-US" sz="1600">
                <a:solidFill>
                  <a:srgbClr val="000000"/>
                </a:solidFill>
                <a:latin typeface="Arial"/>
                <a:ea typeface="Times New Roman" panose="02020603050405020304" pitchFamily="18" charset="0"/>
                <a:cs typeface="Arial"/>
              </a:rPr>
              <a:t> - Assessments and Monitoring </a:t>
            </a:r>
            <a:r>
              <a:rPr lang="en-US" sz="1600">
                <a:solidFill>
                  <a:srgbClr val="000000"/>
                </a:solidFill>
                <a:latin typeface="Arial"/>
                <a:cs typeface="Arial"/>
              </a:rPr>
              <a:t>(Yellow)  $10,000</a:t>
            </a:r>
            <a:endParaRPr lang="en-US" sz="1600"/>
          </a:p>
          <a:p>
            <a:pPr marL="285750" indent="-285750">
              <a:buFont typeface="Wingdings" panose="05000000000000000000" pitchFamily="2" charset="2"/>
              <a:buChar char="Ø"/>
            </a:pPr>
            <a:r>
              <a:rPr lang="en-US" sz="1600">
                <a:solidFill>
                  <a:srgbClr val="33B558"/>
                </a:solidFill>
                <a:latin typeface="Arial"/>
                <a:ea typeface="Times New Roman" panose="02020603050405020304" pitchFamily="18" charset="0"/>
                <a:cs typeface="Arial"/>
              </a:rPr>
              <a:t>Three-Year</a:t>
            </a:r>
            <a:r>
              <a:rPr lang="en-US" sz="1600">
                <a:solidFill>
                  <a:srgbClr val="000000"/>
                </a:solidFill>
                <a:latin typeface="Arial"/>
                <a:ea typeface="Times New Roman" panose="02020603050405020304" pitchFamily="18" charset="0"/>
                <a:cs typeface="Arial"/>
              </a:rPr>
              <a:t> - Overall RAAC Panel Assessment and Monitoring</a:t>
            </a:r>
            <a:br>
              <a:rPr lang="en-US" sz="1600"/>
            </a:br>
            <a:r>
              <a:rPr lang="en-US" sz="1600">
                <a:solidFill>
                  <a:srgbClr val="000000"/>
                </a:solidFill>
                <a:latin typeface="Arial"/>
                <a:ea typeface="Times New Roman" panose="02020603050405020304" pitchFamily="18" charset="0"/>
                <a:cs typeface="Arial"/>
              </a:rPr>
              <a:t>(</a:t>
            </a:r>
            <a:r>
              <a:rPr lang="en-US" sz="1600" err="1">
                <a:solidFill>
                  <a:srgbClr val="000000"/>
                </a:solidFill>
                <a:latin typeface="Arial"/>
                <a:ea typeface="Times New Roman" panose="02020603050405020304" pitchFamily="18" charset="0"/>
                <a:cs typeface="Arial"/>
              </a:rPr>
              <a:t>Yellow+Green</a:t>
            </a:r>
            <a:r>
              <a:rPr lang="en-US" sz="1600">
                <a:solidFill>
                  <a:srgbClr val="000000"/>
                </a:solidFill>
                <a:latin typeface="Arial"/>
                <a:ea typeface="Times New Roman" panose="02020603050405020304" pitchFamily="18" charset="0"/>
                <a:cs typeface="Arial"/>
              </a:rPr>
              <a:t>)  $45,000</a:t>
            </a:r>
            <a:br>
              <a:rPr lang="en-US" sz="1600">
                <a:latin typeface="Arial"/>
                <a:ea typeface="Times New Roman" panose="02020603050405020304" pitchFamily="18" charset="0"/>
                <a:cs typeface="Arial"/>
              </a:rPr>
            </a:br>
            <a:endParaRPr lang="en-US" sz="1600"/>
          </a:p>
          <a:p>
            <a:r>
              <a:rPr lang="en-US" sz="1600">
                <a:solidFill>
                  <a:srgbClr val="000000"/>
                </a:solidFill>
                <a:latin typeface="Arial"/>
                <a:cs typeface="Arial"/>
              </a:rPr>
              <a:t>Current Year – Roof Maintenance/ Assembly and RAAC Replacement = $3,864,600</a:t>
            </a:r>
            <a:endParaRPr lang="en-US" sz="1600"/>
          </a:p>
          <a:p>
            <a:r>
              <a:rPr lang="en-US" sz="1600">
                <a:solidFill>
                  <a:srgbClr val="000000"/>
                </a:solidFill>
                <a:latin typeface="Arial"/>
                <a:ea typeface="Times New Roman" panose="02020603050405020304" pitchFamily="18" charset="0"/>
                <a:cs typeface="Arial"/>
              </a:rPr>
              <a:t>Year Five to Ten - Roof Maintenance/ Assembly and RAAC Replacement = $1,955,400</a:t>
            </a:r>
            <a:endParaRPr lang="en-US" sz="1600"/>
          </a:p>
          <a:p>
            <a:r>
              <a:rPr lang="en-US">
                <a:latin typeface="Arial"/>
                <a:cs typeface="Arial"/>
              </a:rPr>
              <a:t>*</a:t>
            </a:r>
            <a:r>
              <a:rPr lang="en-US" sz="1200">
                <a:latin typeface="Arial"/>
                <a:cs typeface="Arial"/>
              </a:rPr>
              <a:t>Results taken from the OSC RAAC Assessment and Management Report </a:t>
            </a:r>
          </a:p>
          <a:p>
            <a:endParaRPr lang="en-US">
              <a:solidFill>
                <a:srgbClr val="FF0000"/>
              </a:solidFill>
              <a:latin typeface="Arial"/>
              <a:cs typeface="Arial"/>
            </a:endParaRPr>
          </a:p>
          <a:p>
            <a:pPr marL="285750" indent="-285750">
              <a:spcAft>
                <a:spcPts val="1200"/>
              </a:spcAft>
              <a:buClr>
                <a:srgbClr val="C00000"/>
              </a:buClr>
              <a:buFont typeface="Arial" panose="020B0604020202020204" pitchFamily="34" charset="0"/>
              <a:buChar char="►"/>
            </a:pPr>
            <a:endParaRPr lang="en-US">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8AA5B24D-27C1-2B08-397A-E9DEE41B052D}"/>
              </a:ext>
            </a:extLst>
          </p:cNvPr>
          <p:cNvGrpSpPr/>
          <p:nvPr/>
        </p:nvGrpSpPr>
        <p:grpSpPr>
          <a:xfrm>
            <a:off x="14726" y="6052988"/>
            <a:ext cx="5357177" cy="786711"/>
            <a:chOff x="14726" y="6052988"/>
            <a:chExt cx="5357177" cy="786711"/>
          </a:xfrm>
        </p:grpSpPr>
        <p:pic>
          <p:nvPicPr>
            <p:cNvPr id="3" name="Picture 2">
              <a:extLst>
                <a:ext uri="{FF2B5EF4-FFF2-40B4-BE49-F238E27FC236}">
                  <a16:creationId xmlns:a16="http://schemas.microsoft.com/office/drawing/2014/main" id="{4AF411EA-8793-AAA2-7D34-67CAD3C9EC72}"/>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EB53B7A4-7971-9C20-7E2F-E30958AC947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urcewell contract ID">
              <a:extLst>
                <a:ext uri="{FF2B5EF4-FFF2-40B4-BE49-F238E27FC236}">
                  <a16:creationId xmlns:a16="http://schemas.microsoft.com/office/drawing/2014/main" id="{9FCA7283-931B-2255-A156-E8A8268EB8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A building with a circular roof&#10;&#10;Description automatically generated">
            <a:extLst>
              <a:ext uri="{FF2B5EF4-FFF2-40B4-BE49-F238E27FC236}">
                <a16:creationId xmlns:a16="http://schemas.microsoft.com/office/drawing/2014/main" id="{9BC5C5CC-6C5F-C55D-6B45-C597FE30175C}"/>
              </a:ext>
            </a:extLst>
          </p:cNvPr>
          <p:cNvPicPr>
            <a:picLocks noChangeAspect="1"/>
          </p:cNvPicPr>
          <p:nvPr/>
        </p:nvPicPr>
        <p:blipFill>
          <a:blip r:embed="rId6"/>
          <a:stretch>
            <a:fillRect/>
          </a:stretch>
        </p:blipFill>
        <p:spPr>
          <a:xfrm>
            <a:off x="6456811" y="1816130"/>
            <a:ext cx="5149029" cy="2893597"/>
          </a:xfrm>
          <a:prstGeom prst="rect">
            <a:avLst/>
          </a:prstGeom>
        </p:spPr>
      </p:pic>
    </p:spTree>
    <p:extLst>
      <p:ext uri="{BB962C8B-B14F-4D97-AF65-F5344CB8AC3E}">
        <p14:creationId xmlns:p14="http://schemas.microsoft.com/office/powerpoint/2010/main" val="24201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38476" y="1539444"/>
            <a:ext cx="6300965" cy="3711266"/>
          </a:xfrm>
          <a:prstGeom prst="rect">
            <a:avLst/>
          </a:prstGeom>
        </p:spPr>
        <p:txBody>
          <a:bodyPr vert="horz" lIns="91440" tIns="45720" rIns="91440" bIns="45720" rtlCol="0" anchor="t">
            <a:normAutofit fontScale="92500" lnSpcReduction="20000"/>
          </a:bodyPr>
          <a:lstStyle/>
          <a:p>
            <a:pPr algn="l"/>
            <a:r>
              <a:rPr lang="en-US" b="0" i="0">
                <a:effectLst/>
                <a:latin typeface="Arial"/>
                <a:cs typeface="Arial"/>
              </a:rPr>
              <a:t>Speaking about their leading work in RAAC testing, Professor Chris Goodier from </a:t>
            </a:r>
            <a:r>
              <a:rPr lang="en-US">
                <a:latin typeface="Arial"/>
                <a:cs typeface="Arial"/>
              </a:rPr>
              <a:t>Loughborough University:</a:t>
            </a:r>
          </a:p>
          <a:p>
            <a:pPr algn="l"/>
            <a:endParaRPr lang="en-US">
              <a:latin typeface="Arial" panose="020B0604020202020204" pitchFamily="34" charset="0"/>
              <a:cs typeface="Arial" panose="020B0604020202020204" pitchFamily="34" charset="0"/>
            </a:endParaRPr>
          </a:p>
          <a:p>
            <a:pPr algn="l"/>
            <a:r>
              <a:rPr lang="en-US" b="0" i="0">
                <a:effectLst/>
                <a:latin typeface="Arial"/>
                <a:cs typeface="Arial"/>
              </a:rPr>
              <a:t>“It is important that the concerns around RAAC are not overstated. There is nothing from our research to indicate that RAAC fails immediately after 30 years, or that it is a dangerous material. What our research does show is that RAAC that has been poorly manufactured, installed or maintained is at greater risk of failing.”</a:t>
            </a:r>
          </a:p>
          <a:p>
            <a:pPr algn="l"/>
            <a:endParaRPr lang="en-US">
              <a:latin typeface="Arial" panose="020B0604020202020204" pitchFamily="34" charset="0"/>
              <a:cs typeface="Arial" panose="020B0604020202020204" pitchFamily="34" charset="0"/>
            </a:endParaRPr>
          </a:p>
          <a:p>
            <a:pPr algn="l"/>
            <a:r>
              <a:rPr lang="en-US" b="0" i="0">
                <a:effectLst/>
                <a:latin typeface="Arial"/>
                <a:cs typeface="Arial"/>
              </a:rPr>
              <a:t>It is </a:t>
            </a:r>
            <a:r>
              <a:rPr lang="en-US" b="1" i="0">
                <a:effectLst/>
                <a:latin typeface="Arial"/>
                <a:cs typeface="Arial"/>
              </a:rPr>
              <a:t>essential</a:t>
            </a:r>
            <a:r>
              <a:rPr lang="en-US" b="0" i="0">
                <a:effectLst/>
                <a:latin typeface="Arial"/>
                <a:cs typeface="Arial"/>
              </a:rPr>
              <a:t> that owners and facility managers of buildings that utilize RAAC understand this unique construction material and its challenges.</a:t>
            </a:r>
            <a:endParaRPr lang="en-US">
              <a:latin typeface="Arial"/>
              <a:cs typeface="Arial"/>
            </a:endParaRPr>
          </a:p>
          <a:p>
            <a:endParaRPr lang="en-US">
              <a:latin typeface="Arial"/>
              <a:cs typeface="Arial"/>
            </a:endParaRPr>
          </a:p>
          <a:p>
            <a:r>
              <a:rPr lang="en-US">
                <a:latin typeface="Arial"/>
                <a:cs typeface="Arial"/>
              </a:rPr>
              <a:t>Periodic monitoring along with a Risk Management Plan of RAAC panels are </a:t>
            </a:r>
            <a:r>
              <a:rPr lang="en-US" b="1">
                <a:latin typeface="Arial"/>
                <a:cs typeface="Arial"/>
              </a:rPr>
              <a:t>needed </a:t>
            </a:r>
            <a:r>
              <a:rPr lang="en-US">
                <a:latin typeface="Arial"/>
                <a:cs typeface="Arial"/>
              </a:rPr>
              <a:t>for their remaining service life along with their supported roofing systems.</a:t>
            </a:r>
          </a:p>
          <a:p>
            <a:endParaRPr lang="en-US">
              <a:solidFill>
                <a:srgbClr val="525E6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9751" r="9751"/>
          <a:stretch/>
        </p:blipFill>
        <p:spPr>
          <a:xfrm>
            <a:off x="6911927" y="1539444"/>
            <a:ext cx="4762838" cy="3328174"/>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438476" y="764127"/>
            <a:ext cx="10596354" cy="775317"/>
          </a:xfrm>
        </p:spPr>
        <p:txBody>
          <a:bodyPr vert="horz" lIns="91440" tIns="45720" rIns="91440" bIns="45720" rtlCol="0" anchor="t">
            <a:noAutofit/>
          </a:bodyPr>
          <a:lstStyle/>
          <a:p>
            <a:r>
              <a:rPr lang="en-US" sz="3200" cap="all">
                <a:solidFill>
                  <a:schemeClr val="tx1">
                    <a:lumMod val="50000"/>
                  </a:schemeClr>
                </a:solidFill>
                <a:cs typeface="+mn-cs"/>
              </a:rPr>
              <a:t>RAAC Research </a:t>
            </a:r>
          </a:p>
        </p:txBody>
      </p:sp>
      <p:grpSp>
        <p:nvGrpSpPr>
          <p:cNvPr id="2" name="Group 1">
            <a:extLst>
              <a:ext uri="{FF2B5EF4-FFF2-40B4-BE49-F238E27FC236}">
                <a16:creationId xmlns:a16="http://schemas.microsoft.com/office/drawing/2014/main" id="{6074DE03-7823-6334-F67D-BD874B230D23}"/>
              </a:ext>
            </a:extLst>
          </p:cNvPr>
          <p:cNvGrpSpPr/>
          <p:nvPr/>
        </p:nvGrpSpPr>
        <p:grpSpPr>
          <a:xfrm>
            <a:off x="14726" y="6052988"/>
            <a:ext cx="5357177" cy="786711"/>
            <a:chOff x="14726" y="6052988"/>
            <a:chExt cx="5357177" cy="786711"/>
          </a:xfrm>
        </p:grpSpPr>
        <p:pic>
          <p:nvPicPr>
            <p:cNvPr id="4" name="Picture 3">
              <a:extLst>
                <a:ext uri="{FF2B5EF4-FFF2-40B4-BE49-F238E27FC236}">
                  <a16:creationId xmlns:a16="http://schemas.microsoft.com/office/drawing/2014/main" id="{5C18F540-784B-A2D0-9C7F-F5BB79972284}"/>
                </a:ext>
              </a:extLst>
            </p:cNvPr>
            <p:cNvPicPr>
              <a:picLocks noChangeAspect="1"/>
            </p:cNvPicPr>
            <p:nvPr userDrawn="1"/>
          </p:nvPicPr>
          <p:blipFill>
            <a:blip r:embed="rId4"/>
            <a:srcRect b="38972"/>
            <a:stretch/>
          </p:blipFill>
          <p:spPr>
            <a:xfrm>
              <a:off x="2029212" y="6135550"/>
              <a:ext cx="2099914" cy="596302"/>
            </a:xfrm>
            <a:prstGeom prst="rect">
              <a:avLst/>
            </a:prstGeom>
          </p:spPr>
        </p:pic>
        <p:pic>
          <p:nvPicPr>
            <p:cNvPr id="5" name="Picture 2" descr="Canoe - Whelen Engineering Company, Inc.">
              <a:extLst>
                <a:ext uri="{FF2B5EF4-FFF2-40B4-BE49-F238E27FC236}">
                  <a16:creationId xmlns:a16="http://schemas.microsoft.com/office/drawing/2014/main" id="{43AFE33E-C243-7A95-3C78-743BA8E1D60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urcewell contract ID">
              <a:extLst>
                <a:ext uri="{FF2B5EF4-FFF2-40B4-BE49-F238E27FC236}">
                  <a16:creationId xmlns:a16="http://schemas.microsoft.com/office/drawing/2014/main" id="{D6704040-EBCC-38A0-AB60-D030FEE96E6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71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FC72-D179-6C6F-705D-25C8780845B8}"/>
              </a:ext>
            </a:extLst>
          </p:cNvPr>
          <p:cNvSpPr>
            <a:spLocks noGrp="1"/>
          </p:cNvSpPr>
          <p:nvPr>
            <p:ph type="title"/>
          </p:nvPr>
        </p:nvSpPr>
        <p:spPr/>
        <p:txBody>
          <a:bodyPr/>
          <a:lstStyle/>
          <a:p>
            <a:r>
              <a:rPr lang="en-US"/>
              <a:t>Questions?</a:t>
            </a:r>
          </a:p>
        </p:txBody>
      </p:sp>
      <p:sp>
        <p:nvSpPr>
          <p:cNvPr id="3" name="Text Placeholder 2">
            <a:extLst>
              <a:ext uri="{FF2B5EF4-FFF2-40B4-BE49-F238E27FC236}">
                <a16:creationId xmlns:a16="http://schemas.microsoft.com/office/drawing/2014/main" id="{4FF20CE8-D211-B578-BA8A-04DEFEC2A79B}"/>
              </a:ext>
            </a:extLst>
          </p:cNvPr>
          <p:cNvSpPr>
            <a:spLocks noGrp="1"/>
          </p:cNvSpPr>
          <p:nvPr>
            <p:ph type="body" idx="1"/>
          </p:nvPr>
        </p:nvSpPr>
        <p:spPr>
          <a:xfrm>
            <a:off x="665106" y="1509713"/>
            <a:ext cx="7001125" cy="3059165"/>
          </a:xfrm>
        </p:spPr>
        <p:txBody>
          <a:bodyPr lIns="0" tIns="0" rIns="0" bIns="0" anchor="t">
            <a:noAutofit/>
          </a:bodyPr>
          <a:lstStyle/>
          <a:p>
            <a:pPr marL="342900" marR="0" lvl="0" indent="-342900" algn="l" defTabSz="914400" rtl="0" eaLnBrk="1" fontAlgn="auto" latinLnBrk="0" hangingPunct="1">
              <a:lnSpc>
                <a:spcPct val="100000"/>
              </a:lnSpc>
              <a:spcBef>
                <a:spcPts val="0"/>
              </a:spcBef>
              <a:spcAft>
                <a:spcPts val="0"/>
              </a:spcAft>
              <a:buClr>
                <a:srgbClr val="CD202E"/>
              </a:buClr>
              <a:buSzTx/>
              <a:buFont typeface="Wingdings 3" charset="2"/>
              <a:buChar char=""/>
              <a:tabLst/>
              <a:defRPr/>
            </a:pPr>
            <a:r>
              <a:rPr kumimoji="0" lang="en-US" sz="2800" b="0" i="0" u="none" strike="noStrike" kern="1200" cap="none" spc="0" normalizeH="0" baseline="0" noProof="0">
                <a:ln>
                  <a:noFill/>
                </a:ln>
                <a:effectLst/>
                <a:uLnTx/>
                <a:uFillTx/>
              </a:rPr>
              <a:t>Visit our website at </a:t>
            </a:r>
            <a:r>
              <a:rPr kumimoji="0" lang="en-US" sz="2800" b="1" i="0" u="sng" strike="noStrike" kern="1200" cap="none" spc="0" normalizeH="0" baseline="0" noProof="0">
                <a:ln>
                  <a:noFill/>
                </a:ln>
                <a:solidFill>
                  <a:srgbClr val="CB2027"/>
                </a:solidFill>
                <a:effectLst/>
                <a:uLnTx/>
                <a:uFillTx/>
              </a:rPr>
              <a:t>rothiams.com</a:t>
            </a:r>
          </a:p>
          <a:p>
            <a:pPr marL="342900" marR="0" lvl="0" indent="-342900" algn="l" defTabSz="914400" rtl="0" eaLnBrk="1" fontAlgn="auto" latinLnBrk="0" hangingPunct="1">
              <a:spcBef>
                <a:spcPts val="0"/>
              </a:spcBef>
              <a:spcAft>
                <a:spcPts val="0"/>
              </a:spcAft>
              <a:buClr>
                <a:srgbClr val="CD202E"/>
              </a:buClr>
              <a:buSzTx/>
              <a:buFont typeface="Wingdings 3" charset="2"/>
              <a:buChar char=""/>
              <a:tabLst/>
              <a:defRPr/>
            </a:pPr>
            <a:r>
              <a:rPr kumimoji="0" lang="en-US" sz="2800" b="0" i="0" u="none" strike="noStrike" kern="1200" cap="none" spc="0" normalizeH="0" baseline="0" noProof="0">
                <a:ln>
                  <a:noFill/>
                </a:ln>
                <a:effectLst/>
                <a:uLnTx/>
                <a:uFillTx/>
              </a:rPr>
              <a:t>Follow us on </a:t>
            </a:r>
            <a:r>
              <a:rPr kumimoji="0" lang="en-US" sz="2800" b="1" i="0" u="none" strike="noStrike" kern="1200" cap="none" spc="0" normalizeH="0" baseline="0" noProof="0">
                <a:ln>
                  <a:noFill/>
                </a:ln>
                <a:solidFill>
                  <a:srgbClr val="013F7A"/>
                </a:solidFill>
                <a:effectLst/>
                <a:uLnTx/>
                <a:uFillTx/>
              </a:rPr>
              <a:t>LinkedIn</a:t>
            </a:r>
            <a:endParaRPr kumimoji="0" lang="en-US" sz="2800" b="0" i="0" u="none" strike="noStrike" kern="1200" cap="none" spc="0" normalizeH="0" baseline="0" noProof="0">
              <a:ln>
                <a:noFill/>
              </a:ln>
              <a:solidFill>
                <a:srgbClr val="36393B">
                  <a:lumMod val="65000"/>
                  <a:lumOff val="35000"/>
                </a:srgbClr>
              </a:solidFill>
              <a:effectLst/>
              <a:uLnTx/>
              <a:uFillTx/>
            </a:endParaRPr>
          </a:p>
          <a:p>
            <a:pPr marL="342900" marR="0" lvl="0" indent="-342900" algn="l" defTabSz="914400" rtl="0" eaLnBrk="1" fontAlgn="auto" latinLnBrk="0" hangingPunct="1">
              <a:lnSpc>
                <a:spcPct val="100000"/>
              </a:lnSpc>
              <a:spcBef>
                <a:spcPts val="0"/>
              </a:spcBef>
              <a:spcAft>
                <a:spcPts val="0"/>
              </a:spcAft>
              <a:buClr>
                <a:srgbClr val="CD202E"/>
              </a:buClr>
              <a:buSzTx/>
              <a:buFont typeface="Wingdings 3" charset="2"/>
              <a:buChar char=""/>
              <a:tabLst/>
              <a:defRPr/>
            </a:pPr>
            <a:r>
              <a:rPr kumimoji="0" lang="en-US" sz="2800" b="0" i="0" u="none" strike="noStrike" kern="1200" cap="none" spc="0" normalizeH="0" baseline="0" noProof="0">
                <a:ln>
                  <a:noFill/>
                </a:ln>
                <a:effectLst/>
                <a:uLnTx/>
                <a:uFillTx/>
                <a:latin typeface="Arial"/>
                <a:cs typeface="Arial"/>
              </a:rPr>
              <a:t>Connect with us directly through email at </a:t>
            </a:r>
            <a:r>
              <a:rPr kumimoji="0" lang="en-US" sz="2800" b="1" u="none" strike="noStrike" kern="1200" cap="none" spc="0" normalizeH="0" baseline="0" noProof="0">
                <a:ln>
                  <a:noFill/>
                </a:ln>
                <a:solidFill>
                  <a:srgbClr val="C00000"/>
                </a:solidFill>
                <a:uLnTx/>
                <a:uFillTx/>
                <a:latin typeface="Arial"/>
                <a:cs typeface="Arial"/>
              </a:rPr>
              <a:t> </a:t>
            </a:r>
            <a:r>
              <a:rPr lang="en-US" sz="2800" b="1">
                <a:solidFill>
                  <a:srgbClr val="C00000"/>
                </a:solidFill>
                <a:latin typeface="Arial"/>
                <a:cs typeface="Arial"/>
              </a:rPr>
              <a:t>s</a:t>
            </a:r>
            <a:r>
              <a:rPr kumimoji="0" lang="en-US" sz="2800" b="1" u="none" strike="noStrike" kern="1200" cap="none" spc="0" normalizeH="0" baseline="0" noProof="0">
                <a:ln>
                  <a:noFill/>
                </a:ln>
                <a:solidFill>
                  <a:srgbClr val="C00000"/>
                </a:solidFill>
                <a:uLnTx/>
                <a:uFillTx/>
                <a:latin typeface="Arial"/>
                <a:cs typeface="Arial"/>
              </a:rPr>
              <a:t>tructural@rothiams.com</a:t>
            </a:r>
            <a:endParaRPr kumimoji="0" lang="en-US" sz="2800" b="1" i="0" u="sng" strike="noStrike" kern="1200" cap="none" spc="0" normalizeH="0" baseline="0" noProof="0">
              <a:ln>
                <a:noFill/>
              </a:ln>
              <a:solidFill>
                <a:srgbClr val="C00000"/>
              </a:solidFill>
              <a:effectLst/>
              <a:uLnTx/>
              <a:uFillTx/>
              <a:latin typeface="Arial"/>
              <a:cs typeface="Arial"/>
            </a:endParaRPr>
          </a:p>
        </p:txBody>
      </p:sp>
      <p:pic>
        <p:nvPicPr>
          <p:cNvPr id="6" name="Picture 5">
            <a:extLst>
              <a:ext uri="{FF2B5EF4-FFF2-40B4-BE49-F238E27FC236}">
                <a16:creationId xmlns:a16="http://schemas.microsoft.com/office/drawing/2014/main" id="{170D8E84-FF3D-97B8-0B42-69DD7631AF7D}"/>
              </a:ext>
            </a:extLst>
          </p:cNvPr>
          <p:cNvPicPr>
            <a:picLocks noChangeAspect="1"/>
          </p:cNvPicPr>
          <p:nvPr/>
        </p:nvPicPr>
        <p:blipFill>
          <a:blip r:embed="rId2"/>
          <a:stretch>
            <a:fillRect/>
          </a:stretch>
        </p:blipFill>
        <p:spPr>
          <a:xfrm>
            <a:off x="8841354" y="1366098"/>
            <a:ext cx="2491012" cy="2491012"/>
          </a:xfrm>
          <a:prstGeom prst="rect">
            <a:avLst/>
          </a:prstGeom>
        </p:spPr>
      </p:pic>
      <p:sp>
        <p:nvSpPr>
          <p:cNvPr id="7" name="Title 1">
            <a:extLst>
              <a:ext uri="{FF2B5EF4-FFF2-40B4-BE49-F238E27FC236}">
                <a16:creationId xmlns:a16="http://schemas.microsoft.com/office/drawing/2014/main" id="{9380DC8E-838C-ADA4-4583-E40E13906171}"/>
              </a:ext>
            </a:extLst>
          </p:cNvPr>
          <p:cNvSpPr txBox="1">
            <a:spLocks/>
          </p:cNvSpPr>
          <p:nvPr/>
        </p:nvSpPr>
        <p:spPr>
          <a:xfrm>
            <a:off x="8907704" y="3939363"/>
            <a:ext cx="2424662" cy="1034453"/>
          </a:xfrm>
          <a:prstGeom prst="rect">
            <a:avLst/>
          </a:prstGeom>
        </p:spPr>
        <p:txBody>
          <a:bodyPr lIns="0" tIns="0" rIns="0" bIns="0" anchor="t">
            <a:noAutofit/>
          </a:bodyPr>
          <a:lstStyle>
            <a:lvl1pPr algn="l" defTabSz="914400" rtl="0" eaLnBrk="1" latinLnBrk="0" hangingPunct="1">
              <a:lnSpc>
                <a:spcPct val="90000"/>
              </a:lnSpc>
              <a:spcBef>
                <a:spcPct val="0"/>
              </a:spcBef>
              <a:buNone/>
              <a:defRPr sz="3600" b="1" i="0" kern="1200" cap="all" spc="600" baseline="0">
                <a:solidFill>
                  <a:schemeClr val="tx1"/>
                </a:solidFill>
                <a:latin typeface="+mj-lt"/>
                <a:ea typeface="+mj-ea"/>
                <a:cs typeface="Arial Black" panose="020B0604020202020204" pitchFamily="34" charset="0"/>
              </a:defRPr>
            </a:lvl1pPr>
          </a:lstStyle>
          <a:p>
            <a:pPr algn="ctr"/>
            <a:r>
              <a:rPr lang="en-US" sz="2000">
                <a:latin typeface="Arial" panose="020B0604020202020204" pitchFamily="34" charset="0"/>
                <a:cs typeface="Arial" panose="020B0604020202020204" pitchFamily="34" charset="0"/>
              </a:rPr>
              <a:t>Visit our Thought Leadership</a:t>
            </a:r>
          </a:p>
          <a:p>
            <a:pPr algn="ctr"/>
            <a:r>
              <a:rPr lang="en-US" sz="2000">
                <a:latin typeface="Arial" panose="020B0604020202020204" pitchFamily="34" charset="0"/>
                <a:cs typeface="Arial" panose="020B0604020202020204" pitchFamily="34" charset="0"/>
              </a:rPr>
              <a:t>page </a:t>
            </a:r>
          </a:p>
        </p:txBody>
      </p:sp>
      <p:pic>
        <p:nvPicPr>
          <p:cNvPr id="9" name="Picture 8">
            <a:extLst>
              <a:ext uri="{FF2B5EF4-FFF2-40B4-BE49-F238E27FC236}">
                <a16:creationId xmlns:a16="http://schemas.microsoft.com/office/drawing/2014/main" id="{2169B8FE-D575-D200-7EE5-CA1FE5EBAA23}"/>
              </a:ext>
            </a:extLst>
          </p:cNvPr>
          <p:cNvPicPr>
            <a:picLocks noChangeAspect="1"/>
          </p:cNvPicPr>
          <p:nvPr/>
        </p:nvPicPr>
        <p:blipFill>
          <a:blip r:embed="rId3"/>
          <a:stretch>
            <a:fillRect/>
          </a:stretch>
        </p:blipFill>
        <p:spPr>
          <a:xfrm>
            <a:off x="4957336" y="3643348"/>
            <a:ext cx="3208865" cy="1851060"/>
          </a:xfrm>
          <a:prstGeom prst="rect">
            <a:avLst/>
          </a:prstGeom>
        </p:spPr>
      </p:pic>
      <p:pic>
        <p:nvPicPr>
          <p:cNvPr id="18" name="Picture 17">
            <a:extLst>
              <a:ext uri="{FF2B5EF4-FFF2-40B4-BE49-F238E27FC236}">
                <a16:creationId xmlns:a16="http://schemas.microsoft.com/office/drawing/2014/main" id="{9E92AD1B-6EEF-D6A9-5AC6-1844F8FFB0EA}"/>
              </a:ext>
            </a:extLst>
          </p:cNvPr>
          <p:cNvPicPr>
            <a:picLocks noChangeAspect="1"/>
          </p:cNvPicPr>
          <p:nvPr/>
        </p:nvPicPr>
        <p:blipFill>
          <a:blip r:embed="rId4"/>
          <a:stretch>
            <a:fillRect/>
          </a:stretch>
        </p:blipFill>
        <p:spPr>
          <a:xfrm>
            <a:off x="782732" y="3643348"/>
            <a:ext cx="4046574" cy="1827307"/>
          </a:xfrm>
          <a:prstGeom prst="rect">
            <a:avLst/>
          </a:prstGeom>
        </p:spPr>
      </p:pic>
    </p:spTree>
    <p:extLst>
      <p:ext uri="{BB962C8B-B14F-4D97-AF65-F5344CB8AC3E}">
        <p14:creationId xmlns:p14="http://schemas.microsoft.com/office/powerpoint/2010/main" val="290839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569334" y="351364"/>
            <a:ext cx="8596668" cy="775662"/>
          </a:xfrm>
        </p:spPr>
        <p:txBody>
          <a:bodyPr>
            <a:normAutofit/>
          </a:bodyPr>
          <a:lstStyle/>
          <a:p>
            <a:r>
              <a:rPr lang="en-US" sz="3600" cap="all">
                <a:solidFill>
                  <a:schemeClr val="tx1">
                    <a:lumMod val="50000"/>
                  </a:schemeClr>
                </a:solidFill>
                <a:cs typeface="+mn-cs"/>
              </a:rPr>
              <a:t>Agenda</a:t>
            </a:r>
          </a:p>
        </p:txBody>
      </p:sp>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7748F0AC-0B29-4BAD-B4B3-B00853F71BBB}"/>
              </a:ext>
            </a:extLst>
          </p:cNvPr>
          <p:cNvSpPr txBox="1"/>
          <p:nvPr/>
        </p:nvSpPr>
        <p:spPr>
          <a:xfrm>
            <a:off x="5783280" y="1123342"/>
            <a:ext cx="5187748" cy="424731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a:cs typeface="Arial"/>
              </a:rPr>
              <a:t>Overview – What is RAAC?</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a:cs typeface="Arial"/>
              </a:rPr>
              <a:t>Issues – What are the problems associated with RAAC?</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a:cs typeface="Arial"/>
              </a:rPr>
              <a:t>Do I have it? First steps - determining if my facilities may contain RAAC. </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a:cs typeface="Arial"/>
              </a:rPr>
              <a:t>Are you at Risk? Evaluating and Maintaining RAAC elements. Next Steps, Maintenance Plans, and Extending the Service Life.</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panose="020B0604020202020204" pitchFamily="34" charset="0"/>
                <a:cs typeface="Arial" panose="020B0604020202020204" pitchFamily="34" charset="0"/>
              </a:rPr>
              <a:t>Three Phases of RAAC Management</a:t>
            </a:r>
          </a:p>
          <a:p>
            <a:pPr marL="342900" marR="0" lvl="0" indent="-3429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r>
              <a:rPr lang="en-US" sz="2000">
                <a:solidFill>
                  <a:prstClr val="black"/>
                </a:solidFill>
                <a:latin typeface="Arial"/>
                <a:cs typeface="Arial"/>
              </a:rPr>
              <a:t>Questions</a:t>
            </a:r>
          </a:p>
        </p:txBody>
      </p:sp>
      <p:pic>
        <p:nvPicPr>
          <p:cNvPr id="2" name="Picture 1" descr="A pen with a red cap on a checklist&#10;&#10;Description automatically generated">
            <a:extLst>
              <a:ext uri="{FF2B5EF4-FFF2-40B4-BE49-F238E27FC236}">
                <a16:creationId xmlns:a16="http://schemas.microsoft.com/office/drawing/2014/main" id="{B5DE9784-169B-4468-3FC3-7D0527C78A3E}"/>
              </a:ext>
            </a:extLst>
          </p:cNvPr>
          <p:cNvPicPr>
            <a:picLocks noChangeAspect="1"/>
          </p:cNvPicPr>
          <p:nvPr/>
        </p:nvPicPr>
        <p:blipFill>
          <a:blip r:embed="rId2"/>
          <a:stretch>
            <a:fillRect/>
          </a:stretch>
        </p:blipFill>
        <p:spPr>
          <a:xfrm>
            <a:off x="677334" y="1435966"/>
            <a:ext cx="5105946" cy="3622067"/>
          </a:xfrm>
          <a:prstGeom prst="rect">
            <a:avLst/>
          </a:prstGeom>
        </p:spPr>
      </p:pic>
      <p:grpSp>
        <p:nvGrpSpPr>
          <p:cNvPr id="3" name="Group 2">
            <a:extLst>
              <a:ext uri="{FF2B5EF4-FFF2-40B4-BE49-F238E27FC236}">
                <a16:creationId xmlns:a16="http://schemas.microsoft.com/office/drawing/2014/main" id="{BAD35425-29B9-AFD9-1C7A-5E6ACBD6C0EC}"/>
              </a:ext>
            </a:extLst>
          </p:cNvPr>
          <p:cNvGrpSpPr/>
          <p:nvPr/>
        </p:nvGrpSpPr>
        <p:grpSpPr>
          <a:xfrm>
            <a:off x="14726" y="6052988"/>
            <a:ext cx="5357177" cy="786711"/>
            <a:chOff x="14726" y="6052988"/>
            <a:chExt cx="5357177" cy="786711"/>
          </a:xfrm>
        </p:grpSpPr>
        <p:pic>
          <p:nvPicPr>
            <p:cNvPr id="5" name="Picture 4">
              <a:extLst>
                <a:ext uri="{FF2B5EF4-FFF2-40B4-BE49-F238E27FC236}">
                  <a16:creationId xmlns:a16="http://schemas.microsoft.com/office/drawing/2014/main" id="{4E26F90A-A16F-88AB-57BF-6B794AE2C007}"/>
                </a:ext>
              </a:extLst>
            </p:cNvPr>
            <p:cNvPicPr>
              <a:picLocks noChangeAspect="1"/>
            </p:cNvPicPr>
            <p:nvPr userDrawn="1"/>
          </p:nvPicPr>
          <p:blipFill>
            <a:blip r:embed="rId3"/>
            <a:srcRect b="38972"/>
            <a:stretch/>
          </p:blipFill>
          <p:spPr>
            <a:xfrm>
              <a:off x="2029212" y="6135550"/>
              <a:ext cx="2099914" cy="596302"/>
            </a:xfrm>
            <a:prstGeom prst="rect">
              <a:avLst/>
            </a:prstGeom>
          </p:spPr>
        </p:pic>
        <p:pic>
          <p:nvPicPr>
            <p:cNvPr id="8" name="Picture 2" descr="Canoe - Whelen Engineering Company, Inc.">
              <a:extLst>
                <a:ext uri="{FF2B5EF4-FFF2-40B4-BE49-F238E27FC236}">
                  <a16:creationId xmlns:a16="http://schemas.microsoft.com/office/drawing/2014/main" id="{5DBB25F6-26D6-D748-25E3-BA3B6955E2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26" y="6052988"/>
              <a:ext cx="1955321" cy="786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ourcewell contract ID">
              <a:extLst>
                <a:ext uri="{FF2B5EF4-FFF2-40B4-BE49-F238E27FC236}">
                  <a16:creationId xmlns:a16="http://schemas.microsoft.com/office/drawing/2014/main" id="{7736F6F6-E29C-EA80-538C-368CBC8D07D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206764" y="6052988"/>
              <a:ext cx="1165139" cy="7573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664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407090" y="743608"/>
            <a:ext cx="11906865" cy="775317"/>
          </a:xfrm>
        </p:spPr>
        <p:txBody>
          <a:bodyPr vert="horz" lIns="91440" tIns="45720" rIns="91440" bIns="45720" rtlCol="0" anchor="t">
            <a:noAutofit/>
          </a:bodyPr>
          <a:lstStyle/>
          <a:p>
            <a:r>
              <a:rPr lang="en-US" sz="3600" cap="all">
                <a:solidFill>
                  <a:schemeClr val="tx1">
                    <a:lumMod val="50000"/>
                  </a:schemeClr>
                </a:solidFill>
                <a:cs typeface="+mn-cs"/>
              </a:rPr>
              <a:t>Reinforced Autoclaved Aerated Concrete(RAAC)</a:t>
            </a:r>
          </a:p>
        </p:txBody>
      </p:sp>
      <p:sp>
        <p:nvSpPr>
          <p:cNvPr id="7" name="TextBox 6">
            <a:extLst>
              <a:ext uri="{FF2B5EF4-FFF2-40B4-BE49-F238E27FC236}">
                <a16:creationId xmlns:a16="http://schemas.microsoft.com/office/drawing/2014/main" id="{7748F0AC-0B29-4BAD-B4B3-B00853F71BBB}"/>
              </a:ext>
            </a:extLst>
          </p:cNvPr>
          <p:cNvSpPr txBox="1"/>
          <p:nvPr/>
        </p:nvSpPr>
        <p:spPr>
          <a:xfrm>
            <a:off x="3929167" y="1970430"/>
            <a:ext cx="7719238" cy="4629812"/>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90000"/>
              </a:lnSpc>
              <a:spcBef>
                <a:spcPts val="1000"/>
              </a:spcBef>
              <a:spcAft>
                <a:spcPts val="0"/>
              </a:spcAft>
              <a:buClr>
                <a:srgbClr val="3AEFCC"/>
              </a:buClr>
              <a:buSzPct val="80000"/>
              <a:buFontTx/>
              <a:buNone/>
              <a:tabLst/>
              <a:defRPr/>
            </a:pPr>
            <a:r>
              <a:rPr kumimoji="0" lang="en-US" sz="1800" b="1" i="0" u="none" strike="noStrike" kern="1200" cap="none" spc="0" normalizeH="0" baseline="0" noProof="0">
                <a:ln>
                  <a:noFill/>
                </a:ln>
                <a:solidFill>
                  <a:srgbClr val="C00000"/>
                </a:solidFill>
                <a:effectLst/>
                <a:uLnTx/>
                <a:uFillTx/>
                <a:latin typeface="Arial"/>
                <a:cs typeface="Arial"/>
              </a:rPr>
              <a:t>What is it?</a:t>
            </a:r>
          </a:p>
          <a:p>
            <a:pPr marL="0" marR="0" lvl="0" indent="0" algn="l" defTabSz="457200" rtl="0" eaLnBrk="1" fontAlgn="auto" latinLnBrk="0" hangingPunct="1">
              <a:lnSpc>
                <a:spcPct val="90000"/>
              </a:lnSpc>
              <a:spcBef>
                <a:spcPts val="1000"/>
              </a:spcBef>
              <a:spcAft>
                <a:spcPts val="0"/>
              </a:spcAft>
              <a:buClr>
                <a:srgbClr val="3AEFCC"/>
              </a:buClr>
              <a:buSzPct val="80000"/>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indent="-285750" fontAlgn="base">
              <a:lnSpc>
                <a:spcPct val="110000"/>
              </a:lnSpc>
              <a:spcAft>
                <a:spcPts val="600"/>
              </a:spcAft>
              <a:buClr>
                <a:srgbClr val="C00000"/>
              </a:buClr>
              <a:buSzPct val="80000"/>
              <a:buFont typeface="Arial" panose="020B0604020202020204" pitchFamily="34" charset="0"/>
              <a:buChar char="►"/>
            </a:pPr>
            <a:r>
              <a:rPr kumimoji="0" lang="en-US" sz="1600" b="0" i="0" u="none" strike="noStrike" kern="1200" cap="none" spc="0" normalizeH="0" baseline="0" noProof="0">
                <a:ln>
                  <a:noFill/>
                </a:ln>
                <a:solidFill>
                  <a:srgbClr val="000000"/>
                </a:solidFill>
                <a:effectLst/>
                <a:uLnTx/>
                <a:uFillTx/>
                <a:latin typeface="Arial"/>
                <a:cs typeface="Arial"/>
              </a:rPr>
              <a:t>Manufactured and used from the mid-1950s to the mid- 1990s.</a:t>
            </a:r>
            <a:endParaRPr lang="en-US" sz="1600">
              <a:solidFill>
                <a:srgbClr val="000000"/>
              </a:solidFill>
              <a:latin typeface="Arial"/>
              <a:cs typeface="Arial"/>
            </a:endParaRP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Prefabrication process for lightweight concrete which incorporates an aeration process that creates millions of tiny hole or pores inside the concrete mix.  </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RAAC is mix of cement, calcium hydroxide, fine sand, and aluminum powder.</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Aluminum and calcium hydroxide react to create bubbles, which make up 65% to 85% of materials volume</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Brand Name - “</a:t>
            </a:r>
            <a:r>
              <a:rPr lang="en-US" sz="1600" err="1">
                <a:solidFill>
                  <a:srgbClr val="000000"/>
                </a:solidFill>
                <a:latin typeface="Arial"/>
                <a:cs typeface="Arial"/>
              </a:rPr>
              <a:t>Siporex</a:t>
            </a:r>
            <a:r>
              <a:rPr lang="en-US" sz="1600">
                <a:solidFill>
                  <a:srgbClr val="000000"/>
                </a:solidFill>
                <a:latin typeface="Arial"/>
                <a:cs typeface="Arial"/>
              </a:rPr>
              <a:t>” – East Canada.</a:t>
            </a:r>
          </a:p>
          <a:p>
            <a:pPr marL="285750" indent="-285750" fontAlgn="base">
              <a:lnSpc>
                <a:spcPct val="110000"/>
              </a:lnSpc>
              <a:spcAft>
                <a:spcPts val="600"/>
              </a:spcAft>
              <a:buClr>
                <a:srgbClr val="C00000"/>
              </a:buClr>
              <a:buSzPct val="80000"/>
              <a:buFont typeface="Arial" panose="020B0604020202020204" pitchFamily="34" charset="0"/>
              <a:buChar char="►"/>
            </a:pPr>
            <a:endParaRPr lang="en-US" sz="1600">
              <a:solidFill>
                <a:srgbClr val="000000"/>
              </a:solidFill>
              <a:latin typeface="Arial" panose="020B0604020202020204" pitchFamily="34" charset="0"/>
              <a:cs typeface="Arial" panose="020B0604020202020204" pitchFamily="34" charset="0"/>
            </a:endParaRPr>
          </a:p>
          <a:p>
            <a:pPr marL="285750" indent="-285750" fontAlgn="base">
              <a:lnSpc>
                <a:spcPct val="110000"/>
              </a:lnSpc>
              <a:spcAft>
                <a:spcPts val="600"/>
              </a:spcAft>
              <a:buClr>
                <a:srgbClr val="C00000"/>
              </a:buClr>
              <a:buSzPct val="8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46D0072-E59B-C671-09E1-23C855E745AD}"/>
              </a:ext>
            </a:extLst>
          </p:cNvPr>
          <p:cNvPicPr>
            <a:picLocks noChangeAspect="1"/>
          </p:cNvPicPr>
          <p:nvPr/>
        </p:nvPicPr>
        <p:blipFill rotWithShape="1">
          <a:blip r:embed="rId3"/>
          <a:srcRect t="18709" b="18709"/>
          <a:stretch/>
        </p:blipFill>
        <p:spPr>
          <a:xfrm>
            <a:off x="543595" y="3687097"/>
            <a:ext cx="3036603" cy="1777818"/>
          </a:xfrm>
          <a:prstGeom prst="rect">
            <a:avLst/>
          </a:prstGeom>
        </p:spPr>
      </p:pic>
      <p:pic>
        <p:nvPicPr>
          <p:cNvPr id="8" name="Picture 7">
            <a:extLst>
              <a:ext uri="{FF2B5EF4-FFF2-40B4-BE49-F238E27FC236}">
                <a16:creationId xmlns:a16="http://schemas.microsoft.com/office/drawing/2014/main" id="{62318DD4-C125-E38C-973E-4C05CA572CE9}"/>
              </a:ext>
            </a:extLst>
          </p:cNvPr>
          <p:cNvPicPr>
            <a:picLocks noChangeAspect="1"/>
          </p:cNvPicPr>
          <p:nvPr/>
        </p:nvPicPr>
        <p:blipFill rotWithShape="1">
          <a:blip r:embed="rId4"/>
          <a:srcRect l="29" r="29"/>
          <a:stretch/>
        </p:blipFill>
        <p:spPr>
          <a:xfrm>
            <a:off x="543595" y="1970430"/>
            <a:ext cx="3036603" cy="1643528"/>
          </a:xfrm>
          <a:prstGeom prst="rect">
            <a:avLst/>
          </a:prstGeom>
        </p:spPr>
      </p:pic>
      <p:sp>
        <p:nvSpPr>
          <p:cNvPr id="6" name="Content Placeholder 2">
            <a:extLst>
              <a:ext uri="{FF2B5EF4-FFF2-40B4-BE49-F238E27FC236}">
                <a16:creationId xmlns:a16="http://schemas.microsoft.com/office/drawing/2014/main" id="{14248E6D-91D4-4E2F-A960-99481F63B320}"/>
              </a:ext>
            </a:extLst>
          </p:cNvPr>
          <p:cNvSpPr txBox="1">
            <a:spLocks/>
          </p:cNvSpPr>
          <p:nvPr/>
        </p:nvSpPr>
        <p:spPr>
          <a:xfrm>
            <a:off x="677334" y="3262929"/>
            <a:ext cx="8596668" cy="164352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rgbClr val="D9724B"/>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Ø"/>
            </a:pPr>
            <a:endParaRPr lang="en-US"/>
          </a:p>
          <a:p>
            <a:pPr marL="742950" lvl="1" indent="-285750">
              <a:buClr>
                <a:schemeClr val="accent2"/>
              </a:buClr>
              <a:buSzPct val="101000"/>
              <a:buFont typeface="Arial" panose="020B0604020202020204" pitchFamily="34" charset="0"/>
              <a:buChar char="►"/>
            </a:pPr>
            <a:endParaRPr lang="en-US"/>
          </a:p>
        </p:txBody>
      </p:sp>
    </p:spTree>
    <p:extLst>
      <p:ext uri="{BB962C8B-B14F-4D97-AF65-F5344CB8AC3E}">
        <p14:creationId xmlns:p14="http://schemas.microsoft.com/office/powerpoint/2010/main" val="35652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320676" y="712185"/>
            <a:ext cx="11871324" cy="1472922"/>
          </a:xfrm>
        </p:spPr>
        <p:txBody>
          <a:bodyPr vert="horz" lIns="91440" tIns="45720" rIns="91440" bIns="45720" rtlCol="0" anchor="t">
            <a:noAutofit/>
          </a:bodyPr>
          <a:lstStyle/>
          <a:p>
            <a:r>
              <a:rPr lang="en-US" sz="3600" cap="all">
                <a:solidFill>
                  <a:schemeClr val="tx1">
                    <a:lumMod val="50000"/>
                  </a:schemeClr>
                </a:solidFill>
                <a:cs typeface="+mn-cs"/>
              </a:rPr>
              <a:t>Reinforced Autoclaved Aerated </a:t>
            </a:r>
            <a:br>
              <a:rPr lang="en-US" sz="3600" cap="all">
                <a:solidFill>
                  <a:schemeClr val="tx1">
                    <a:lumMod val="50000"/>
                  </a:schemeClr>
                </a:solidFill>
                <a:cs typeface="+mn-cs"/>
              </a:rPr>
            </a:br>
            <a:r>
              <a:rPr lang="en-US" sz="3600" cap="all">
                <a:solidFill>
                  <a:schemeClr val="tx1">
                    <a:lumMod val="50000"/>
                  </a:schemeClr>
                </a:solidFill>
                <a:cs typeface="+mn-cs"/>
              </a:rPr>
              <a:t>Concrete (RAAC)</a:t>
            </a:r>
          </a:p>
        </p:txBody>
      </p:sp>
      <p:sp>
        <p:nvSpPr>
          <p:cNvPr id="7" name="TextBox 6">
            <a:extLst>
              <a:ext uri="{FF2B5EF4-FFF2-40B4-BE49-F238E27FC236}">
                <a16:creationId xmlns:a16="http://schemas.microsoft.com/office/drawing/2014/main" id="{7748F0AC-0B29-4BAD-B4B3-B00853F71BBB}"/>
              </a:ext>
            </a:extLst>
          </p:cNvPr>
          <p:cNvSpPr txBox="1"/>
          <p:nvPr/>
        </p:nvSpPr>
        <p:spPr>
          <a:xfrm>
            <a:off x="533099" y="2297212"/>
            <a:ext cx="4449294" cy="2747095"/>
          </a:xfrm>
          <a:prstGeom prst="rect">
            <a:avLst/>
          </a:prstGeom>
        </p:spPr>
        <p:txBody>
          <a:bodyPr vert="horz" lIns="91440" tIns="45720" rIns="91440" bIns="45720" rtlCol="0">
            <a:noAutofit/>
          </a:bodyPr>
          <a:lstStyle/>
          <a:p>
            <a:pPr marL="0" marR="0" lvl="0" indent="0" algn="l" defTabSz="457200" rtl="0" eaLnBrk="1" fontAlgn="auto" latinLnBrk="0" hangingPunct="1">
              <a:lnSpc>
                <a:spcPct val="90000"/>
              </a:lnSpc>
              <a:spcBef>
                <a:spcPts val="1000"/>
              </a:spcBef>
              <a:spcAft>
                <a:spcPts val="0"/>
              </a:spcAft>
              <a:buClr>
                <a:srgbClr val="3AEFCC"/>
              </a:buClr>
              <a:buSzPct val="80000"/>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What is it?</a:t>
            </a:r>
          </a:p>
          <a:p>
            <a:pPr marL="285750" indent="-285750" fontAlgn="base">
              <a:lnSpc>
                <a:spcPct val="110000"/>
              </a:lnSpc>
              <a:spcAft>
                <a:spcPts val="600"/>
              </a:spcAft>
              <a:buClr>
                <a:srgbClr val="C00000"/>
              </a:buClr>
              <a:buSzPct val="80000"/>
              <a:buFont typeface="Arial" panose="020B0604020202020204" pitchFamily="34" charset="0"/>
              <a:buChar char="►"/>
            </a:pPr>
            <a:endParaRPr lang="en-US" sz="1600">
              <a:solidFill>
                <a:srgbClr val="000000"/>
              </a:solidFill>
              <a:latin typeface="Arial" panose="020B0604020202020204" pitchFamily="34" charset="0"/>
              <a:cs typeface="Arial" panose="020B0604020202020204" pitchFamily="34" charset="0"/>
            </a:endParaRP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The panels are cured in an autoclave, a machine used in the manufacturing process requiring elevated temperature and pressure.</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The panels contain steel reinforcement for strength in tension.</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Reinforcing is usually coated with waterproofing latex or bitumen for better adherence to the aerated concrete</a:t>
            </a:r>
          </a:p>
          <a:p>
            <a:pPr marL="285750" indent="-285750" fontAlgn="base">
              <a:lnSpc>
                <a:spcPct val="110000"/>
              </a:lnSpc>
              <a:spcAft>
                <a:spcPts val="600"/>
              </a:spcAft>
              <a:buClr>
                <a:srgbClr val="C00000"/>
              </a:buClr>
              <a:buSzPct val="80000"/>
              <a:buFont typeface="Arial" panose="020B0604020202020204" pitchFamily="34" charset="0"/>
              <a:buChar char="►"/>
            </a:pPr>
            <a:endParaRPr lang="en-US">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46D0072-E59B-C671-09E1-23C855E745AD}"/>
              </a:ext>
            </a:extLst>
          </p:cNvPr>
          <p:cNvPicPr>
            <a:picLocks noChangeAspect="1"/>
          </p:cNvPicPr>
          <p:nvPr/>
        </p:nvPicPr>
        <p:blipFill rotWithShape="1">
          <a:blip r:embed="rId3"/>
          <a:srcRect l="4848" r="4848"/>
          <a:stretch/>
        </p:blipFill>
        <p:spPr>
          <a:xfrm>
            <a:off x="8320910" y="2502970"/>
            <a:ext cx="3705691" cy="2323761"/>
          </a:xfrm>
          <a:prstGeom prst="rect">
            <a:avLst/>
          </a:prstGeom>
        </p:spPr>
      </p:pic>
      <p:pic>
        <p:nvPicPr>
          <p:cNvPr id="8" name="Picture 7">
            <a:extLst>
              <a:ext uri="{FF2B5EF4-FFF2-40B4-BE49-F238E27FC236}">
                <a16:creationId xmlns:a16="http://schemas.microsoft.com/office/drawing/2014/main" id="{62318DD4-C125-E38C-973E-4C05CA572CE9}"/>
              </a:ext>
            </a:extLst>
          </p:cNvPr>
          <p:cNvPicPr>
            <a:picLocks noChangeAspect="1"/>
          </p:cNvPicPr>
          <p:nvPr/>
        </p:nvPicPr>
        <p:blipFill rotWithShape="1">
          <a:blip r:embed="rId4"/>
          <a:srcRect l="7388" r="7388"/>
          <a:stretch/>
        </p:blipFill>
        <p:spPr>
          <a:xfrm>
            <a:off x="5126628" y="2502971"/>
            <a:ext cx="3036600" cy="2323760"/>
          </a:xfrm>
          <a:prstGeom prst="rect">
            <a:avLst/>
          </a:prstGeom>
        </p:spPr>
      </p:pic>
    </p:spTree>
    <p:extLst>
      <p:ext uri="{BB962C8B-B14F-4D97-AF65-F5344CB8AC3E}">
        <p14:creationId xmlns:p14="http://schemas.microsoft.com/office/powerpoint/2010/main" val="130205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323461" y="1837819"/>
            <a:ext cx="7573571" cy="4147425"/>
          </a:xfrm>
          <a:prstGeom prst="rect">
            <a:avLst/>
          </a:prstGeom>
        </p:spPr>
        <p:txBody>
          <a:bodyPr vert="horz" lIns="91440" tIns="45720" rIns="91440" bIns="45720" rtlCol="0" anchor="t">
            <a:normAutofit/>
          </a:bodyPr>
          <a:lstStyle/>
          <a:p>
            <a:pPr defTabSz="457200">
              <a:lnSpc>
                <a:spcPct val="90000"/>
              </a:lnSpc>
              <a:spcBef>
                <a:spcPts val="1000"/>
              </a:spcBef>
              <a:buClr>
                <a:schemeClr val="accent1"/>
              </a:buClr>
              <a:buSzPct val="80000"/>
            </a:pPr>
            <a:r>
              <a:rPr lang="en-US" sz="1600" b="1">
                <a:solidFill>
                  <a:srgbClr val="C00000"/>
                </a:solidFill>
                <a:latin typeface="Arial"/>
                <a:cs typeface="Arial"/>
              </a:rPr>
              <a:t>Materials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b="0" i="0">
                <a:solidFill>
                  <a:srgbClr val="000000"/>
                </a:solidFill>
                <a:effectLst/>
                <a:latin typeface="Arial"/>
                <a:cs typeface="Arial"/>
              </a:rPr>
              <a:t>The material is usually light grey or off-white in </a:t>
            </a:r>
            <a:r>
              <a:rPr lang="en-US" sz="1600" b="0" i="0" err="1">
                <a:solidFill>
                  <a:srgbClr val="000000"/>
                </a:solidFill>
                <a:effectLst/>
                <a:latin typeface="Arial"/>
                <a:cs typeface="Arial"/>
              </a:rPr>
              <a:t>colour</a:t>
            </a:r>
            <a:endParaRPr lang="en-US" sz="1600">
              <a:solidFill>
                <a:srgbClr val="000000"/>
              </a:solidFill>
              <a:latin typeface="Arial"/>
              <a:cs typeface="Arial"/>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Easily</a:t>
            </a:r>
            <a:r>
              <a:rPr lang="en-US" sz="1600" b="0" i="0">
                <a:solidFill>
                  <a:srgbClr val="000000"/>
                </a:solidFill>
                <a:effectLst/>
                <a:latin typeface="Arial"/>
                <a:cs typeface="Arial"/>
              </a:rPr>
              <a:t> broken or damaged with hand tools or sharp implements. </a:t>
            </a:r>
            <a:endParaRPr lang="en-US"/>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b="0" i="0">
                <a:solidFill>
                  <a:srgbClr val="000000"/>
                </a:solidFill>
                <a:effectLst/>
                <a:latin typeface="Arial"/>
                <a:cs typeface="Arial"/>
              </a:rPr>
              <a:t>RAAC planks are rectangular in cross-section</a:t>
            </a:r>
            <a:endParaRPr lang="en-US" sz="1600">
              <a:solidFill>
                <a:srgbClr val="000000"/>
              </a:solidFill>
              <a:latin typeface="Arial"/>
              <a:cs typeface="Arial"/>
            </a:endParaRP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b="0" i="0">
                <a:solidFill>
                  <a:srgbClr val="000000"/>
                </a:solidFill>
                <a:effectLst/>
                <a:latin typeface="Arial"/>
                <a:cs typeface="Arial"/>
              </a:rPr>
              <a:t>Typically, planks vary in width from 300mm </a:t>
            </a:r>
            <a:r>
              <a:rPr lang="en-US" sz="1600">
                <a:solidFill>
                  <a:srgbClr val="000000"/>
                </a:solidFill>
                <a:latin typeface="Arial"/>
                <a:cs typeface="Arial"/>
              </a:rPr>
              <a:t>– 750mm </a:t>
            </a:r>
            <a:r>
              <a:rPr lang="en-US" sz="1600" b="0" i="0">
                <a:solidFill>
                  <a:srgbClr val="000000"/>
                </a:solidFill>
                <a:effectLst/>
                <a:latin typeface="Arial"/>
                <a:cs typeface="Arial"/>
              </a:rPr>
              <a:t>(12</a:t>
            </a:r>
            <a:r>
              <a:rPr lang="en-US" sz="1600">
                <a:solidFill>
                  <a:srgbClr val="000000"/>
                </a:solidFill>
                <a:latin typeface="Arial"/>
                <a:cs typeface="Arial"/>
              </a:rPr>
              <a:t>”- </a:t>
            </a:r>
            <a:r>
              <a:rPr lang="en-US" sz="1600" b="0" i="0">
                <a:solidFill>
                  <a:srgbClr val="000000"/>
                </a:solidFill>
                <a:effectLst/>
                <a:latin typeface="Arial"/>
                <a:cs typeface="Arial"/>
              </a:rPr>
              <a:t>30”) and spans up to 6m (20’) were used. A thickness of </a:t>
            </a:r>
            <a:r>
              <a:rPr lang="en-US" sz="1600">
                <a:solidFill>
                  <a:srgbClr val="000000"/>
                </a:solidFill>
                <a:latin typeface="Arial"/>
                <a:cs typeface="Arial"/>
              </a:rPr>
              <a:t>100 – 250mm</a:t>
            </a:r>
            <a:r>
              <a:rPr lang="en-US" sz="1600" b="0" i="0">
                <a:solidFill>
                  <a:srgbClr val="000000"/>
                </a:solidFill>
                <a:effectLst/>
                <a:latin typeface="Arial"/>
                <a:cs typeface="Arial"/>
              </a:rPr>
              <a:t> (4”- 10”) is common.</a:t>
            </a:r>
            <a:endParaRPr lang="en-US"/>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b="0" i="0">
                <a:solidFill>
                  <a:srgbClr val="000000"/>
                </a:solidFill>
                <a:effectLst/>
                <a:latin typeface="Arial"/>
                <a:cs typeface="Arial"/>
              </a:rPr>
              <a:t>RAAC is not the same as reinforced concrete and behaves in a different way. It has a much higher elastic modulus than reinforced concrete</a:t>
            </a:r>
            <a:endParaRPr lang="en-US" sz="1600">
              <a:solidFill>
                <a:srgbClr val="000000"/>
              </a:solidFill>
              <a:latin typeface="Arial"/>
              <a:cs typeface="Arial"/>
            </a:endParaRP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977" t="-780" r="1140"/>
          <a:stretch/>
        </p:blipFill>
        <p:spPr>
          <a:xfrm>
            <a:off x="375632" y="2005782"/>
            <a:ext cx="3751359" cy="1657214"/>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13261" t="17826" r="26549" b="11445"/>
          <a:stretch/>
        </p:blipFill>
        <p:spPr>
          <a:xfrm>
            <a:off x="381827" y="3719226"/>
            <a:ext cx="3751359" cy="1744618"/>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94968" y="727687"/>
            <a:ext cx="11897032" cy="775317"/>
          </a:xfrm>
        </p:spPr>
        <p:txBody>
          <a:bodyPr vert="horz" lIns="91440" tIns="45720" rIns="91440" bIns="45720" rtlCol="0" anchor="t">
            <a:noAutofit/>
          </a:bodyPr>
          <a:lstStyle/>
          <a:p>
            <a:r>
              <a:rPr lang="en-US" sz="3600" cap="all">
                <a:solidFill>
                  <a:schemeClr val="tx1">
                    <a:lumMod val="50000"/>
                  </a:schemeClr>
                </a:solidFill>
                <a:cs typeface="+mn-cs"/>
              </a:rPr>
              <a:t>Reinforced Autoclaved Aerated Concrete(RAAC)</a:t>
            </a:r>
          </a:p>
        </p:txBody>
      </p:sp>
    </p:spTree>
    <p:extLst>
      <p:ext uri="{BB962C8B-B14F-4D97-AF65-F5344CB8AC3E}">
        <p14:creationId xmlns:p14="http://schemas.microsoft.com/office/powerpoint/2010/main" val="78385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F3256-67FC-41A5-AAB8-9856CB8D7912}"/>
              </a:ext>
            </a:extLst>
          </p:cNvPr>
          <p:cNvSpPr>
            <a:spLocks noGrp="1"/>
          </p:cNvSpPr>
          <p:nvPr>
            <p:ph type="title"/>
          </p:nvPr>
        </p:nvSpPr>
        <p:spPr>
          <a:xfrm>
            <a:off x="198056" y="715426"/>
            <a:ext cx="11993944" cy="775317"/>
          </a:xfrm>
        </p:spPr>
        <p:txBody>
          <a:bodyPr vert="horz" lIns="91440" tIns="45720" rIns="91440" bIns="45720" rtlCol="0" anchor="t">
            <a:noAutofit/>
          </a:bodyPr>
          <a:lstStyle/>
          <a:p>
            <a:r>
              <a:rPr lang="en-US" sz="3600" cap="all">
                <a:solidFill>
                  <a:schemeClr val="tx1">
                    <a:lumMod val="50000"/>
                  </a:schemeClr>
                </a:solidFill>
                <a:cs typeface="+mn-cs"/>
              </a:rPr>
              <a:t>Reinforced Autoclaved Aerated Concrete (RAAC)</a:t>
            </a:r>
          </a:p>
        </p:txBody>
      </p:sp>
      <p:sp>
        <p:nvSpPr>
          <p:cNvPr id="7" name="TextBox 6">
            <a:extLst>
              <a:ext uri="{FF2B5EF4-FFF2-40B4-BE49-F238E27FC236}">
                <a16:creationId xmlns:a16="http://schemas.microsoft.com/office/drawing/2014/main" id="{7748F0AC-0B29-4BAD-B4B3-B00853F71BBB}"/>
              </a:ext>
            </a:extLst>
          </p:cNvPr>
          <p:cNvSpPr txBox="1"/>
          <p:nvPr/>
        </p:nvSpPr>
        <p:spPr>
          <a:xfrm>
            <a:off x="201145" y="2107208"/>
            <a:ext cx="7229563" cy="5017594"/>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90000"/>
              </a:lnSpc>
              <a:spcBef>
                <a:spcPts val="1000"/>
              </a:spcBef>
              <a:spcAft>
                <a:spcPts val="0"/>
              </a:spcAft>
              <a:buClr>
                <a:srgbClr val="3AEFCC"/>
              </a:buClr>
              <a:buSzPct val="80000"/>
              <a:buFontTx/>
              <a:buNone/>
              <a:tabLst/>
              <a:defRPr/>
            </a:pPr>
            <a:r>
              <a:rPr kumimoji="0" lang="en-US" sz="1600" b="1" i="0" u="none" strike="noStrike" kern="1200" cap="none" spc="0" normalizeH="0" baseline="0" noProof="0">
                <a:ln>
                  <a:noFill/>
                </a:ln>
                <a:solidFill>
                  <a:srgbClr val="C00000"/>
                </a:solidFill>
                <a:effectLst/>
                <a:uLnTx/>
                <a:uFillTx/>
                <a:latin typeface="Arial"/>
                <a:cs typeface="Arial"/>
              </a:rPr>
              <a:t>Why was it used?</a:t>
            </a:r>
            <a:endParaRPr lang="en-US" sz="1600">
              <a:solidFill>
                <a:srgbClr val="000000"/>
              </a:solidFill>
              <a:latin typeface="Arial" panose="020B0604020202020204" pitchFamily="34" charset="0"/>
              <a:cs typeface="Arial" panose="020B0604020202020204" pitchFamily="34" charset="0"/>
            </a:endParaRPr>
          </a:p>
          <a:p>
            <a:pPr>
              <a:lnSpc>
                <a:spcPct val="90000"/>
              </a:lnSpc>
              <a:spcBef>
                <a:spcPts val="1000"/>
              </a:spcBef>
              <a:defRPr/>
            </a:pPr>
            <a:endParaRPr lang="en-US" sz="1600" b="1">
              <a:solidFill>
                <a:srgbClr val="C00000"/>
              </a:solidFill>
              <a:latin typeface="Arial"/>
              <a:cs typeface="Arial"/>
            </a:endParaRPr>
          </a:p>
          <a:p>
            <a:pPr marL="285750" indent="-285750" fontAlgn="base">
              <a:lnSpc>
                <a:spcPct val="110000"/>
              </a:lnSpc>
              <a:spcAft>
                <a:spcPts val="600"/>
              </a:spcAft>
              <a:buClr>
                <a:srgbClr val="C00000"/>
              </a:buClr>
              <a:buSzPct val="80000"/>
              <a:buFont typeface="Arial" panose="020B0604020202020204" pitchFamily="34" charset="0"/>
              <a:buChar char="►"/>
              <a:defRPr/>
            </a:pPr>
            <a:r>
              <a:rPr lang="en-US" sz="1600">
                <a:solidFill>
                  <a:srgbClr val="000000"/>
                </a:solidFill>
                <a:latin typeface="Arial"/>
                <a:cs typeface="Arial"/>
              </a:rPr>
              <a:t>Typically used in roof structure, but also used in floors, walls, and eaves as structural components.</a:t>
            </a:r>
          </a:p>
          <a:p>
            <a:pPr marL="285750" marR="0" lvl="0" indent="-285750" algn="l" defTabSz="914400" rtl="0" eaLnBrk="1" fontAlgn="base" latinLnBrk="0" hangingPunct="1">
              <a:lnSpc>
                <a:spcPct val="110000"/>
              </a:lnSpc>
              <a:spcBef>
                <a:spcPts val="0"/>
              </a:spcBef>
              <a:spcAft>
                <a:spcPts val="600"/>
              </a:spcAft>
              <a:buClr>
                <a:srgbClr val="C00000"/>
              </a:buClr>
              <a:buSzPct val="80000"/>
              <a:buFont typeface="Arial" panose="020B0604020202020204" pitchFamily="34" charset="0"/>
              <a:buChar char="►"/>
              <a:tabLst/>
              <a:defRPr/>
            </a:pPr>
            <a:r>
              <a:rPr lang="en-US" sz="1600">
                <a:solidFill>
                  <a:srgbClr val="000000"/>
                </a:solidFill>
                <a:latin typeface="Arial"/>
                <a:cs typeface="Arial"/>
              </a:rPr>
              <a:t>The ideal benefits in the design at the time were:</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Lightweight (1/3 of the weight of regular concrete) </a:t>
            </a:r>
          </a:p>
          <a:p>
            <a:pPr marL="285750" indent="-285750">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Fire Safety – fire resistant properties</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Insulation properties – heat and sound properties</a:t>
            </a:r>
            <a:endParaRPr lang="en-US" sz="1600">
              <a:solidFill>
                <a:srgbClr val="000000"/>
              </a:solidFill>
              <a:latin typeface="Arial" panose="020B0604020202020204" pitchFamily="34" charset="0"/>
              <a:cs typeface="Arial" panose="020B0604020202020204" pitchFamily="34" charset="0"/>
            </a:endParaRP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Flexibility in use, easy to cut and form into blocks/ panels for walls </a:t>
            </a:r>
          </a:p>
          <a:p>
            <a:pPr marL="285750" indent="-285750" fontAlgn="base">
              <a:lnSpc>
                <a:spcPct val="110000"/>
              </a:lnSpc>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Cost</a:t>
            </a:r>
          </a:p>
        </p:txBody>
      </p:sp>
      <p:pic>
        <p:nvPicPr>
          <p:cNvPr id="3" name="Picture 2">
            <a:extLst>
              <a:ext uri="{FF2B5EF4-FFF2-40B4-BE49-F238E27FC236}">
                <a16:creationId xmlns:a16="http://schemas.microsoft.com/office/drawing/2014/main" id="{C46D0072-E59B-C671-09E1-23C855E745AD}"/>
              </a:ext>
            </a:extLst>
          </p:cNvPr>
          <p:cNvPicPr>
            <a:picLocks noChangeAspect="1"/>
          </p:cNvPicPr>
          <p:nvPr/>
        </p:nvPicPr>
        <p:blipFill rotWithShape="1">
          <a:blip r:embed="rId3"/>
          <a:srcRect l="1892" t="14362" b="12469"/>
          <a:stretch/>
        </p:blipFill>
        <p:spPr>
          <a:xfrm>
            <a:off x="7716800" y="3705174"/>
            <a:ext cx="4258889" cy="1820746"/>
          </a:xfrm>
          <a:prstGeom prst="rect">
            <a:avLst/>
          </a:prstGeom>
        </p:spPr>
      </p:pic>
      <p:pic>
        <p:nvPicPr>
          <p:cNvPr id="8" name="Picture 7">
            <a:extLst>
              <a:ext uri="{FF2B5EF4-FFF2-40B4-BE49-F238E27FC236}">
                <a16:creationId xmlns:a16="http://schemas.microsoft.com/office/drawing/2014/main" id="{62318DD4-C125-E38C-973E-4C05CA572CE9}"/>
              </a:ext>
            </a:extLst>
          </p:cNvPr>
          <p:cNvPicPr>
            <a:picLocks noChangeAspect="1"/>
          </p:cNvPicPr>
          <p:nvPr/>
        </p:nvPicPr>
        <p:blipFill rotWithShape="1">
          <a:blip r:embed="rId4"/>
          <a:srcRect l="5867" t="25838" r="2500" b="6897"/>
          <a:stretch/>
        </p:blipFill>
        <p:spPr>
          <a:xfrm>
            <a:off x="7716800" y="1831937"/>
            <a:ext cx="4175890" cy="1820747"/>
          </a:xfrm>
          <a:prstGeom prst="rect">
            <a:avLst/>
          </a:prstGeom>
        </p:spPr>
      </p:pic>
    </p:spTree>
    <p:extLst>
      <p:ext uri="{BB962C8B-B14F-4D97-AF65-F5344CB8AC3E}">
        <p14:creationId xmlns:p14="http://schemas.microsoft.com/office/powerpoint/2010/main" val="9110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48F0AC-0B29-4BAD-B4B3-B00853F71BBB}"/>
              </a:ext>
            </a:extLst>
          </p:cNvPr>
          <p:cNvSpPr txBox="1"/>
          <p:nvPr/>
        </p:nvSpPr>
        <p:spPr>
          <a:xfrm>
            <a:off x="4222188" y="1626409"/>
            <a:ext cx="7812496" cy="4191536"/>
          </a:xfrm>
          <a:prstGeom prst="rect">
            <a:avLst/>
          </a:prstGeom>
        </p:spPr>
        <p:txBody>
          <a:bodyPr vert="horz" lIns="91440" tIns="45720" rIns="91440" bIns="45720" rtlCol="0" anchor="t">
            <a:noAutofit/>
          </a:bodyPr>
          <a:lstStyle/>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2017 – UK Standing Committee on Structural Safety asked to investigate the suitability of material after a roof collapse. (Luckily, collapse was early morning, no injuries. School name not indicated)</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2018 – Another roof collapse at </a:t>
            </a:r>
            <a:r>
              <a:rPr lang="en-US" sz="1600" b="1" err="1">
                <a:solidFill>
                  <a:srgbClr val="000000"/>
                </a:solidFill>
                <a:latin typeface="Arial"/>
                <a:cs typeface="Arial"/>
              </a:rPr>
              <a:t>Singlewell</a:t>
            </a:r>
            <a:r>
              <a:rPr lang="en-US" sz="1600" b="1">
                <a:solidFill>
                  <a:srgbClr val="000000"/>
                </a:solidFill>
                <a:latin typeface="Arial"/>
                <a:cs typeface="Arial"/>
              </a:rPr>
              <a:t> Primary School in Kent</a:t>
            </a:r>
            <a:r>
              <a:rPr lang="en-US" sz="1600">
                <a:solidFill>
                  <a:srgbClr val="000000"/>
                </a:solidFill>
                <a:latin typeface="Arial"/>
                <a:cs typeface="Arial"/>
              </a:rPr>
              <a:t>. Fortunately, this was on the weekend, above staff room. Again, luckily no injuries.</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In both cases, RAAC panels failed, without warning.</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Structural engineering investigations began – looking at frequently encountered RAAC planks installed before 1980 that were not fit for purpose.</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Investigation and testing found RAAC planks become “more defective with time” </a:t>
            </a:r>
          </a:p>
          <a:p>
            <a:pPr marL="285750" indent="-285750" defTabSz="457200">
              <a:lnSpc>
                <a:spcPct val="110000"/>
              </a:lnSpc>
              <a:spcBef>
                <a:spcPts val="600"/>
              </a:spcBef>
              <a:spcAft>
                <a:spcPts val="600"/>
              </a:spcAft>
              <a:buClr>
                <a:srgbClr val="C00000"/>
              </a:buClr>
              <a:buSzPct val="80000"/>
              <a:buFont typeface="Arial" panose="020B0604020202020204" pitchFamily="34" charset="0"/>
              <a:buChar char="►"/>
            </a:pPr>
            <a:r>
              <a:rPr lang="en-US" sz="1600">
                <a:solidFill>
                  <a:srgbClr val="000000"/>
                </a:solidFill>
                <a:latin typeface="Arial"/>
                <a:cs typeface="Arial"/>
              </a:rPr>
              <a:t>Government published guidance for schools to have adequate contingencies in case buildings need to be vacated at short notice</a:t>
            </a:r>
          </a:p>
        </p:txBody>
      </p:sp>
      <p:pic>
        <p:nvPicPr>
          <p:cNvPr id="3" name="Picture 2">
            <a:extLst>
              <a:ext uri="{FF2B5EF4-FFF2-40B4-BE49-F238E27FC236}">
                <a16:creationId xmlns:a16="http://schemas.microsoft.com/office/drawing/2014/main" id="{FF3EE28B-9E90-F648-A6F4-59797DD183E8}"/>
              </a:ext>
            </a:extLst>
          </p:cNvPr>
          <p:cNvPicPr>
            <a:picLocks noChangeAspect="1"/>
          </p:cNvPicPr>
          <p:nvPr/>
        </p:nvPicPr>
        <p:blipFill rotWithShape="1">
          <a:blip r:embed="rId3"/>
          <a:srcRect l="9751" r="9751"/>
          <a:stretch/>
        </p:blipFill>
        <p:spPr>
          <a:xfrm>
            <a:off x="381827" y="1442652"/>
            <a:ext cx="3533131" cy="1986348"/>
          </a:xfrm>
          <a:prstGeom prst="rect">
            <a:avLst/>
          </a:prstGeom>
        </p:spPr>
      </p:pic>
      <p:pic>
        <p:nvPicPr>
          <p:cNvPr id="8" name="Picture 7">
            <a:extLst>
              <a:ext uri="{FF2B5EF4-FFF2-40B4-BE49-F238E27FC236}">
                <a16:creationId xmlns:a16="http://schemas.microsoft.com/office/drawing/2014/main" id="{818D6659-CD8B-FAD3-460E-EB529C1BDE17}"/>
              </a:ext>
            </a:extLst>
          </p:cNvPr>
          <p:cNvPicPr>
            <a:picLocks noChangeAspect="1"/>
          </p:cNvPicPr>
          <p:nvPr/>
        </p:nvPicPr>
        <p:blipFill rotWithShape="1">
          <a:blip r:embed="rId4"/>
          <a:srcRect l="4752" r="4752"/>
          <a:stretch/>
        </p:blipFill>
        <p:spPr>
          <a:xfrm>
            <a:off x="381827" y="3515158"/>
            <a:ext cx="3533131" cy="1986349"/>
          </a:xfrm>
          <a:prstGeom prst="rect">
            <a:avLst/>
          </a:prstGeom>
        </p:spPr>
      </p:pic>
      <p:sp>
        <p:nvSpPr>
          <p:cNvPr id="11" name="Title 3">
            <a:extLst>
              <a:ext uri="{FF2B5EF4-FFF2-40B4-BE49-F238E27FC236}">
                <a16:creationId xmlns:a16="http://schemas.microsoft.com/office/drawing/2014/main" id="{B7B4A906-1C8A-5B4B-9009-AC6439A75375}"/>
              </a:ext>
            </a:extLst>
          </p:cNvPr>
          <p:cNvSpPr>
            <a:spLocks noGrp="1"/>
          </p:cNvSpPr>
          <p:nvPr>
            <p:ph type="title"/>
          </p:nvPr>
        </p:nvSpPr>
        <p:spPr>
          <a:xfrm>
            <a:off x="240427" y="801454"/>
            <a:ext cx="11569746" cy="775317"/>
          </a:xfrm>
        </p:spPr>
        <p:txBody>
          <a:bodyPr vert="horz" lIns="91440" tIns="45720" rIns="91440" bIns="45720" rtlCol="0" anchor="t">
            <a:noAutofit/>
          </a:bodyPr>
          <a:lstStyle/>
          <a:p>
            <a:r>
              <a:rPr lang="en-US" sz="3600" cap="all">
                <a:solidFill>
                  <a:schemeClr val="tx1">
                    <a:lumMod val="50000"/>
                  </a:schemeClr>
                </a:solidFill>
                <a:cs typeface="+mn-cs"/>
              </a:rPr>
              <a:t>Recent Issues with RAAC - UK</a:t>
            </a:r>
          </a:p>
        </p:txBody>
      </p:sp>
    </p:spTree>
    <p:extLst>
      <p:ext uri="{BB962C8B-B14F-4D97-AF65-F5344CB8AC3E}">
        <p14:creationId xmlns:p14="http://schemas.microsoft.com/office/powerpoint/2010/main" val="17124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M PowerPoint Template" id="{3455E682-0571-44FF-AF04-681EC644BF52}" vid="{4FC947F8-8ABE-49DA-A82C-FDDFBAB765C1}"/>
    </a:ext>
  </a:extLst>
</a:theme>
</file>

<file path=ppt/theme/theme2.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pt webinar [Autosaved]" id="{8622749C-FC08-46B3-9617-027EF8B979A4}" vid="{222D350C-D630-47A9-855B-1D4786E4FF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8" ma:contentTypeDescription="Create a new document." ma:contentTypeScope="" ma:versionID="dd30203ca3bc121ebad0abff42d25f14">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58c84369e2eed4ffdd95f69273131e80"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E0FB1C-CE9C-4FA9-8E82-1FA1D9E4DCB0}">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BEABFB-1128-4419-B5A5-425A76E0B87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4065</Words>
  <Application>Microsoft Office PowerPoint</Application>
  <PresentationFormat>Widescreen</PresentationFormat>
  <Paragraphs>323</Paragraphs>
  <Slides>34</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Arial,Sans-Serif</vt:lpstr>
      <vt:lpstr>Avenir Next LT Pro</vt:lpstr>
      <vt:lpstr>Calibri</vt:lpstr>
      <vt:lpstr>Helvetica Neue</vt:lpstr>
      <vt:lpstr>Times New Roman</vt:lpstr>
      <vt:lpstr>Wingdings</vt:lpstr>
      <vt:lpstr>Wingdings 3</vt:lpstr>
      <vt:lpstr>Office Theme</vt:lpstr>
      <vt:lpstr>Office Theme</vt:lpstr>
      <vt:lpstr>Assessing and Maintaining Facilities containing RAAC (Reinforced Autoclaved Aerated Concrete). </vt:lpstr>
      <vt:lpstr>PowerPoint Presentation</vt:lpstr>
      <vt:lpstr>Introductions</vt:lpstr>
      <vt:lpstr>Agenda</vt:lpstr>
      <vt:lpstr>Reinforced Autoclaved Aerated Concrete(RAAC)</vt:lpstr>
      <vt:lpstr>Reinforced Autoclaved Aerated  Concrete (RAAC)</vt:lpstr>
      <vt:lpstr>Reinforced Autoclaved Aerated Concrete(RAAC)</vt:lpstr>
      <vt:lpstr>Reinforced Autoclaved Aerated Concrete (RAAC)</vt:lpstr>
      <vt:lpstr>Recent Issues with RAAC - UK</vt:lpstr>
      <vt:lpstr>Recent Issues with RAAC - UK</vt:lpstr>
      <vt:lpstr>Recent Issues with RAAC- Canada</vt:lpstr>
      <vt:lpstr>Concerns with RAAC</vt:lpstr>
      <vt:lpstr>Concerns with RAAC</vt:lpstr>
      <vt:lpstr>Concerns with RAAC</vt:lpstr>
      <vt:lpstr>RAAC Research</vt:lpstr>
      <vt:lpstr>Warning Signs</vt:lpstr>
      <vt:lpstr>It’s time for A Poll question </vt:lpstr>
      <vt:lpstr>Three Phases of RAAC Management</vt:lpstr>
      <vt:lpstr>First Steps</vt:lpstr>
      <vt:lpstr>First Steps</vt:lpstr>
      <vt:lpstr>It’s time for A Poll question </vt:lpstr>
      <vt:lpstr>RAAC Site Assessments </vt:lpstr>
      <vt:lpstr>RAAC Site Assessments</vt:lpstr>
      <vt:lpstr>PowerPoint Presentation</vt:lpstr>
      <vt:lpstr>PowerPoint Presentation</vt:lpstr>
      <vt:lpstr>PowerPoint Presentation</vt:lpstr>
      <vt:lpstr>PowerPoint Presentation</vt:lpstr>
      <vt:lpstr>It’s time for A Poll question </vt:lpstr>
      <vt:lpstr>Post Assessment Recommendations </vt:lpstr>
      <vt:lpstr>Post Assessment Recommendations </vt:lpstr>
      <vt:lpstr>Post Assessment Recommendations </vt:lpstr>
      <vt:lpstr>Budgets  </vt:lpstr>
      <vt:lpstr>RAAC Research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Dominik Luberda</dc:creator>
  <cp:lastModifiedBy>Vatsal Shah</cp:lastModifiedBy>
  <cp:revision>1</cp:revision>
  <dcterms:created xsi:type="dcterms:W3CDTF">2023-07-24T12:41:40Z</dcterms:created>
  <dcterms:modified xsi:type="dcterms:W3CDTF">2024-10-03T19:28:25Z</dcterms:modified>
</cp:coreProperties>
</file>