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modernComment_12F_63448DE1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modernComment_141_BB19CDBA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128_B471A8FE.xml" ContentType="application/vnd.ms-powerpoint.comments+xml"/>
  <Override PartName="/ppt/comments/modernComment_1F1_19B22492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68" r:id="rId5"/>
    <p:sldId id="266" r:id="rId6"/>
    <p:sldId id="264" r:id="rId7"/>
    <p:sldId id="269" r:id="rId8"/>
    <p:sldId id="298" r:id="rId9"/>
    <p:sldId id="494" r:id="rId10"/>
    <p:sldId id="300" r:id="rId11"/>
    <p:sldId id="302" r:id="rId12"/>
    <p:sldId id="303" r:id="rId13"/>
    <p:sldId id="304" r:id="rId14"/>
    <p:sldId id="305" r:id="rId15"/>
    <p:sldId id="306" r:id="rId16"/>
    <p:sldId id="299" r:id="rId17"/>
    <p:sldId id="495" r:id="rId18"/>
    <p:sldId id="307" r:id="rId19"/>
    <p:sldId id="309" r:id="rId20"/>
    <p:sldId id="310" r:id="rId21"/>
    <p:sldId id="311" r:id="rId22"/>
    <p:sldId id="312" r:id="rId23"/>
    <p:sldId id="313" r:id="rId24"/>
    <p:sldId id="263" r:id="rId25"/>
    <p:sldId id="318" r:id="rId26"/>
    <p:sldId id="319" r:id="rId27"/>
    <p:sldId id="316" r:id="rId28"/>
    <p:sldId id="317" r:id="rId29"/>
    <p:sldId id="496" r:id="rId30"/>
    <p:sldId id="320" r:id="rId31"/>
    <p:sldId id="498" r:id="rId32"/>
    <p:sldId id="262" r:id="rId33"/>
    <p:sldId id="321" r:id="rId34"/>
    <p:sldId id="295" r:id="rId35"/>
    <p:sldId id="296" r:id="rId36"/>
    <p:sldId id="49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2039A21-8C67-A69C-3670-F77E3EE01308}" name="Amanda Harper" initials="AH" userId="S::amanda.harper@rothiams.com::05996a06-beea-4652-8281-e63705c50717" providerId="AD"/>
  <p188:author id="{BD54874B-1AB4-E5D0-5553-66F00EE2025D}" name="Sonya Kameneva" initials="SK" userId="S::sofiia.kameneva@rothiams.com::5b7b7b78-c824-4f2a-999d-8a512d24a7a3" providerId="AD"/>
  <p188:author id="{CCE6219B-D33B-6237-D0EA-9975E082CB44}" name="Bill Roth" initials="WR" userId="S::bill.roth@rothiams.com::60c71946-fb98-4c52-8ce1-cbed175b634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387"/>
    <a:srgbClr val="BEE127"/>
    <a:srgbClr val="013F7A"/>
    <a:srgbClr val="CB2027"/>
    <a:srgbClr val="FF6565"/>
    <a:srgbClr val="D2E4D5"/>
    <a:srgbClr val="4A5EE6"/>
    <a:srgbClr val="132BDC"/>
    <a:srgbClr val="DCE0FC"/>
    <a:srgbClr val="FD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2F200-F8F0-4CBF-A409-6B00F7967AB1}" v="82" dt="2025-02-13T15:22:39.310"/>
    <p1510:client id="{8F62C96F-95BC-41EC-9001-88E0424DA34B}" v="111" dt="2025-02-13T14:57:14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othiams.sharepoint.com/marketing/Shared%20Documents/Conferences/2024/MSAPPA/Bill%20Presentations/Presentation_Data_2024021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rothiams.sharepoint.com/marketing/Shared%20Documents/Conferences/2024/MSAPPA/Bill%20Presentations/Presentation_Data_2024021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rothiams.sharepoint.com/marketing/Shared%20Documents/Conferences/2024/MSAPPA/Bill%20Presentations/Presentation_Data_2024021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5-Year</a:t>
            </a:r>
            <a:r>
              <a:rPr lang="en-US" b="1" baseline="0">
                <a:solidFill>
                  <a:schemeClr val="tx1"/>
                </a:solidFill>
              </a:rPr>
              <a:t> View</a:t>
            </a:r>
            <a:endParaRPr lang="en-US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Sheet1!$C$3</c:f>
              <c:strCache>
                <c:ptCount val="1"/>
                <c:pt idx="0">
                  <c:v>DCRM</c:v>
                </c:pt>
              </c:strCache>
            </c:strRef>
          </c:tx>
          <c:spPr>
            <a:solidFill>
              <a:srgbClr val="CB2027"/>
            </a:solidFill>
            <a:ln>
              <a:noFill/>
            </a:ln>
            <a:effectLst/>
          </c:spPr>
          <c:invertIfNegative val="0"/>
          <c:cat>
            <c:numRef>
              <c:f>Sheet1!$B$4:$B$13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Sheet1!$C$4:$C$8</c:f>
              <c:numCache>
                <c:formatCode>"$"#,##0.00</c:formatCode>
                <c:ptCount val="5"/>
                <c:pt idx="0">
                  <c:v>500000</c:v>
                </c:pt>
                <c:pt idx="1">
                  <c:v>3000000</c:v>
                </c:pt>
                <c:pt idx="2">
                  <c:v>2000000</c:v>
                </c:pt>
                <c:pt idx="3">
                  <c:v>750000</c:v>
                </c:pt>
                <c:pt idx="4">
                  <c:v>850000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1-47FF-9EFE-E7008784F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7691279"/>
        <c:axId val="109371556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Sheet1!$B$3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Sheet1!$B$4:$B$13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2024</c:v>
                      </c:pt>
                      <c:pt idx="1">
                        <c:v>2025</c:v>
                      </c:pt>
                      <c:pt idx="2">
                        <c:v>2026</c:v>
                      </c:pt>
                      <c:pt idx="3">
                        <c:v>2027</c:v>
                      </c:pt>
                      <c:pt idx="4">
                        <c:v>2028</c:v>
                      </c:pt>
                      <c:pt idx="5">
                        <c:v>2029</c:v>
                      </c:pt>
                      <c:pt idx="6">
                        <c:v>2030</c:v>
                      </c:pt>
                      <c:pt idx="7">
                        <c:v>2031</c:v>
                      </c:pt>
                      <c:pt idx="8">
                        <c:v>2032</c:v>
                      </c:pt>
                      <c:pt idx="9">
                        <c:v>2033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Sheet1!$B$4:$B$8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2024</c:v>
                      </c:pt>
                      <c:pt idx="1">
                        <c:v>2025</c:v>
                      </c:pt>
                      <c:pt idx="2">
                        <c:v>2026</c:v>
                      </c:pt>
                      <c:pt idx="3">
                        <c:v>2027</c:v>
                      </c:pt>
                      <c:pt idx="4">
                        <c:v>2028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9D1-47FF-9EFE-E7008784F6A8}"/>
                  </c:ext>
                </c:extLst>
              </c15:ser>
            </c15:filteredBarSeries>
          </c:ext>
        </c:extLst>
      </c:barChart>
      <c:catAx>
        <c:axId val="1907691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715567"/>
        <c:crosses val="autoZero"/>
        <c:auto val="1"/>
        <c:lblAlgn val="ctr"/>
        <c:lblOffset val="100"/>
        <c:noMultiLvlLbl val="0"/>
      </c:catAx>
      <c:valAx>
        <c:axId val="1093715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7691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10-Year View #1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Sheet1!$C$3</c:f>
              <c:strCache>
                <c:ptCount val="1"/>
                <c:pt idx="0">
                  <c:v>DCRM</c:v>
                </c:pt>
              </c:strCache>
            </c:strRef>
          </c:tx>
          <c:spPr>
            <a:solidFill>
              <a:srgbClr val="CB2027"/>
            </a:solidFill>
            <a:ln>
              <a:noFill/>
            </a:ln>
            <a:effectLst/>
          </c:spPr>
          <c:invertIfNegative val="0"/>
          <c:cat>
            <c:numRef>
              <c:f>Sheet1!$B$4:$B$13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Sheet1!$C$4:$C$13</c:f>
              <c:numCache>
                <c:formatCode>"$"#,##0.00</c:formatCode>
                <c:ptCount val="10"/>
                <c:pt idx="0">
                  <c:v>500000</c:v>
                </c:pt>
                <c:pt idx="1">
                  <c:v>3000000</c:v>
                </c:pt>
                <c:pt idx="2">
                  <c:v>2000000</c:v>
                </c:pt>
                <c:pt idx="3">
                  <c:v>750000</c:v>
                </c:pt>
                <c:pt idx="4">
                  <c:v>850000</c:v>
                </c:pt>
                <c:pt idx="5">
                  <c:v>400000</c:v>
                </c:pt>
                <c:pt idx="6">
                  <c:v>900000</c:v>
                </c:pt>
                <c:pt idx="7">
                  <c:v>1200000</c:v>
                </c:pt>
                <c:pt idx="8">
                  <c:v>825000</c:v>
                </c:pt>
                <c:pt idx="9">
                  <c:v>275000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A-44DA-995B-143059AE9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479327"/>
        <c:axId val="109371259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Sheet1!$B$3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Sheet1!$B$4:$B$13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2024</c:v>
                      </c:pt>
                      <c:pt idx="1">
                        <c:v>2025</c:v>
                      </c:pt>
                      <c:pt idx="2">
                        <c:v>2026</c:v>
                      </c:pt>
                      <c:pt idx="3">
                        <c:v>2027</c:v>
                      </c:pt>
                      <c:pt idx="4">
                        <c:v>2028</c:v>
                      </c:pt>
                      <c:pt idx="5">
                        <c:v>2029</c:v>
                      </c:pt>
                      <c:pt idx="6">
                        <c:v>2030</c:v>
                      </c:pt>
                      <c:pt idx="7">
                        <c:v>2031</c:v>
                      </c:pt>
                      <c:pt idx="8">
                        <c:v>2032</c:v>
                      </c:pt>
                      <c:pt idx="9">
                        <c:v>2033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Sheet1!$B$4:$B$13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2024</c:v>
                      </c:pt>
                      <c:pt idx="1">
                        <c:v>2025</c:v>
                      </c:pt>
                      <c:pt idx="2">
                        <c:v>2026</c:v>
                      </c:pt>
                      <c:pt idx="3">
                        <c:v>2027</c:v>
                      </c:pt>
                      <c:pt idx="4">
                        <c:v>2028</c:v>
                      </c:pt>
                      <c:pt idx="5">
                        <c:v>2029</c:v>
                      </c:pt>
                      <c:pt idx="6">
                        <c:v>2030</c:v>
                      </c:pt>
                      <c:pt idx="7">
                        <c:v>2031</c:v>
                      </c:pt>
                      <c:pt idx="8">
                        <c:v>2032</c:v>
                      </c:pt>
                      <c:pt idx="9">
                        <c:v>2033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B1A-44DA-995B-143059AE908F}"/>
                  </c:ext>
                </c:extLst>
              </c15:ser>
            </c15:filteredBarSeries>
          </c:ext>
        </c:extLst>
      </c:barChart>
      <c:catAx>
        <c:axId val="6347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712591"/>
        <c:crosses val="autoZero"/>
        <c:auto val="1"/>
        <c:lblAlgn val="ctr"/>
        <c:lblOffset val="100"/>
        <c:noMultiLvlLbl val="0"/>
      </c:catAx>
      <c:valAx>
        <c:axId val="1093712591"/>
        <c:scaling>
          <c:orientation val="minMax"/>
          <c:max val="4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7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10-Year View #2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Sheet1!$D$3</c:f>
              <c:strCache>
                <c:ptCount val="1"/>
                <c:pt idx="0">
                  <c:v>DCRM</c:v>
                </c:pt>
              </c:strCache>
            </c:strRef>
          </c:tx>
          <c:spPr>
            <a:solidFill>
              <a:srgbClr val="CB2027"/>
            </a:solidFill>
            <a:ln>
              <a:noFill/>
            </a:ln>
            <a:effectLst/>
          </c:spPr>
          <c:invertIfNegative val="0"/>
          <c:cat>
            <c:numRef>
              <c:f>Sheet1!$B$4:$B$13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Sheet1!$D$4:$D$13</c:f>
              <c:numCache>
                <c:formatCode>"$"#,##0.00</c:formatCode>
                <c:ptCount val="10"/>
                <c:pt idx="0">
                  <c:v>500000</c:v>
                </c:pt>
                <c:pt idx="1">
                  <c:v>3000000</c:v>
                </c:pt>
                <c:pt idx="2">
                  <c:v>2000000</c:v>
                </c:pt>
                <c:pt idx="3">
                  <c:v>750000</c:v>
                </c:pt>
                <c:pt idx="4">
                  <c:v>850000</c:v>
                </c:pt>
                <c:pt idx="5">
                  <c:v>2500000</c:v>
                </c:pt>
                <c:pt idx="6">
                  <c:v>4000000</c:v>
                </c:pt>
                <c:pt idx="7">
                  <c:v>1800000</c:v>
                </c:pt>
                <c:pt idx="8">
                  <c:v>750000</c:v>
                </c:pt>
                <c:pt idx="9">
                  <c:v>3750000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6-4F2B-A945-2CC9A4711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8424047"/>
        <c:axId val="108741177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Sheet1!$B$3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Sheet1!$B$4:$B$13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2024</c:v>
                      </c:pt>
                      <c:pt idx="1">
                        <c:v>2025</c:v>
                      </c:pt>
                      <c:pt idx="2">
                        <c:v>2026</c:v>
                      </c:pt>
                      <c:pt idx="3">
                        <c:v>2027</c:v>
                      </c:pt>
                      <c:pt idx="4">
                        <c:v>2028</c:v>
                      </c:pt>
                      <c:pt idx="5">
                        <c:v>2029</c:v>
                      </c:pt>
                      <c:pt idx="6">
                        <c:v>2030</c:v>
                      </c:pt>
                      <c:pt idx="7">
                        <c:v>2031</c:v>
                      </c:pt>
                      <c:pt idx="8">
                        <c:v>2032</c:v>
                      </c:pt>
                      <c:pt idx="9">
                        <c:v>2033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Sheet1!$B$4:$B$13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2024</c:v>
                      </c:pt>
                      <c:pt idx="1">
                        <c:v>2025</c:v>
                      </c:pt>
                      <c:pt idx="2">
                        <c:v>2026</c:v>
                      </c:pt>
                      <c:pt idx="3">
                        <c:v>2027</c:v>
                      </c:pt>
                      <c:pt idx="4">
                        <c:v>2028</c:v>
                      </c:pt>
                      <c:pt idx="5">
                        <c:v>2029</c:v>
                      </c:pt>
                      <c:pt idx="6">
                        <c:v>2030</c:v>
                      </c:pt>
                      <c:pt idx="7">
                        <c:v>2031</c:v>
                      </c:pt>
                      <c:pt idx="8">
                        <c:v>2032</c:v>
                      </c:pt>
                      <c:pt idx="9">
                        <c:v>2033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676-4F2B-A945-2CC9A47115A7}"/>
                  </c:ext>
                </c:extLst>
              </c15:ser>
            </c15:filteredBarSeries>
          </c:ext>
        </c:extLst>
      </c:barChart>
      <c:catAx>
        <c:axId val="1908424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411775"/>
        <c:crosses val="autoZero"/>
        <c:auto val="1"/>
        <c:lblAlgn val="ctr"/>
        <c:lblOffset val="100"/>
        <c:noMultiLvlLbl val="0"/>
      </c:catAx>
      <c:valAx>
        <c:axId val="1087411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8424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b="1">
                <a:solidFill>
                  <a:schemeClr val="tx1"/>
                </a:solidFill>
              </a:rPr>
              <a:t>10-Year Facility</a:t>
            </a:r>
            <a:r>
              <a:rPr lang="en-CA" b="1" baseline="0">
                <a:solidFill>
                  <a:schemeClr val="tx1"/>
                </a:solidFill>
              </a:rPr>
              <a:t> Needs Forecast</a:t>
            </a:r>
            <a:endParaRPr lang="en-CA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A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Sheet1!$C$3</c:f>
              <c:strCache>
                <c:ptCount val="1"/>
                <c:pt idx="0">
                  <c:v>DCRM</c:v>
                </c:pt>
              </c:strCache>
            </c:strRef>
          </c:tx>
          <c:spPr>
            <a:solidFill>
              <a:srgbClr val="CB2027"/>
            </a:solidFill>
            <a:ln>
              <a:noFill/>
            </a:ln>
            <a:effectLst/>
          </c:spPr>
          <c:invertIfNegative val="0"/>
          <c:cat>
            <c:numRef>
              <c:f>Sheet1!$B$4:$B$13</c:f>
              <c:numCache>
                <c:formatCode>General</c:formatCode>
                <c:ptCount val="10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</c:numCache>
            </c:numRef>
          </c:cat>
          <c:val>
            <c:numRef>
              <c:f>Sheet1!$C$4:$C$13</c:f>
              <c:numCache>
                <c:formatCode>"$"#,##0.00</c:formatCode>
                <c:ptCount val="10"/>
                <c:pt idx="0">
                  <c:v>500000</c:v>
                </c:pt>
                <c:pt idx="1">
                  <c:v>3000000</c:v>
                </c:pt>
                <c:pt idx="2">
                  <c:v>2000000</c:v>
                </c:pt>
                <c:pt idx="3">
                  <c:v>750000</c:v>
                </c:pt>
                <c:pt idx="4">
                  <c:v>850000</c:v>
                </c:pt>
                <c:pt idx="5">
                  <c:v>400000</c:v>
                </c:pt>
                <c:pt idx="6">
                  <c:v>900000</c:v>
                </c:pt>
                <c:pt idx="7">
                  <c:v>1200000</c:v>
                </c:pt>
                <c:pt idx="8">
                  <c:v>825000</c:v>
                </c:pt>
                <c:pt idx="9">
                  <c:v>275000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7-4228-B7C7-BF0B74E43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479327"/>
        <c:axId val="109371259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Sheet1!$B$3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Sheet1!$B$4:$B$13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2024</c:v>
                      </c:pt>
                      <c:pt idx="1">
                        <c:v>2025</c:v>
                      </c:pt>
                      <c:pt idx="2">
                        <c:v>2026</c:v>
                      </c:pt>
                      <c:pt idx="3">
                        <c:v>2027</c:v>
                      </c:pt>
                      <c:pt idx="4">
                        <c:v>2028</c:v>
                      </c:pt>
                      <c:pt idx="5">
                        <c:v>2029</c:v>
                      </c:pt>
                      <c:pt idx="6">
                        <c:v>2030</c:v>
                      </c:pt>
                      <c:pt idx="7">
                        <c:v>2031</c:v>
                      </c:pt>
                      <c:pt idx="8">
                        <c:v>2032</c:v>
                      </c:pt>
                      <c:pt idx="9">
                        <c:v>2033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Sheet1!$B$4:$B$13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2024</c:v>
                      </c:pt>
                      <c:pt idx="1">
                        <c:v>2025</c:v>
                      </c:pt>
                      <c:pt idx="2">
                        <c:v>2026</c:v>
                      </c:pt>
                      <c:pt idx="3">
                        <c:v>2027</c:v>
                      </c:pt>
                      <c:pt idx="4">
                        <c:v>2028</c:v>
                      </c:pt>
                      <c:pt idx="5">
                        <c:v>2029</c:v>
                      </c:pt>
                      <c:pt idx="6">
                        <c:v>2030</c:v>
                      </c:pt>
                      <c:pt idx="7">
                        <c:v>2031</c:v>
                      </c:pt>
                      <c:pt idx="8">
                        <c:v>2032</c:v>
                      </c:pt>
                      <c:pt idx="9">
                        <c:v>2033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6217-4228-B7C7-BF0B74E43731}"/>
                  </c:ext>
                </c:extLst>
              </c15:ser>
            </c15:filteredBarSeries>
          </c:ext>
        </c:extLst>
      </c:barChart>
      <c:catAx>
        <c:axId val="6347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712591"/>
        <c:crosses val="autoZero"/>
        <c:auto val="1"/>
        <c:lblAlgn val="ctr"/>
        <c:lblOffset val="100"/>
        <c:noMultiLvlLbl val="0"/>
      </c:catAx>
      <c:valAx>
        <c:axId val="1093712591"/>
        <c:scaling>
          <c:orientation val="minMax"/>
          <c:max val="4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7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28_B471A8F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3009E83-7F36-4335-ADDE-4EA88B6658D8}" authorId="{CCE6219B-D33B-6237-D0EA-9975E082CB44}" status="resolved" created="2025-02-13T13:37:13.832" complete="100000">
    <pc:sldMkLst xmlns:pc="http://schemas.microsoft.com/office/powerpoint/2013/main/command">
      <pc:docMk/>
      <pc:sldMk cId="3027347710" sldId="296"/>
    </pc:sldMkLst>
    <p188:txBody>
      <a:bodyPr/>
      <a:lstStyle/>
      <a:p>
        <a:r>
          <a:rPr lang="en-CA"/>
          <a:t>Can we add some facility images around the QR code or something just to give it more life...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2-13T14:39:48.950" authorId="{BD54874B-1AB4-E5D0-5553-66F00EE2025D}"/>
          </p223:rxn>
        </p223:reactions>
      </p:ext>
    </p188:extLst>
  </p188:cm>
</p188:cmLst>
</file>

<file path=ppt/comments/modernComment_12F_63448DE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CA617B-DA5D-4028-BE5E-E7458A269D13}" authorId="{CCE6219B-D33B-6237-D0EA-9975E082CB44}" status="resolved" created="2024-02-11T14:29:40.74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65437153" sldId="303"/>
      <ac:spMk id="3" creationId="{EDA2B508-946F-A523-EF71-3B56AED7AE75}"/>
    </ac:deMkLst>
    <p188:txBody>
      <a:bodyPr/>
      <a:lstStyle/>
      <a:p>
        <a:r>
          <a:rPr lang="en-CA"/>
          <a:t>Insert a funny image</a:t>
        </a:r>
      </a:p>
    </p188:txBody>
  </p188:cm>
</p188:cmLst>
</file>

<file path=ppt/comments/modernComment_141_BB19CDB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930937-C4FB-4D15-B698-9E7FD47BD851}" authorId="{CCE6219B-D33B-6237-D0EA-9975E082CB44}" status="resolved" created="2025-02-13T13:40:25.700" complete="100000">
    <pc:sldMkLst xmlns:pc="http://schemas.microsoft.com/office/powerpoint/2013/main/command">
      <pc:docMk/>
      <pc:sldMk cId="3139030458" sldId="321"/>
    </pc:sldMkLst>
    <p188:txBody>
      <a:bodyPr/>
      <a:lstStyle/>
      <a:p>
        <a:r>
          <a:rPr lang="en-CA"/>
          <a:t>Add This is your Brain before this slide…...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2-13T14:25:26.304" authorId="{BD54874B-1AB4-E5D0-5553-66F00EE2025D}"/>
          </p223:rxn>
        </p223:reactions>
      </p:ext>
    </p188:extLst>
  </p188:cm>
  <p188:cm id="{58717D2A-554F-494E-935B-0B7E9D63CDDC}" authorId="{CCE6219B-D33B-6237-D0EA-9975E082CB44}" status="resolved" created="2025-02-13T13:43:29.98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39030458" sldId="321"/>
      <ac:graphicFrameMk id="10" creationId="{62B626F8-E1B8-F3F6-37CF-6D9FBAF94601}"/>
    </ac:deMkLst>
    <p188:txBody>
      <a:bodyPr/>
      <a:lstStyle/>
      <a:p>
        <a:r>
          <a:rPr lang="en-CA"/>
          <a:t>Can we fix the shading here so it matches slide #7 -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2-13T14:25:21.118" authorId="{BD54874B-1AB4-E5D0-5553-66F00EE2025D}"/>
          </p223:rxn>
        </p223:reactions>
      </p:ext>
    </p188:extLst>
  </p188:cm>
</p188:cmLst>
</file>

<file path=ppt/comments/modernComment_1F1_19B2249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CE0EDC-2C3B-4E7F-BF25-D132F8AAD08D}" authorId="{CCE6219B-D33B-6237-D0EA-9975E082CB44}" status="resolved" created="2025-02-13T13:37:44.24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31105170" sldId="497"/>
      <ac:spMk id="5" creationId="{BC3BCF8D-B54A-EF8A-90CE-52F59BD779F4}"/>
    </ac:deMkLst>
    <p188:replyLst>
      <p188:reply id="{3C6BB26F-48AE-465F-8062-BED7A4D73032}" authorId="{BD54874B-1AB4-E5D0-5553-66F00EE2025D}" created="2025-02-13T14:52:14.222">
        <p188:txBody>
          <a:bodyPr/>
          <a:lstStyle/>
          <a:p>
            <a:r>
              <a:rPr lang="en-US"/>
              <a:t>I’ve included the link</a:t>
            </a:r>
          </a:p>
        </p188:txBody>
      </p188:reply>
    </p188:replyLst>
    <p188:txBody>
      <a:bodyPr/>
      <a:lstStyle/>
      <a:p>
        <a:r>
          <a:rPr lang="en-CA"/>
          <a:t>This needs some design as well.  Should we put a link to our Linked In page so they can go straight there?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2-13T14:50:20.788" authorId="{BD54874B-1AB4-E5D0-5553-66F00EE2025D}"/>
          </p223:rxn>
        </p223:reactions>
      </p:ext>
    </p188:extLst>
  </p188:cm>
</p188:cmLst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C10A3-5C7D-4A54-B1CE-F50565D33FB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38A725-3BB4-4665-8088-84EC7666A13F}">
      <dgm:prSet/>
      <dgm:spPr>
        <a:solidFill>
          <a:srgbClr val="92D050"/>
        </a:solidFill>
      </dgm:spPr>
      <dgm:t>
        <a:bodyPr/>
        <a:lstStyle/>
        <a:p>
          <a:r>
            <a:rPr lang="en-CA">
              <a:latin typeface="Arial" panose="020B0604020202020204" pitchFamily="34" charset="0"/>
              <a:cs typeface="Arial" panose="020B0604020202020204" pitchFamily="34" charset="0"/>
            </a:rPr>
            <a:t>What is Integrated Asset Management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BAEBA0-F85A-4C9F-BD6C-AE45922C656A}" type="parTrans" cxnId="{83F6934C-02FD-4618-AD44-DD529FE24E28}">
      <dgm:prSet/>
      <dgm:spPr/>
      <dgm:t>
        <a:bodyPr/>
        <a:lstStyle/>
        <a:p>
          <a:endParaRPr lang="en-US"/>
        </a:p>
      </dgm:t>
    </dgm:pt>
    <dgm:pt modelId="{E2F74594-E20B-4201-9959-E6E1E1C10976}" type="sibTrans" cxnId="{83F6934C-02FD-4618-AD44-DD529FE24E28}">
      <dgm:prSet/>
      <dgm:spPr/>
      <dgm:t>
        <a:bodyPr/>
        <a:lstStyle/>
        <a:p>
          <a:endParaRPr lang="en-US"/>
        </a:p>
      </dgm:t>
    </dgm:pt>
    <dgm:pt modelId="{D964D569-014F-4E77-89C7-FA545B4A42CE}">
      <dgm:prSet/>
      <dgm:spPr>
        <a:solidFill>
          <a:srgbClr val="92D050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Thing #1</a:t>
          </a:r>
        </a:p>
      </dgm:t>
    </dgm:pt>
    <dgm:pt modelId="{34532C47-42DB-48B6-963A-17B1BEB7B5D9}" type="parTrans" cxnId="{26F9F349-9E5C-4944-A193-A453B41E1F71}">
      <dgm:prSet/>
      <dgm:spPr/>
      <dgm:t>
        <a:bodyPr/>
        <a:lstStyle/>
        <a:p>
          <a:endParaRPr lang="en-US"/>
        </a:p>
      </dgm:t>
    </dgm:pt>
    <dgm:pt modelId="{4E173495-01F8-4314-AFA4-6500E2D6D63A}" type="sibTrans" cxnId="{26F9F349-9E5C-4944-A193-A453B41E1F71}">
      <dgm:prSet/>
      <dgm:spPr/>
      <dgm:t>
        <a:bodyPr/>
        <a:lstStyle/>
        <a:p>
          <a:endParaRPr lang="en-US"/>
        </a:p>
      </dgm:t>
    </dgm:pt>
    <dgm:pt modelId="{C67163E3-C284-4FCA-A3E9-B4D59A883D38}">
      <dgm:prSet/>
      <dgm:spPr>
        <a:solidFill>
          <a:srgbClr val="92D050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Thing #2</a:t>
          </a:r>
        </a:p>
      </dgm:t>
    </dgm:pt>
    <dgm:pt modelId="{C0E98614-4538-411E-9F96-5F9D1EE60B24}" type="parTrans" cxnId="{365932A2-FDF2-413F-94A2-9E12400BE284}">
      <dgm:prSet/>
      <dgm:spPr/>
      <dgm:t>
        <a:bodyPr/>
        <a:lstStyle/>
        <a:p>
          <a:endParaRPr lang="en-US"/>
        </a:p>
      </dgm:t>
    </dgm:pt>
    <dgm:pt modelId="{9601D6D3-020C-4292-84BC-2E7F7915ADFE}" type="sibTrans" cxnId="{365932A2-FDF2-413F-94A2-9E12400BE284}">
      <dgm:prSet/>
      <dgm:spPr/>
      <dgm:t>
        <a:bodyPr/>
        <a:lstStyle/>
        <a:p>
          <a:endParaRPr lang="en-US"/>
        </a:p>
      </dgm:t>
    </dgm:pt>
    <dgm:pt modelId="{159981EA-1128-403C-B63B-4367C8A42233}">
      <dgm:prSet/>
      <dgm:spPr>
        <a:solidFill>
          <a:srgbClr val="92D050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Thing #3</a:t>
          </a:r>
        </a:p>
      </dgm:t>
    </dgm:pt>
    <dgm:pt modelId="{9CC51E2B-3D98-44F3-8AAD-93C858A1A41C}" type="parTrans" cxnId="{21A95646-F2E1-4DAD-8B17-2ADA4610193A}">
      <dgm:prSet/>
      <dgm:spPr/>
      <dgm:t>
        <a:bodyPr/>
        <a:lstStyle/>
        <a:p>
          <a:endParaRPr lang="en-US"/>
        </a:p>
      </dgm:t>
    </dgm:pt>
    <dgm:pt modelId="{459561C7-056A-4927-9F1D-580B970A737A}" type="sibTrans" cxnId="{21A95646-F2E1-4DAD-8B17-2ADA4610193A}">
      <dgm:prSet/>
      <dgm:spPr/>
      <dgm:t>
        <a:bodyPr/>
        <a:lstStyle/>
        <a:p>
          <a:endParaRPr lang="en-US"/>
        </a:p>
      </dgm:t>
    </dgm:pt>
    <dgm:pt modelId="{2A18493D-C9A4-4DC0-909B-BD5A6F1BCA10}">
      <dgm:prSet/>
      <dgm:spPr>
        <a:solidFill>
          <a:srgbClr val="92D050"/>
        </a:solidFill>
      </dgm:spPr>
      <dgm:t>
        <a:bodyPr/>
        <a:lstStyle/>
        <a:p>
          <a:r>
            <a:rPr lang="en-CA">
              <a:latin typeface="Arial" panose="020B0604020202020204" pitchFamily="34" charset="0"/>
              <a:cs typeface="Arial" panose="020B0604020202020204" pitchFamily="34" charset="0"/>
            </a:rPr>
            <a:t>Q&amp;A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6D9CF-6C4A-454C-A8E1-23CFE12F70EF}" type="parTrans" cxnId="{3F616D23-F440-4002-9D09-457D73B7CECA}">
      <dgm:prSet/>
      <dgm:spPr/>
      <dgm:t>
        <a:bodyPr/>
        <a:lstStyle/>
        <a:p>
          <a:endParaRPr lang="en-US"/>
        </a:p>
      </dgm:t>
    </dgm:pt>
    <dgm:pt modelId="{C6500B8D-F143-4E33-938F-F2DFC7466A1B}" type="sibTrans" cxnId="{3F616D23-F440-4002-9D09-457D73B7CECA}">
      <dgm:prSet/>
      <dgm:spPr/>
      <dgm:t>
        <a:bodyPr/>
        <a:lstStyle/>
        <a:p>
          <a:endParaRPr lang="en-US"/>
        </a:p>
      </dgm:t>
    </dgm:pt>
    <dgm:pt modelId="{8BE0396F-E3BD-44C6-A217-C89951A120AD}">
      <dgm:prSet custT="1"/>
      <dgm:spPr>
        <a:solidFill>
          <a:srgbClr val="92D05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95250" tIns="95250" rIns="95250" bIns="95250" numCol="1" spcCol="1270" anchor="ctr" anchorCtr="0"/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Bonus Thing!!!</a:t>
          </a:r>
        </a:p>
      </dgm:t>
    </dgm:pt>
    <dgm:pt modelId="{2F009AF3-55B9-454E-8E88-4E8FE0C9E18B}" type="parTrans" cxnId="{CCBD7FA2-113D-4EA7-B410-8455AADE7D19}">
      <dgm:prSet/>
      <dgm:spPr/>
    </dgm:pt>
    <dgm:pt modelId="{1993D785-971C-40C3-AC31-D8B9D3A66D58}" type="sibTrans" cxnId="{CCBD7FA2-113D-4EA7-B410-8455AADE7D19}">
      <dgm:prSet/>
      <dgm:spPr/>
    </dgm:pt>
    <dgm:pt modelId="{856CDE18-7C99-447C-A173-FE929626BBF8}" type="pres">
      <dgm:prSet presAssocID="{F26C10A3-5C7D-4A54-B1CE-F50565D33FBA}" presName="linear" presStyleCnt="0">
        <dgm:presLayoutVars>
          <dgm:animLvl val="lvl"/>
          <dgm:resizeHandles val="exact"/>
        </dgm:presLayoutVars>
      </dgm:prSet>
      <dgm:spPr/>
    </dgm:pt>
    <dgm:pt modelId="{73BE82B0-DBC9-4730-BFC4-2ED457B54AA1}" type="pres">
      <dgm:prSet presAssocID="{C338A725-3BB4-4665-8088-84EC7666A13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B927F44-C8F5-43F8-A425-A3DEA2A24CC6}" type="pres">
      <dgm:prSet presAssocID="{E2F74594-E20B-4201-9959-E6E1E1C10976}" presName="spacer" presStyleCnt="0"/>
      <dgm:spPr/>
    </dgm:pt>
    <dgm:pt modelId="{3A004300-D22A-4A74-B690-C96625A942DF}" type="pres">
      <dgm:prSet presAssocID="{D964D569-014F-4E77-89C7-FA545B4A42C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7BB84B6-6CFD-4F85-9CCB-2199E9F8C687}" type="pres">
      <dgm:prSet presAssocID="{4E173495-01F8-4314-AFA4-6500E2D6D63A}" presName="spacer" presStyleCnt="0"/>
      <dgm:spPr/>
    </dgm:pt>
    <dgm:pt modelId="{5B40A76C-1137-4349-9EC4-6DB9D38CD674}" type="pres">
      <dgm:prSet presAssocID="{C67163E3-C284-4FCA-A3E9-B4D59A883D3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CCA3A54-B033-47AB-BCB3-C50B486FFBE1}" type="pres">
      <dgm:prSet presAssocID="{9601D6D3-020C-4292-84BC-2E7F7915ADFE}" presName="spacer" presStyleCnt="0"/>
      <dgm:spPr/>
    </dgm:pt>
    <dgm:pt modelId="{73F8E3DB-56B5-4ACC-8502-410CA2AAE81E}" type="pres">
      <dgm:prSet presAssocID="{159981EA-1128-403C-B63B-4367C8A4223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C217708-BF7B-4906-A197-9156E69A415D}" type="pres">
      <dgm:prSet presAssocID="{459561C7-056A-4927-9F1D-580B970A737A}" presName="spacer" presStyleCnt="0"/>
      <dgm:spPr/>
    </dgm:pt>
    <dgm:pt modelId="{06F989A1-F9B2-4C88-81DB-E785B0F5F567}" type="pres">
      <dgm:prSet presAssocID="{8BE0396F-E3BD-44C6-A217-C89951A120AD}" presName="parentText" presStyleLbl="node1" presStyleIdx="4" presStyleCnt="6">
        <dgm:presLayoutVars>
          <dgm:chMax val="0"/>
          <dgm:bulletEnabled val="1"/>
        </dgm:presLayoutVars>
      </dgm:prSet>
      <dgm:spPr>
        <a:xfrm>
          <a:off x="0" y="3020563"/>
          <a:ext cx="5789913" cy="585000"/>
        </a:xfrm>
        <a:prstGeom prst="roundRect">
          <a:avLst/>
        </a:prstGeom>
      </dgm:spPr>
    </dgm:pt>
    <dgm:pt modelId="{A44D3355-07E6-4DC6-BDD7-212D3EB6C1DC}" type="pres">
      <dgm:prSet presAssocID="{1993D785-971C-40C3-AC31-D8B9D3A66D58}" presName="spacer" presStyleCnt="0"/>
      <dgm:spPr/>
    </dgm:pt>
    <dgm:pt modelId="{76E0FA70-DF20-4545-97AC-C61C92BFB556}" type="pres">
      <dgm:prSet presAssocID="{2A18493D-C9A4-4DC0-909B-BD5A6F1BCA1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451B750E-95F7-4B9E-A3FC-9DCF768B32A2}" type="presOf" srcId="{D964D569-014F-4E77-89C7-FA545B4A42CE}" destId="{3A004300-D22A-4A74-B690-C96625A942DF}" srcOrd="0" destOrd="0" presId="urn:microsoft.com/office/officeart/2005/8/layout/vList2"/>
    <dgm:cxn modelId="{3F616D23-F440-4002-9D09-457D73B7CECA}" srcId="{F26C10A3-5C7D-4A54-B1CE-F50565D33FBA}" destId="{2A18493D-C9A4-4DC0-909B-BD5A6F1BCA10}" srcOrd="5" destOrd="0" parTransId="{1B46D9CF-6C4A-454C-A8E1-23CFE12F70EF}" sibTransId="{C6500B8D-F143-4E33-938F-F2DFC7466A1B}"/>
    <dgm:cxn modelId="{223FBA5C-53F4-4CAD-B484-AD8F63BAF36D}" type="presOf" srcId="{F26C10A3-5C7D-4A54-B1CE-F50565D33FBA}" destId="{856CDE18-7C99-447C-A173-FE929626BBF8}" srcOrd="0" destOrd="0" presId="urn:microsoft.com/office/officeart/2005/8/layout/vList2"/>
    <dgm:cxn modelId="{21A95646-F2E1-4DAD-8B17-2ADA4610193A}" srcId="{F26C10A3-5C7D-4A54-B1CE-F50565D33FBA}" destId="{159981EA-1128-403C-B63B-4367C8A42233}" srcOrd="3" destOrd="0" parTransId="{9CC51E2B-3D98-44F3-8AAD-93C858A1A41C}" sibTransId="{459561C7-056A-4927-9F1D-580B970A737A}"/>
    <dgm:cxn modelId="{26F9F349-9E5C-4944-A193-A453B41E1F71}" srcId="{F26C10A3-5C7D-4A54-B1CE-F50565D33FBA}" destId="{D964D569-014F-4E77-89C7-FA545B4A42CE}" srcOrd="1" destOrd="0" parTransId="{34532C47-42DB-48B6-963A-17B1BEB7B5D9}" sibTransId="{4E173495-01F8-4314-AFA4-6500E2D6D63A}"/>
    <dgm:cxn modelId="{CB47374C-1EF6-4E57-B4D0-3C5C233A0048}" type="presOf" srcId="{8BE0396F-E3BD-44C6-A217-C89951A120AD}" destId="{06F989A1-F9B2-4C88-81DB-E785B0F5F567}" srcOrd="0" destOrd="0" presId="urn:microsoft.com/office/officeart/2005/8/layout/vList2"/>
    <dgm:cxn modelId="{83F6934C-02FD-4618-AD44-DD529FE24E28}" srcId="{F26C10A3-5C7D-4A54-B1CE-F50565D33FBA}" destId="{C338A725-3BB4-4665-8088-84EC7666A13F}" srcOrd="0" destOrd="0" parTransId="{DEBAEBA0-F85A-4C9F-BD6C-AE45922C656A}" sibTransId="{E2F74594-E20B-4201-9959-E6E1E1C10976}"/>
    <dgm:cxn modelId="{A5069281-828F-4577-B5AD-93FAC37D0768}" type="presOf" srcId="{159981EA-1128-403C-B63B-4367C8A42233}" destId="{73F8E3DB-56B5-4ACC-8502-410CA2AAE81E}" srcOrd="0" destOrd="0" presId="urn:microsoft.com/office/officeart/2005/8/layout/vList2"/>
    <dgm:cxn modelId="{E804EA85-989C-4195-964E-1303BB46171D}" type="presOf" srcId="{C67163E3-C284-4FCA-A3E9-B4D59A883D38}" destId="{5B40A76C-1137-4349-9EC4-6DB9D38CD674}" srcOrd="0" destOrd="0" presId="urn:microsoft.com/office/officeart/2005/8/layout/vList2"/>
    <dgm:cxn modelId="{365932A2-FDF2-413F-94A2-9E12400BE284}" srcId="{F26C10A3-5C7D-4A54-B1CE-F50565D33FBA}" destId="{C67163E3-C284-4FCA-A3E9-B4D59A883D38}" srcOrd="2" destOrd="0" parTransId="{C0E98614-4538-411E-9F96-5F9D1EE60B24}" sibTransId="{9601D6D3-020C-4292-84BC-2E7F7915ADFE}"/>
    <dgm:cxn modelId="{CCBD7FA2-113D-4EA7-B410-8455AADE7D19}" srcId="{F26C10A3-5C7D-4A54-B1CE-F50565D33FBA}" destId="{8BE0396F-E3BD-44C6-A217-C89951A120AD}" srcOrd="4" destOrd="0" parTransId="{2F009AF3-55B9-454E-8E88-4E8FE0C9E18B}" sibTransId="{1993D785-971C-40C3-AC31-D8B9D3A66D58}"/>
    <dgm:cxn modelId="{AE2E61B6-AD16-4E4B-B662-036823313224}" type="presOf" srcId="{2A18493D-C9A4-4DC0-909B-BD5A6F1BCA10}" destId="{76E0FA70-DF20-4545-97AC-C61C92BFB556}" srcOrd="0" destOrd="0" presId="urn:microsoft.com/office/officeart/2005/8/layout/vList2"/>
    <dgm:cxn modelId="{0109D1C4-665F-44A0-9112-D3E206A20F7B}" type="presOf" srcId="{C338A725-3BB4-4665-8088-84EC7666A13F}" destId="{73BE82B0-DBC9-4730-BFC4-2ED457B54AA1}" srcOrd="0" destOrd="0" presId="urn:microsoft.com/office/officeart/2005/8/layout/vList2"/>
    <dgm:cxn modelId="{1E4383A5-C861-43D2-8EE0-A505307D96EB}" type="presParOf" srcId="{856CDE18-7C99-447C-A173-FE929626BBF8}" destId="{73BE82B0-DBC9-4730-BFC4-2ED457B54AA1}" srcOrd="0" destOrd="0" presId="urn:microsoft.com/office/officeart/2005/8/layout/vList2"/>
    <dgm:cxn modelId="{8287081E-3062-4379-8563-92A6797291EE}" type="presParOf" srcId="{856CDE18-7C99-447C-A173-FE929626BBF8}" destId="{BB927F44-C8F5-43F8-A425-A3DEA2A24CC6}" srcOrd="1" destOrd="0" presId="urn:microsoft.com/office/officeart/2005/8/layout/vList2"/>
    <dgm:cxn modelId="{C630C3E0-E8C7-4B31-AA7C-A1F2BC0F7E9A}" type="presParOf" srcId="{856CDE18-7C99-447C-A173-FE929626BBF8}" destId="{3A004300-D22A-4A74-B690-C96625A942DF}" srcOrd="2" destOrd="0" presId="urn:microsoft.com/office/officeart/2005/8/layout/vList2"/>
    <dgm:cxn modelId="{AC8875C5-0AE4-4389-AE7A-F2BC2181CEA0}" type="presParOf" srcId="{856CDE18-7C99-447C-A173-FE929626BBF8}" destId="{A7BB84B6-6CFD-4F85-9CCB-2199E9F8C687}" srcOrd="3" destOrd="0" presId="urn:microsoft.com/office/officeart/2005/8/layout/vList2"/>
    <dgm:cxn modelId="{E68B5D9D-9133-420E-82C1-C5AA27C538AA}" type="presParOf" srcId="{856CDE18-7C99-447C-A173-FE929626BBF8}" destId="{5B40A76C-1137-4349-9EC4-6DB9D38CD674}" srcOrd="4" destOrd="0" presId="urn:microsoft.com/office/officeart/2005/8/layout/vList2"/>
    <dgm:cxn modelId="{E1B730FC-DE0D-4C10-9282-77EEA96C3D55}" type="presParOf" srcId="{856CDE18-7C99-447C-A173-FE929626BBF8}" destId="{0CCA3A54-B033-47AB-BCB3-C50B486FFBE1}" srcOrd="5" destOrd="0" presId="urn:microsoft.com/office/officeart/2005/8/layout/vList2"/>
    <dgm:cxn modelId="{85C53496-7873-4EC6-B5D5-DC059287CBA5}" type="presParOf" srcId="{856CDE18-7C99-447C-A173-FE929626BBF8}" destId="{73F8E3DB-56B5-4ACC-8502-410CA2AAE81E}" srcOrd="6" destOrd="0" presId="urn:microsoft.com/office/officeart/2005/8/layout/vList2"/>
    <dgm:cxn modelId="{CAD1B834-9DAB-4624-B754-C828626E386C}" type="presParOf" srcId="{856CDE18-7C99-447C-A173-FE929626BBF8}" destId="{BC217708-BF7B-4906-A197-9156E69A415D}" srcOrd="7" destOrd="0" presId="urn:microsoft.com/office/officeart/2005/8/layout/vList2"/>
    <dgm:cxn modelId="{AD9268F5-A0CC-4899-A818-BB8F8172AE87}" type="presParOf" srcId="{856CDE18-7C99-447C-A173-FE929626BBF8}" destId="{06F989A1-F9B2-4C88-81DB-E785B0F5F567}" srcOrd="8" destOrd="0" presId="urn:microsoft.com/office/officeart/2005/8/layout/vList2"/>
    <dgm:cxn modelId="{34A89FE9-DB7C-4863-A184-9206CAF62F9B}" type="presParOf" srcId="{856CDE18-7C99-447C-A173-FE929626BBF8}" destId="{A44D3355-07E6-4DC6-BDD7-212D3EB6C1DC}" srcOrd="9" destOrd="0" presId="urn:microsoft.com/office/officeart/2005/8/layout/vList2"/>
    <dgm:cxn modelId="{AFB23596-4F55-4D95-8ADC-0EA7D6089375}" type="presParOf" srcId="{856CDE18-7C99-447C-A173-FE929626BBF8}" destId="{76E0FA70-DF20-4545-97AC-C61C92BFB55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B4E82-C014-4637-AA5D-8DA3FA6261B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033613-CB6B-46E1-A48B-900C21201E2A}">
      <dgm:prSet/>
      <dgm:spPr/>
      <dgm:t>
        <a:bodyPr/>
        <a:lstStyle/>
        <a:p>
          <a:r>
            <a:rPr lang="en-CA" b="0" i="0">
              <a:latin typeface="+mj-lt"/>
            </a:rPr>
            <a:t>Easy to have clearly defined accountabilities</a:t>
          </a:r>
          <a:endParaRPr lang="en-US">
            <a:latin typeface="+mj-lt"/>
          </a:endParaRPr>
        </a:p>
      </dgm:t>
    </dgm:pt>
    <dgm:pt modelId="{B035171E-53E1-49B4-B518-5F736404779E}" type="parTrans" cxnId="{4F9134BE-6F1E-4B40-8720-B179B4C0EEC9}">
      <dgm:prSet/>
      <dgm:spPr/>
      <dgm:t>
        <a:bodyPr/>
        <a:lstStyle/>
        <a:p>
          <a:endParaRPr lang="en-US"/>
        </a:p>
      </dgm:t>
    </dgm:pt>
    <dgm:pt modelId="{227F5755-0ED9-4D8D-94F5-A4140B532CB8}" type="sibTrans" cxnId="{4F9134BE-6F1E-4B40-8720-B179B4C0EEC9}">
      <dgm:prSet/>
      <dgm:spPr/>
      <dgm:t>
        <a:bodyPr/>
        <a:lstStyle/>
        <a:p>
          <a:endParaRPr lang="en-US"/>
        </a:p>
      </dgm:t>
    </dgm:pt>
    <dgm:pt modelId="{FA37BF2C-64F9-4BCF-AAA8-6551CEA08C7A}">
      <dgm:prSet/>
      <dgm:spPr/>
      <dgm:t>
        <a:bodyPr/>
        <a:lstStyle/>
        <a:p>
          <a:r>
            <a:rPr lang="en-CA" b="0" i="0">
              <a:latin typeface="+mj-lt"/>
            </a:rPr>
            <a:t>Concentration of technical expertise (birds of a feather)</a:t>
          </a:r>
          <a:endParaRPr lang="en-US">
            <a:latin typeface="+mj-lt"/>
          </a:endParaRPr>
        </a:p>
      </dgm:t>
    </dgm:pt>
    <dgm:pt modelId="{5B5018F6-D6FD-4B3F-BDA2-E9A110181890}" type="parTrans" cxnId="{1E6C6C51-2F0E-4D0C-861B-5D75CD1FD804}">
      <dgm:prSet/>
      <dgm:spPr/>
      <dgm:t>
        <a:bodyPr/>
        <a:lstStyle/>
        <a:p>
          <a:endParaRPr lang="en-US"/>
        </a:p>
      </dgm:t>
    </dgm:pt>
    <dgm:pt modelId="{E80B0C64-A904-452A-BA48-FAF368C878E1}" type="sibTrans" cxnId="{1E6C6C51-2F0E-4D0C-861B-5D75CD1FD804}">
      <dgm:prSet/>
      <dgm:spPr/>
      <dgm:t>
        <a:bodyPr/>
        <a:lstStyle/>
        <a:p>
          <a:endParaRPr lang="en-US"/>
        </a:p>
      </dgm:t>
    </dgm:pt>
    <dgm:pt modelId="{7D164C40-8C08-4ED2-9574-911F9B114E8E}">
      <dgm:prSet/>
      <dgm:spPr/>
      <dgm:t>
        <a:bodyPr/>
        <a:lstStyle/>
        <a:p>
          <a:r>
            <a:rPr lang="en-CA" b="0" i="0">
              <a:latin typeface="+mj-lt"/>
            </a:rPr>
            <a:t>Creates more leadership opportunities</a:t>
          </a:r>
          <a:endParaRPr lang="en-US">
            <a:latin typeface="+mj-lt"/>
          </a:endParaRPr>
        </a:p>
      </dgm:t>
    </dgm:pt>
    <dgm:pt modelId="{659B9B0F-B052-4D0B-9E7D-88079629520F}" type="parTrans" cxnId="{5892BFED-0557-43A7-A830-127FEFA230CF}">
      <dgm:prSet/>
      <dgm:spPr/>
      <dgm:t>
        <a:bodyPr/>
        <a:lstStyle/>
        <a:p>
          <a:endParaRPr lang="en-US"/>
        </a:p>
      </dgm:t>
    </dgm:pt>
    <dgm:pt modelId="{B87DCCE1-0270-4B74-A9A1-B3942AA38114}" type="sibTrans" cxnId="{5892BFED-0557-43A7-A830-127FEFA230CF}">
      <dgm:prSet/>
      <dgm:spPr/>
      <dgm:t>
        <a:bodyPr/>
        <a:lstStyle/>
        <a:p>
          <a:endParaRPr lang="en-US"/>
        </a:p>
      </dgm:t>
    </dgm:pt>
    <dgm:pt modelId="{87FA13B4-8F19-4C1F-B5CA-2D1B8E097BEE}">
      <dgm:prSet/>
      <dgm:spPr/>
      <dgm:t>
        <a:bodyPr/>
        <a:lstStyle/>
        <a:p>
          <a:r>
            <a:rPr lang="en-CA" b="0" i="0">
              <a:latin typeface="+mj-lt"/>
            </a:rPr>
            <a:t>The way it has always been done</a:t>
          </a:r>
          <a:endParaRPr lang="en-US">
            <a:latin typeface="+mj-lt"/>
          </a:endParaRPr>
        </a:p>
      </dgm:t>
    </dgm:pt>
    <dgm:pt modelId="{AC90A361-8D05-4017-A517-4C7767DDE6F9}" type="parTrans" cxnId="{33767C01-F88E-4619-A2BE-DB4ED42285D3}">
      <dgm:prSet/>
      <dgm:spPr/>
      <dgm:t>
        <a:bodyPr/>
        <a:lstStyle/>
        <a:p>
          <a:endParaRPr lang="en-US"/>
        </a:p>
      </dgm:t>
    </dgm:pt>
    <dgm:pt modelId="{52FCECEF-D4EF-4084-89EA-294C2DAF8EC8}" type="sibTrans" cxnId="{33767C01-F88E-4619-A2BE-DB4ED42285D3}">
      <dgm:prSet/>
      <dgm:spPr/>
      <dgm:t>
        <a:bodyPr/>
        <a:lstStyle/>
        <a:p>
          <a:endParaRPr lang="en-US"/>
        </a:p>
      </dgm:t>
    </dgm:pt>
    <dgm:pt modelId="{1C51E65C-1719-4B6B-BDA4-D00C0CCFD1B9}" type="pres">
      <dgm:prSet presAssocID="{A5FB4E82-C014-4637-AA5D-8DA3FA6261B6}" presName="root" presStyleCnt="0">
        <dgm:presLayoutVars>
          <dgm:dir/>
          <dgm:resizeHandles val="exact"/>
        </dgm:presLayoutVars>
      </dgm:prSet>
      <dgm:spPr/>
    </dgm:pt>
    <dgm:pt modelId="{5A78ED24-C27E-45F2-8AE5-BDC7972D283C}" type="pres">
      <dgm:prSet presAssocID="{EC033613-CB6B-46E1-A48B-900C21201E2A}" presName="compNode" presStyleCnt="0"/>
      <dgm:spPr/>
    </dgm:pt>
    <dgm:pt modelId="{104F3D4F-BCA0-4462-9A50-377A83E0BD09}" type="pres">
      <dgm:prSet presAssocID="{EC033613-CB6B-46E1-A48B-900C21201E2A}" presName="bgRect" presStyleLbl="bgShp" presStyleIdx="0" presStyleCnt="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</dgm:pt>
    <dgm:pt modelId="{FBCE6E64-BEDB-429F-9043-FC6DAAE6D89B}" type="pres">
      <dgm:prSet presAssocID="{EC033613-CB6B-46E1-A48B-900C21201E2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DE46826-B180-44AD-9D0E-4B955DD32B65}" type="pres">
      <dgm:prSet presAssocID="{EC033613-CB6B-46E1-A48B-900C21201E2A}" presName="spaceRect" presStyleCnt="0"/>
      <dgm:spPr/>
    </dgm:pt>
    <dgm:pt modelId="{98F92D04-B492-4A50-B61F-DB73A3735FA4}" type="pres">
      <dgm:prSet presAssocID="{EC033613-CB6B-46E1-A48B-900C21201E2A}" presName="parTx" presStyleLbl="revTx" presStyleIdx="0" presStyleCnt="4">
        <dgm:presLayoutVars>
          <dgm:chMax val="0"/>
          <dgm:chPref val="0"/>
        </dgm:presLayoutVars>
      </dgm:prSet>
      <dgm:spPr/>
    </dgm:pt>
    <dgm:pt modelId="{991B40EF-C745-4729-A812-67ED10F97515}" type="pres">
      <dgm:prSet presAssocID="{227F5755-0ED9-4D8D-94F5-A4140B532CB8}" presName="sibTrans" presStyleCnt="0"/>
      <dgm:spPr/>
    </dgm:pt>
    <dgm:pt modelId="{8258CC6B-AB7A-450D-9DDB-FE3371D9BF8E}" type="pres">
      <dgm:prSet presAssocID="{FA37BF2C-64F9-4BCF-AAA8-6551CEA08C7A}" presName="compNode" presStyleCnt="0"/>
      <dgm:spPr/>
    </dgm:pt>
    <dgm:pt modelId="{30EE831F-C2E5-4376-865B-BFB7A839E4AC}" type="pres">
      <dgm:prSet presAssocID="{FA37BF2C-64F9-4BCF-AAA8-6551CEA08C7A}" presName="bgRect" presStyleLbl="bgShp" presStyleIdx="1" presStyleCnt="4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</dgm:pt>
    <dgm:pt modelId="{CDD18048-1C4A-4638-9D44-944774823C54}" type="pres">
      <dgm:prSet presAssocID="{FA37BF2C-64F9-4BCF-AAA8-6551CEA08C7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mmingBird"/>
        </a:ext>
      </dgm:extLst>
    </dgm:pt>
    <dgm:pt modelId="{0669E5E7-5417-4749-B7DB-521F684B5D5C}" type="pres">
      <dgm:prSet presAssocID="{FA37BF2C-64F9-4BCF-AAA8-6551CEA08C7A}" presName="spaceRect" presStyleCnt="0"/>
      <dgm:spPr/>
    </dgm:pt>
    <dgm:pt modelId="{2EA1F346-3AFC-4616-8B77-85E4A766EAEE}" type="pres">
      <dgm:prSet presAssocID="{FA37BF2C-64F9-4BCF-AAA8-6551CEA08C7A}" presName="parTx" presStyleLbl="revTx" presStyleIdx="1" presStyleCnt="4">
        <dgm:presLayoutVars>
          <dgm:chMax val="0"/>
          <dgm:chPref val="0"/>
        </dgm:presLayoutVars>
      </dgm:prSet>
      <dgm:spPr/>
    </dgm:pt>
    <dgm:pt modelId="{34B52B5A-E260-4D16-BF76-F9BD42E1022F}" type="pres">
      <dgm:prSet presAssocID="{E80B0C64-A904-452A-BA48-FAF368C878E1}" presName="sibTrans" presStyleCnt="0"/>
      <dgm:spPr/>
    </dgm:pt>
    <dgm:pt modelId="{53E41294-E738-4FAE-BDC4-0F93F87D4F74}" type="pres">
      <dgm:prSet presAssocID="{7D164C40-8C08-4ED2-9574-911F9B114E8E}" presName="compNode" presStyleCnt="0"/>
      <dgm:spPr/>
    </dgm:pt>
    <dgm:pt modelId="{AA839E15-87F5-444F-9B73-B05597672201}" type="pres">
      <dgm:prSet presAssocID="{7D164C40-8C08-4ED2-9574-911F9B114E8E}" presName="bgRect" presStyleLbl="bgShp" presStyleIdx="2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F591F6E8-4F0D-46B8-AF96-F6A343F9A66C}" type="pres">
      <dgm:prSet presAssocID="{7D164C40-8C08-4ED2-9574-911F9B114E8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AF0E6AA-442A-457A-85F7-AA443D28F38A}" type="pres">
      <dgm:prSet presAssocID="{7D164C40-8C08-4ED2-9574-911F9B114E8E}" presName="spaceRect" presStyleCnt="0"/>
      <dgm:spPr/>
    </dgm:pt>
    <dgm:pt modelId="{99B2A230-BC78-4FF0-B2E9-614A03A18327}" type="pres">
      <dgm:prSet presAssocID="{7D164C40-8C08-4ED2-9574-911F9B114E8E}" presName="parTx" presStyleLbl="revTx" presStyleIdx="2" presStyleCnt="4">
        <dgm:presLayoutVars>
          <dgm:chMax val="0"/>
          <dgm:chPref val="0"/>
        </dgm:presLayoutVars>
      </dgm:prSet>
      <dgm:spPr/>
    </dgm:pt>
    <dgm:pt modelId="{5ECE2B67-0C0F-4D34-9A83-8ABA866CE949}" type="pres">
      <dgm:prSet presAssocID="{B87DCCE1-0270-4B74-A9A1-B3942AA38114}" presName="sibTrans" presStyleCnt="0"/>
      <dgm:spPr/>
    </dgm:pt>
    <dgm:pt modelId="{47CC5A0F-A5F7-4C7D-9FAF-F640B39E9583}" type="pres">
      <dgm:prSet presAssocID="{87FA13B4-8F19-4C1F-B5CA-2D1B8E097BEE}" presName="compNode" presStyleCnt="0"/>
      <dgm:spPr/>
    </dgm:pt>
    <dgm:pt modelId="{EA16D2AA-FC82-4615-8F88-7B5CE37D1EB1}" type="pres">
      <dgm:prSet presAssocID="{87FA13B4-8F19-4C1F-B5CA-2D1B8E097BEE}" presName="bgRect" presStyleLbl="bgShp" presStyleIdx="3" presStyleCnt="4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E5E9CBC1-4488-4C55-910F-6F02D74D1A3C}" type="pres">
      <dgm:prSet presAssocID="{87FA13B4-8F19-4C1F-B5CA-2D1B8E097BE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337D569C-BF88-49B6-B6F6-069AFF1971E9}" type="pres">
      <dgm:prSet presAssocID="{87FA13B4-8F19-4C1F-B5CA-2D1B8E097BEE}" presName="spaceRect" presStyleCnt="0"/>
      <dgm:spPr/>
    </dgm:pt>
    <dgm:pt modelId="{95F19CC7-78F2-4D34-8249-539BB5161296}" type="pres">
      <dgm:prSet presAssocID="{87FA13B4-8F19-4C1F-B5CA-2D1B8E097BE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3767C01-F88E-4619-A2BE-DB4ED42285D3}" srcId="{A5FB4E82-C014-4637-AA5D-8DA3FA6261B6}" destId="{87FA13B4-8F19-4C1F-B5CA-2D1B8E097BEE}" srcOrd="3" destOrd="0" parTransId="{AC90A361-8D05-4017-A517-4C7767DDE6F9}" sibTransId="{52FCECEF-D4EF-4084-89EA-294C2DAF8EC8}"/>
    <dgm:cxn modelId="{92342708-7C86-4AC6-974E-BEABE3B9251B}" type="presOf" srcId="{87FA13B4-8F19-4C1F-B5CA-2D1B8E097BEE}" destId="{95F19CC7-78F2-4D34-8249-539BB5161296}" srcOrd="0" destOrd="0" presId="urn:microsoft.com/office/officeart/2018/2/layout/IconVerticalSolidList"/>
    <dgm:cxn modelId="{1E6C6C51-2F0E-4D0C-861B-5D75CD1FD804}" srcId="{A5FB4E82-C014-4637-AA5D-8DA3FA6261B6}" destId="{FA37BF2C-64F9-4BCF-AAA8-6551CEA08C7A}" srcOrd="1" destOrd="0" parTransId="{5B5018F6-D6FD-4B3F-BDA2-E9A110181890}" sibTransId="{E80B0C64-A904-452A-BA48-FAF368C878E1}"/>
    <dgm:cxn modelId="{32B73982-EEC9-4A7F-8D8C-17EE3D094890}" type="presOf" srcId="{EC033613-CB6B-46E1-A48B-900C21201E2A}" destId="{98F92D04-B492-4A50-B61F-DB73A3735FA4}" srcOrd="0" destOrd="0" presId="urn:microsoft.com/office/officeart/2018/2/layout/IconVerticalSolidList"/>
    <dgm:cxn modelId="{78E204BC-7F61-449E-A6AB-5E9DD3FC0877}" type="presOf" srcId="{FA37BF2C-64F9-4BCF-AAA8-6551CEA08C7A}" destId="{2EA1F346-3AFC-4616-8B77-85E4A766EAEE}" srcOrd="0" destOrd="0" presId="urn:microsoft.com/office/officeart/2018/2/layout/IconVerticalSolidList"/>
    <dgm:cxn modelId="{4F9134BE-6F1E-4B40-8720-B179B4C0EEC9}" srcId="{A5FB4E82-C014-4637-AA5D-8DA3FA6261B6}" destId="{EC033613-CB6B-46E1-A48B-900C21201E2A}" srcOrd="0" destOrd="0" parTransId="{B035171E-53E1-49B4-B518-5F736404779E}" sibTransId="{227F5755-0ED9-4D8D-94F5-A4140B532CB8}"/>
    <dgm:cxn modelId="{ECB755C8-59AA-4D3C-A5E7-024A09C414D8}" type="presOf" srcId="{A5FB4E82-C014-4637-AA5D-8DA3FA6261B6}" destId="{1C51E65C-1719-4B6B-BDA4-D00C0CCFD1B9}" srcOrd="0" destOrd="0" presId="urn:microsoft.com/office/officeart/2018/2/layout/IconVerticalSolidList"/>
    <dgm:cxn modelId="{616D6EE8-5145-4CC6-968E-3CB3049111D1}" type="presOf" srcId="{7D164C40-8C08-4ED2-9574-911F9B114E8E}" destId="{99B2A230-BC78-4FF0-B2E9-614A03A18327}" srcOrd="0" destOrd="0" presId="urn:microsoft.com/office/officeart/2018/2/layout/IconVerticalSolidList"/>
    <dgm:cxn modelId="{5892BFED-0557-43A7-A830-127FEFA230CF}" srcId="{A5FB4E82-C014-4637-AA5D-8DA3FA6261B6}" destId="{7D164C40-8C08-4ED2-9574-911F9B114E8E}" srcOrd="2" destOrd="0" parTransId="{659B9B0F-B052-4D0B-9E7D-88079629520F}" sibTransId="{B87DCCE1-0270-4B74-A9A1-B3942AA38114}"/>
    <dgm:cxn modelId="{F42E9921-C41F-4E7F-BC4F-85ECEBD6E67C}" type="presParOf" srcId="{1C51E65C-1719-4B6B-BDA4-D00C0CCFD1B9}" destId="{5A78ED24-C27E-45F2-8AE5-BDC7972D283C}" srcOrd="0" destOrd="0" presId="urn:microsoft.com/office/officeart/2018/2/layout/IconVerticalSolidList"/>
    <dgm:cxn modelId="{6527A7D1-9E22-4FAF-8873-88F8C524742E}" type="presParOf" srcId="{5A78ED24-C27E-45F2-8AE5-BDC7972D283C}" destId="{104F3D4F-BCA0-4462-9A50-377A83E0BD09}" srcOrd="0" destOrd="0" presId="urn:microsoft.com/office/officeart/2018/2/layout/IconVerticalSolidList"/>
    <dgm:cxn modelId="{CF1C49D9-763E-4E9B-ACB4-3DD2704489C5}" type="presParOf" srcId="{5A78ED24-C27E-45F2-8AE5-BDC7972D283C}" destId="{FBCE6E64-BEDB-429F-9043-FC6DAAE6D89B}" srcOrd="1" destOrd="0" presId="urn:microsoft.com/office/officeart/2018/2/layout/IconVerticalSolidList"/>
    <dgm:cxn modelId="{94F09C5C-DD84-4F79-B0E1-AFBD5CB8D419}" type="presParOf" srcId="{5A78ED24-C27E-45F2-8AE5-BDC7972D283C}" destId="{6DE46826-B180-44AD-9D0E-4B955DD32B65}" srcOrd="2" destOrd="0" presId="urn:microsoft.com/office/officeart/2018/2/layout/IconVerticalSolidList"/>
    <dgm:cxn modelId="{4EC103EA-FFE6-43BC-BBCA-3391DE476F6D}" type="presParOf" srcId="{5A78ED24-C27E-45F2-8AE5-BDC7972D283C}" destId="{98F92D04-B492-4A50-B61F-DB73A3735FA4}" srcOrd="3" destOrd="0" presId="urn:microsoft.com/office/officeart/2018/2/layout/IconVerticalSolidList"/>
    <dgm:cxn modelId="{62DA7F3A-D4BC-4CB6-AC35-9BE4FA2A796F}" type="presParOf" srcId="{1C51E65C-1719-4B6B-BDA4-D00C0CCFD1B9}" destId="{991B40EF-C745-4729-A812-67ED10F97515}" srcOrd="1" destOrd="0" presId="urn:microsoft.com/office/officeart/2018/2/layout/IconVerticalSolidList"/>
    <dgm:cxn modelId="{282F88BF-A76D-4172-BEA4-1AFADC3BEB22}" type="presParOf" srcId="{1C51E65C-1719-4B6B-BDA4-D00C0CCFD1B9}" destId="{8258CC6B-AB7A-450D-9DDB-FE3371D9BF8E}" srcOrd="2" destOrd="0" presId="urn:microsoft.com/office/officeart/2018/2/layout/IconVerticalSolidList"/>
    <dgm:cxn modelId="{E6D1A72E-6306-4848-8207-D6B0B27AECC9}" type="presParOf" srcId="{8258CC6B-AB7A-450D-9DDB-FE3371D9BF8E}" destId="{30EE831F-C2E5-4376-865B-BFB7A839E4AC}" srcOrd="0" destOrd="0" presId="urn:microsoft.com/office/officeart/2018/2/layout/IconVerticalSolidList"/>
    <dgm:cxn modelId="{A336F232-6724-4820-9461-291EC3BAC2EA}" type="presParOf" srcId="{8258CC6B-AB7A-450D-9DDB-FE3371D9BF8E}" destId="{CDD18048-1C4A-4638-9D44-944774823C54}" srcOrd="1" destOrd="0" presId="urn:microsoft.com/office/officeart/2018/2/layout/IconVerticalSolidList"/>
    <dgm:cxn modelId="{0F8E435B-AD9E-4212-9419-DFB889379FCC}" type="presParOf" srcId="{8258CC6B-AB7A-450D-9DDB-FE3371D9BF8E}" destId="{0669E5E7-5417-4749-B7DB-521F684B5D5C}" srcOrd="2" destOrd="0" presId="urn:microsoft.com/office/officeart/2018/2/layout/IconVerticalSolidList"/>
    <dgm:cxn modelId="{863428E9-A404-4E0F-88D4-B36053398325}" type="presParOf" srcId="{8258CC6B-AB7A-450D-9DDB-FE3371D9BF8E}" destId="{2EA1F346-3AFC-4616-8B77-85E4A766EAEE}" srcOrd="3" destOrd="0" presId="urn:microsoft.com/office/officeart/2018/2/layout/IconVerticalSolidList"/>
    <dgm:cxn modelId="{3106B7C2-4D87-4AB5-A043-64D2D00FB155}" type="presParOf" srcId="{1C51E65C-1719-4B6B-BDA4-D00C0CCFD1B9}" destId="{34B52B5A-E260-4D16-BF76-F9BD42E1022F}" srcOrd="3" destOrd="0" presId="urn:microsoft.com/office/officeart/2018/2/layout/IconVerticalSolidList"/>
    <dgm:cxn modelId="{697318EB-F984-4EA6-A0BE-2661B029FD0A}" type="presParOf" srcId="{1C51E65C-1719-4B6B-BDA4-D00C0CCFD1B9}" destId="{53E41294-E738-4FAE-BDC4-0F93F87D4F74}" srcOrd="4" destOrd="0" presId="urn:microsoft.com/office/officeart/2018/2/layout/IconVerticalSolidList"/>
    <dgm:cxn modelId="{7E11BE52-974C-4FBC-8007-588EC5187CC8}" type="presParOf" srcId="{53E41294-E738-4FAE-BDC4-0F93F87D4F74}" destId="{AA839E15-87F5-444F-9B73-B05597672201}" srcOrd="0" destOrd="0" presId="urn:microsoft.com/office/officeart/2018/2/layout/IconVerticalSolidList"/>
    <dgm:cxn modelId="{BAC914D7-96E1-4FF0-9997-866C244D124F}" type="presParOf" srcId="{53E41294-E738-4FAE-BDC4-0F93F87D4F74}" destId="{F591F6E8-4F0D-46B8-AF96-F6A343F9A66C}" srcOrd="1" destOrd="0" presId="urn:microsoft.com/office/officeart/2018/2/layout/IconVerticalSolidList"/>
    <dgm:cxn modelId="{EA54D728-7BF8-4CEB-8CF2-E7F16A5B273C}" type="presParOf" srcId="{53E41294-E738-4FAE-BDC4-0F93F87D4F74}" destId="{1AF0E6AA-442A-457A-85F7-AA443D28F38A}" srcOrd="2" destOrd="0" presId="urn:microsoft.com/office/officeart/2018/2/layout/IconVerticalSolidList"/>
    <dgm:cxn modelId="{3A04556D-EF40-4EF6-9168-162DD0C189B6}" type="presParOf" srcId="{53E41294-E738-4FAE-BDC4-0F93F87D4F74}" destId="{99B2A230-BC78-4FF0-B2E9-614A03A18327}" srcOrd="3" destOrd="0" presId="urn:microsoft.com/office/officeart/2018/2/layout/IconVerticalSolidList"/>
    <dgm:cxn modelId="{A2E047AA-E3DB-4893-B145-F7A6188D0D8E}" type="presParOf" srcId="{1C51E65C-1719-4B6B-BDA4-D00C0CCFD1B9}" destId="{5ECE2B67-0C0F-4D34-9A83-8ABA866CE949}" srcOrd="5" destOrd="0" presId="urn:microsoft.com/office/officeart/2018/2/layout/IconVerticalSolidList"/>
    <dgm:cxn modelId="{1EEFBC8B-FFC7-41FB-BDD2-022DBD1EB481}" type="presParOf" srcId="{1C51E65C-1719-4B6B-BDA4-D00C0CCFD1B9}" destId="{47CC5A0F-A5F7-4C7D-9FAF-F640B39E9583}" srcOrd="6" destOrd="0" presId="urn:microsoft.com/office/officeart/2018/2/layout/IconVerticalSolidList"/>
    <dgm:cxn modelId="{C5F2BA13-2037-4DA4-9684-96BF2117D9AB}" type="presParOf" srcId="{47CC5A0F-A5F7-4C7D-9FAF-F640B39E9583}" destId="{EA16D2AA-FC82-4615-8F88-7B5CE37D1EB1}" srcOrd="0" destOrd="0" presId="urn:microsoft.com/office/officeart/2018/2/layout/IconVerticalSolidList"/>
    <dgm:cxn modelId="{50613579-7FBA-4EF6-A9DE-4602C582B55D}" type="presParOf" srcId="{47CC5A0F-A5F7-4C7D-9FAF-F640B39E9583}" destId="{E5E9CBC1-4488-4C55-910F-6F02D74D1A3C}" srcOrd="1" destOrd="0" presId="urn:microsoft.com/office/officeart/2018/2/layout/IconVerticalSolidList"/>
    <dgm:cxn modelId="{9400DA95-788E-443F-A46F-A7E967969E0C}" type="presParOf" srcId="{47CC5A0F-A5F7-4C7D-9FAF-F640B39E9583}" destId="{337D569C-BF88-49B6-B6F6-069AFF1971E9}" srcOrd="2" destOrd="0" presId="urn:microsoft.com/office/officeart/2018/2/layout/IconVerticalSolidList"/>
    <dgm:cxn modelId="{4D4E6853-2EBC-470A-82C2-6FF096012E51}" type="presParOf" srcId="{47CC5A0F-A5F7-4C7D-9FAF-F640B39E9583}" destId="{95F19CC7-78F2-4D34-8249-539BB5161296}" srcOrd="3" destOrd="0" presId="urn:microsoft.com/office/officeart/2018/2/layout/IconVerticalSolidList"/>
  </dgm:cxnLst>
  <dgm:bg>
    <a:solidFill>
      <a:srgbClr val="BEE127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48AAD6-8935-4E45-8611-5A322F95C1C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2C89D0B-E317-4372-A8CA-E85262745C87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i="0">
              <a:latin typeface="+mj-lt"/>
            </a:rPr>
            <a:t>Stop working in silos and collaborate across your entire team</a:t>
          </a:r>
          <a:endParaRPr lang="en-US">
            <a:latin typeface="+mj-lt"/>
          </a:endParaRPr>
        </a:p>
      </dgm:t>
    </dgm:pt>
    <dgm:pt modelId="{3292F405-F7F4-44A9-9993-5CFD826C6BB7}" type="parTrans" cxnId="{7D91001B-1832-4C20-A0A4-ADD0805D20F9}">
      <dgm:prSet/>
      <dgm:spPr/>
      <dgm:t>
        <a:bodyPr/>
        <a:lstStyle/>
        <a:p>
          <a:endParaRPr lang="en-US"/>
        </a:p>
      </dgm:t>
    </dgm:pt>
    <dgm:pt modelId="{1F4B3EFA-F0D2-44C0-A6BB-77F28756B091}" type="sibTrans" cxnId="{7D91001B-1832-4C20-A0A4-ADD0805D20F9}">
      <dgm:prSet/>
      <dgm:spPr/>
      <dgm:t>
        <a:bodyPr/>
        <a:lstStyle/>
        <a:p>
          <a:endParaRPr lang="en-US"/>
        </a:p>
      </dgm:t>
    </dgm:pt>
    <dgm:pt modelId="{FBDE6F95-F84E-4A21-A3BF-1E88E345DCA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i="0">
              <a:latin typeface="+mj-lt"/>
            </a:rPr>
            <a:t>Stop looking only 5-Years (of less) into the future and take a longer-term view of your portfolio</a:t>
          </a:r>
          <a:endParaRPr lang="en-US">
            <a:latin typeface="+mj-lt"/>
          </a:endParaRPr>
        </a:p>
      </dgm:t>
    </dgm:pt>
    <dgm:pt modelId="{48FE57EF-4F02-46BE-BEDD-9DC9F30BA09A}" type="parTrans" cxnId="{51BE8971-2958-45C5-8F8C-E8432BA34272}">
      <dgm:prSet/>
      <dgm:spPr/>
      <dgm:t>
        <a:bodyPr/>
        <a:lstStyle/>
        <a:p>
          <a:endParaRPr lang="en-US"/>
        </a:p>
      </dgm:t>
    </dgm:pt>
    <dgm:pt modelId="{EA07F126-D495-40ED-92AF-C2C6FD6E7A05}" type="sibTrans" cxnId="{51BE8971-2958-45C5-8F8C-E8432BA34272}">
      <dgm:prSet/>
      <dgm:spPr/>
      <dgm:t>
        <a:bodyPr/>
        <a:lstStyle/>
        <a:p>
          <a:endParaRPr lang="en-US"/>
        </a:p>
      </dgm:t>
    </dgm:pt>
    <dgm:pt modelId="{5792A597-F4F5-491E-B7AD-5CD80B91B788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0" i="0">
              <a:latin typeface="+mj-lt"/>
            </a:rPr>
            <a:t>Stop throwing data at people and start telling them a story</a:t>
          </a:r>
          <a:endParaRPr lang="en-US">
            <a:latin typeface="+mj-lt"/>
          </a:endParaRPr>
        </a:p>
      </dgm:t>
    </dgm:pt>
    <dgm:pt modelId="{CF11BE6D-FE05-4F35-AA47-2C0021054D91}" type="parTrans" cxnId="{6F7479D3-30CD-4B5B-92E7-06EF071E8610}">
      <dgm:prSet/>
      <dgm:spPr/>
      <dgm:t>
        <a:bodyPr/>
        <a:lstStyle/>
        <a:p>
          <a:endParaRPr lang="en-US"/>
        </a:p>
      </dgm:t>
    </dgm:pt>
    <dgm:pt modelId="{5ACD72D0-6582-48F0-8E23-340653178D7F}" type="sibTrans" cxnId="{6F7479D3-30CD-4B5B-92E7-06EF071E8610}">
      <dgm:prSet/>
      <dgm:spPr/>
      <dgm:t>
        <a:bodyPr/>
        <a:lstStyle/>
        <a:p>
          <a:endParaRPr lang="en-US"/>
        </a:p>
      </dgm:t>
    </dgm:pt>
    <dgm:pt modelId="{1065C396-CD92-4AB6-8992-3D302CD36A21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b="1"/>
            <a:t>DON’T SAY DEFERRED MAINTENANCE!!!!</a:t>
          </a:r>
        </a:p>
      </dgm:t>
    </dgm:pt>
    <dgm:pt modelId="{7A0B5565-2A8F-4BBB-A753-4FE05622EC14}" type="parTrans" cxnId="{0BEBE216-0EC8-4F91-931E-04F394313EE5}">
      <dgm:prSet/>
      <dgm:spPr/>
      <dgm:t>
        <a:bodyPr/>
        <a:lstStyle/>
        <a:p>
          <a:endParaRPr lang="en-CA"/>
        </a:p>
      </dgm:t>
    </dgm:pt>
    <dgm:pt modelId="{60556BE0-1117-409A-9D70-150E62C2F58B}" type="sibTrans" cxnId="{0BEBE216-0EC8-4F91-931E-04F394313EE5}">
      <dgm:prSet/>
      <dgm:spPr/>
      <dgm:t>
        <a:bodyPr/>
        <a:lstStyle/>
        <a:p>
          <a:endParaRPr lang="en-CA"/>
        </a:p>
      </dgm:t>
    </dgm:pt>
    <dgm:pt modelId="{BDAE2861-37CA-453A-98CC-4627E7E8EEAC}" type="pres">
      <dgm:prSet presAssocID="{2348AAD6-8935-4E45-8611-5A322F95C1CB}" presName="root" presStyleCnt="0">
        <dgm:presLayoutVars>
          <dgm:dir/>
          <dgm:resizeHandles val="exact"/>
        </dgm:presLayoutVars>
      </dgm:prSet>
      <dgm:spPr/>
    </dgm:pt>
    <dgm:pt modelId="{4870A446-7589-455E-9BA0-A038192BB660}" type="pres">
      <dgm:prSet presAssocID="{12C89D0B-E317-4372-A8CA-E85262745C87}" presName="compNode" presStyleCnt="0"/>
      <dgm:spPr/>
    </dgm:pt>
    <dgm:pt modelId="{094800FB-15DB-4F3E-A086-70A0CC573BE6}" type="pres">
      <dgm:prSet presAssocID="{12C89D0B-E317-4372-A8CA-E85262745C87}" presName="bgRect" presStyleLbl="bgShp" presStyleIdx="0" presStyleCnt="4"/>
      <dgm:spPr>
        <a:solidFill>
          <a:schemeClr val="bg1"/>
        </a:solidFill>
      </dgm:spPr>
    </dgm:pt>
    <dgm:pt modelId="{1CCD61FC-02CF-4701-8539-C27E5EA44373}" type="pres">
      <dgm:prSet presAssocID="{12C89D0B-E317-4372-A8CA-E85262745C8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96CE7934-6AD5-471A-AFF9-8B6B1958E51B}" type="pres">
      <dgm:prSet presAssocID="{12C89D0B-E317-4372-A8CA-E85262745C87}" presName="spaceRect" presStyleCnt="0"/>
      <dgm:spPr/>
    </dgm:pt>
    <dgm:pt modelId="{2761B50D-05F8-4B1E-BA80-FDE01B3471A6}" type="pres">
      <dgm:prSet presAssocID="{12C89D0B-E317-4372-A8CA-E85262745C87}" presName="parTx" presStyleLbl="revTx" presStyleIdx="0" presStyleCnt="4">
        <dgm:presLayoutVars>
          <dgm:chMax val="0"/>
          <dgm:chPref val="0"/>
        </dgm:presLayoutVars>
      </dgm:prSet>
      <dgm:spPr/>
    </dgm:pt>
    <dgm:pt modelId="{C9A70434-7030-477C-878E-1BB5866AD7FF}" type="pres">
      <dgm:prSet presAssocID="{1F4B3EFA-F0D2-44C0-A6BB-77F28756B091}" presName="sibTrans" presStyleCnt="0"/>
      <dgm:spPr/>
    </dgm:pt>
    <dgm:pt modelId="{288C0937-3509-4418-8C97-9BFCA5DA1364}" type="pres">
      <dgm:prSet presAssocID="{FBDE6F95-F84E-4A21-A3BF-1E88E345DCAF}" presName="compNode" presStyleCnt="0"/>
      <dgm:spPr/>
    </dgm:pt>
    <dgm:pt modelId="{42AE5DBC-A187-4920-B79B-9E75EE420A30}" type="pres">
      <dgm:prSet presAssocID="{FBDE6F95-F84E-4A21-A3BF-1E88E345DCAF}" presName="bgRect" presStyleLbl="bgShp" presStyleIdx="1" presStyleCnt="4"/>
      <dgm:spPr>
        <a:solidFill>
          <a:schemeClr val="bg1"/>
        </a:solidFill>
      </dgm:spPr>
    </dgm:pt>
    <dgm:pt modelId="{14281B31-C450-43E9-8BA2-419669CEEFB6}" type="pres">
      <dgm:prSet presAssocID="{FBDE6F95-F84E-4A21-A3BF-1E88E345DCA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11937402-6B12-4251-8C26-13D0512BD5DD}" type="pres">
      <dgm:prSet presAssocID="{FBDE6F95-F84E-4A21-A3BF-1E88E345DCAF}" presName="spaceRect" presStyleCnt="0"/>
      <dgm:spPr/>
    </dgm:pt>
    <dgm:pt modelId="{03B1FFA0-8AB3-4AD0-A02D-0B9C269F3D3C}" type="pres">
      <dgm:prSet presAssocID="{FBDE6F95-F84E-4A21-A3BF-1E88E345DCAF}" presName="parTx" presStyleLbl="revTx" presStyleIdx="1" presStyleCnt="4">
        <dgm:presLayoutVars>
          <dgm:chMax val="0"/>
          <dgm:chPref val="0"/>
        </dgm:presLayoutVars>
      </dgm:prSet>
      <dgm:spPr/>
    </dgm:pt>
    <dgm:pt modelId="{81BB16D8-1064-4E8B-AC74-AEA38BA0130F}" type="pres">
      <dgm:prSet presAssocID="{EA07F126-D495-40ED-92AF-C2C6FD6E7A05}" presName="sibTrans" presStyleCnt="0"/>
      <dgm:spPr/>
    </dgm:pt>
    <dgm:pt modelId="{5B8472D1-3620-4BE8-A584-F014AB2CF06A}" type="pres">
      <dgm:prSet presAssocID="{5792A597-F4F5-491E-B7AD-5CD80B91B788}" presName="compNode" presStyleCnt="0"/>
      <dgm:spPr/>
    </dgm:pt>
    <dgm:pt modelId="{95012704-43E0-4645-9C78-079D866F266A}" type="pres">
      <dgm:prSet presAssocID="{5792A597-F4F5-491E-B7AD-5CD80B91B788}" presName="bgRect" presStyleLbl="bgShp" presStyleIdx="2" presStyleCnt="4"/>
      <dgm:spPr>
        <a:solidFill>
          <a:schemeClr val="bg1"/>
        </a:solidFill>
      </dgm:spPr>
    </dgm:pt>
    <dgm:pt modelId="{52542BC2-BFED-4B49-84F3-60FA98A85CF6}" type="pres">
      <dgm:prSet presAssocID="{5792A597-F4F5-491E-B7AD-5CD80B91B78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0FCED1ED-EF7A-45E9-B005-53F274DDEC97}" type="pres">
      <dgm:prSet presAssocID="{5792A597-F4F5-491E-B7AD-5CD80B91B788}" presName="spaceRect" presStyleCnt="0"/>
      <dgm:spPr/>
    </dgm:pt>
    <dgm:pt modelId="{F11E5C60-2BEC-4CEE-B7C7-5CDDF8D78684}" type="pres">
      <dgm:prSet presAssocID="{5792A597-F4F5-491E-B7AD-5CD80B91B788}" presName="parTx" presStyleLbl="revTx" presStyleIdx="2" presStyleCnt="4">
        <dgm:presLayoutVars>
          <dgm:chMax val="0"/>
          <dgm:chPref val="0"/>
        </dgm:presLayoutVars>
      </dgm:prSet>
      <dgm:spPr/>
    </dgm:pt>
    <dgm:pt modelId="{AB1E6938-BA97-4EF6-B5AA-999330CBD3A9}" type="pres">
      <dgm:prSet presAssocID="{5ACD72D0-6582-48F0-8E23-340653178D7F}" presName="sibTrans" presStyleCnt="0"/>
      <dgm:spPr/>
    </dgm:pt>
    <dgm:pt modelId="{3CA09CF8-2339-4B09-99C9-0FEBDA51609A}" type="pres">
      <dgm:prSet presAssocID="{1065C396-CD92-4AB6-8992-3D302CD36A21}" presName="compNode" presStyleCnt="0"/>
      <dgm:spPr/>
    </dgm:pt>
    <dgm:pt modelId="{215CB068-B2C9-4483-BA6C-07D0947AC8C3}" type="pres">
      <dgm:prSet presAssocID="{1065C396-CD92-4AB6-8992-3D302CD36A21}" presName="bgRect" presStyleLbl="bgShp" presStyleIdx="3" presStyleCnt="4"/>
      <dgm:spPr>
        <a:solidFill>
          <a:schemeClr val="bg1"/>
        </a:solidFill>
      </dgm:spPr>
    </dgm:pt>
    <dgm:pt modelId="{3EEF8ECD-1858-4F72-88DE-27AA7E0E4C4B}" type="pres">
      <dgm:prSet presAssocID="{1065C396-CD92-4AB6-8992-3D302CD36A2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 with solid fill"/>
        </a:ext>
      </dgm:extLst>
    </dgm:pt>
    <dgm:pt modelId="{811E2100-61DB-40BA-BC28-C05C8A57085B}" type="pres">
      <dgm:prSet presAssocID="{1065C396-CD92-4AB6-8992-3D302CD36A21}" presName="spaceRect" presStyleCnt="0"/>
      <dgm:spPr/>
    </dgm:pt>
    <dgm:pt modelId="{386B926D-BD32-4377-8255-15D9F8097517}" type="pres">
      <dgm:prSet presAssocID="{1065C396-CD92-4AB6-8992-3D302CD36A2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BEBE216-0EC8-4F91-931E-04F394313EE5}" srcId="{2348AAD6-8935-4E45-8611-5A322F95C1CB}" destId="{1065C396-CD92-4AB6-8992-3D302CD36A21}" srcOrd="3" destOrd="0" parTransId="{7A0B5565-2A8F-4BBB-A753-4FE05622EC14}" sibTransId="{60556BE0-1117-409A-9D70-150E62C2F58B}"/>
    <dgm:cxn modelId="{7D91001B-1832-4C20-A0A4-ADD0805D20F9}" srcId="{2348AAD6-8935-4E45-8611-5A322F95C1CB}" destId="{12C89D0B-E317-4372-A8CA-E85262745C87}" srcOrd="0" destOrd="0" parTransId="{3292F405-F7F4-44A9-9993-5CFD826C6BB7}" sibTransId="{1F4B3EFA-F0D2-44C0-A6BB-77F28756B091}"/>
    <dgm:cxn modelId="{7C269635-E678-43D6-B32B-5CE146C46751}" type="presOf" srcId="{FBDE6F95-F84E-4A21-A3BF-1E88E345DCAF}" destId="{03B1FFA0-8AB3-4AD0-A02D-0B9C269F3D3C}" srcOrd="0" destOrd="0" presId="urn:microsoft.com/office/officeart/2018/2/layout/IconVerticalSolidList"/>
    <dgm:cxn modelId="{5AB39437-51B4-4BB0-9B34-E18FA093A019}" type="presOf" srcId="{5792A597-F4F5-491E-B7AD-5CD80B91B788}" destId="{F11E5C60-2BEC-4CEE-B7C7-5CDDF8D78684}" srcOrd="0" destOrd="0" presId="urn:microsoft.com/office/officeart/2018/2/layout/IconVerticalSolidList"/>
    <dgm:cxn modelId="{FA18053A-29E1-4D2D-B3BE-57D1CCB547BA}" type="presOf" srcId="{2348AAD6-8935-4E45-8611-5A322F95C1CB}" destId="{BDAE2861-37CA-453A-98CC-4627E7E8EEAC}" srcOrd="0" destOrd="0" presId="urn:microsoft.com/office/officeart/2018/2/layout/IconVerticalSolidList"/>
    <dgm:cxn modelId="{51BE8971-2958-45C5-8F8C-E8432BA34272}" srcId="{2348AAD6-8935-4E45-8611-5A322F95C1CB}" destId="{FBDE6F95-F84E-4A21-A3BF-1E88E345DCAF}" srcOrd="1" destOrd="0" parTransId="{48FE57EF-4F02-46BE-BEDD-9DC9F30BA09A}" sibTransId="{EA07F126-D495-40ED-92AF-C2C6FD6E7A05}"/>
    <dgm:cxn modelId="{48231F56-5FA7-4E1D-8815-4DA553FF7F0F}" type="presOf" srcId="{1065C396-CD92-4AB6-8992-3D302CD36A21}" destId="{386B926D-BD32-4377-8255-15D9F8097517}" srcOrd="0" destOrd="0" presId="urn:microsoft.com/office/officeart/2018/2/layout/IconVerticalSolidList"/>
    <dgm:cxn modelId="{126AA7A3-4CFB-468A-89D5-D7375F6C340C}" type="presOf" srcId="{12C89D0B-E317-4372-A8CA-E85262745C87}" destId="{2761B50D-05F8-4B1E-BA80-FDE01B3471A6}" srcOrd="0" destOrd="0" presId="urn:microsoft.com/office/officeart/2018/2/layout/IconVerticalSolidList"/>
    <dgm:cxn modelId="{6F7479D3-30CD-4B5B-92E7-06EF071E8610}" srcId="{2348AAD6-8935-4E45-8611-5A322F95C1CB}" destId="{5792A597-F4F5-491E-B7AD-5CD80B91B788}" srcOrd="2" destOrd="0" parTransId="{CF11BE6D-FE05-4F35-AA47-2C0021054D91}" sibTransId="{5ACD72D0-6582-48F0-8E23-340653178D7F}"/>
    <dgm:cxn modelId="{5397FD49-902D-418B-AA3C-441C33F7390D}" type="presParOf" srcId="{BDAE2861-37CA-453A-98CC-4627E7E8EEAC}" destId="{4870A446-7589-455E-9BA0-A038192BB660}" srcOrd="0" destOrd="0" presId="urn:microsoft.com/office/officeart/2018/2/layout/IconVerticalSolidList"/>
    <dgm:cxn modelId="{B85C3BF5-5C8E-41A3-86EB-97EEFE7F2876}" type="presParOf" srcId="{4870A446-7589-455E-9BA0-A038192BB660}" destId="{094800FB-15DB-4F3E-A086-70A0CC573BE6}" srcOrd="0" destOrd="0" presId="urn:microsoft.com/office/officeart/2018/2/layout/IconVerticalSolidList"/>
    <dgm:cxn modelId="{DDFB01FA-6068-48E5-96F0-6AEBED37789C}" type="presParOf" srcId="{4870A446-7589-455E-9BA0-A038192BB660}" destId="{1CCD61FC-02CF-4701-8539-C27E5EA44373}" srcOrd="1" destOrd="0" presId="urn:microsoft.com/office/officeart/2018/2/layout/IconVerticalSolidList"/>
    <dgm:cxn modelId="{44F9F8FA-5B76-4235-A74D-5DCA9B09F3B0}" type="presParOf" srcId="{4870A446-7589-455E-9BA0-A038192BB660}" destId="{96CE7934-6AD5-471A-AFF9-8B6B1958E51B}" srcOrd="2" destOrd="0" presId="urn:microsoft.com/office/officeart/2018/2/layout/IconVerticalSolidList"/>
    <dgm:cxn modelId="{55FAA6D7-C056-4072-947F-66DE9150DDAD}" type="presParOf" srcId="{4870A446-7589-455E-9BA0-A038192BB660}" destId="{2761B50D-05F8-4B1E-BA80-FDE01B3471A6}" srcOrd="3" destOrd="0" presId="urn:microsoft.com/office/officeart/2018/2/layout/IconVerticalSolidList"/>
    <dgm:cxn modelId="{BA67E79B-34C6-4F12-9D2C-2CD4792331AE}" type="presParOf" srcId="{BDAE2861-37CA-453A-98CC-4627E7E8EEAC}" destId="{C9A70434-7030-477C-878E-1BB5866AD7FF}" srcOrd="1" destOrd="0" presId="urn:microsoft.com/office/officeart/2018/2/layout/IconVerticalSolidList"/>
    <dgm:cxn modelId="{3606A331-24FF-49D9-8317-4E4AAA7C0E75}" type="presParOf" srcId="{BDAE2861-37CA-453A-98CC-4627E7E8EEAC}" destId="{288C0937-3509-4418-8C97-9BFCA5DA1364}" srcOrd="2" destOrd="0" presId="urn:microsoft.com/office/officeart/2018/2/layout/IconVerticalSolidList"/>
    <dgm:cxn modelId="{CF8F0D98-EB76-4E81-AD58-ED0DDE14E416}" type="presParOf" srcId="{288C0937-3509-4418-8C97-9BFCA5DA1364}" destId="{42AE5DBC-A187-4920-B79B-9E75EE420A30}" srcOrd="0" destOrd="0" presId="urn:microsoft.com/office/officeart/2018/2/layout/IconVerticalSolidList"/>
    <dgm:cxn modelId="{7861CD74-F251-4B11-B41C-0747042CD0AE}" type="presParOf" srcId="{288C0937-3509-4418-8C97-9BFCA5DA1364}" destId="{14281B31-C450-43E9-8BA2-419669CEEFB6}" srcOrd="1" destOrd="0" presId="urn:microsoft.com/office/officeart/2018/2/layout/IconVerticalSolidList"/>
    <dgm:cxn modelId="{C3D50486-C341-4603-81C8-9AFE03EA07B1}" type="presParOf" srcId="{288C0937-3509-4418-8C97-9BFCA5DA1364}" destId="{11937402-6B12-4251-8C26-13D0512BD5DD}" srcOrd="2" destOrd="0" presId="urn:microsoft.com/office/officeart/2018/2/layout/IconVerticalSolidList"/>
    <dgm:cxn modelId="{EB4D1444-3012-4E32-B597-6868F6D7DB1C}" type="presParOf" srcId="{288C0937-3509-4418-8C97-9BFCA5DA1364}" destId="{03B1FFA0-8AB3-4AD0-A02D-0B9C269F3D3C}" srcOrd="3" destOrd="0" presId="urn:microsoft.com/office/officeart/2018/2/layout/IconVerticalSolidList"/>
    <dgm:cxn modelId="{5A9B73AE-A2B0-418B-A0B8-3A1C2772C9A4}" type="presParOf" srcId="{BDAE2861-37CA-453A-98CC-4627E7E8EEAC}" destId="{81BB16D8-1064-4E8B-AC74-AEA38BA0130F}" srcOrd="3" destOrd="0" presId="urn:microsoft.com/office/officeart/2018/2/layout/IconVerticalSolidList"/>
    <dgm:cxn modelId="{A256AFB2-8A93-45A0-9D65-886B52A1BF5E}" type="presParOf" srcId="{BDAE2861-37CA-453A-98CC-4627E7E8EEAC}" destId="{5B8472D1-3620-4BE8-A584-F014AB2CF06A}" srcOrd="4" destOrd="0" presId="urn:microsoft.com/office/officeart/2018/2/layout/IconVerticalSolidList"/>
    <dgm:cxn modelId="{F234EE73-5D15-4D7F-AC4D-D7BE6520551D}" type="presParOf" srcId="{5B8472D1-3620-4BE8-A584-F014AB2CF06A}" destId="{95012704-43E0-4645-9C78-079D866F266A}" srcOrd="0" destOrd="0" presId="urn:microsoft.com/office/officeart/2018/2/layout/IconVerticalSolidList"/>
    <dgm:cxn modelId="{4DC9BD14-EB68-425B-AA75-5CC45942B2C2}" type="presParOf" srcId="{5B8472D1-3620-4BE8-A584-F014AB2CF06A}" destId="{52542BC2-BFED-4B49-84F3-60FA98A85CF6}" srcOrd="1" destOrd="0" presId="urn:microsoft.com/office/officeart/2018/2/layout/IconVerticalSolidList"/>
    <dgm:cxn modelId="{D8F9C581-E399-4CE2-B394-E05C80653E8C}" type="presParOf" srcId="{5B8472D1-3620-4BE8-A584-F014AB2CF06A}" destId="{0FCED1ED-EF7A-45E9-B005-53F274DDEC97}" srcOrd="2" destOrd="0" presId="urn:microsoft.com/office/officeart/2018/2/layout/IconVerticalSolidList"/>
    <dgm:cxn modelId="{B9BA6938-CE67-4FFE-9307-C1764D1F3799}" type="presParOf" srcId="{5B8472D1-3620-4BE8-A584-F014AB2CF06A}" destId="{F11E5C60-2BEC-4CEE-B7C7-5CDDF8D78684}" srcOrd="3" destOrd="0" presId="urn:microsoft.com/office/officeart/2018/2/layout/IconVerticalSolidList"/>
    <dgm:cxn modelId="{5703331A-7C85-4596-A415-117B88B9C46A}" type="presParOf" srcId="{BDAE2861-37CA-453A-98CC-4627E7E8EEAC}" destId="{AB1E6938-BA97-4EF6-B5AA-999330CBD3A9}" srcOrd="5" destOrd="0" presId="urn:microsoft.com/office/officeart/2018/2/layout/IconVerticalSolidList"/>
    <dgm:cxn modelId="{BE46C6D7-0E34-4B16-902C-F781BB401749}" type="presParOf" srcId="{BDAE2861-37CA-453A-98CC-4627E7E8EEAC}" destId="{3CA09CF8-2339-4B09-99C9-0FEBDA51609A}" srcOrd="6" destOrd="0" presId="urn:microsoft.com/office/officeart/2018/2/layout/IconVerticalSolidList"/>
    <dgm:cxn modelId="{75A6EF72-561E-42F6-898F-19948907F804}" type="presParOf" srcId="{3CA09CF8-2339-4B09-99C9-0FEBDA51609A}" destId="{215CB068-B2C9-4483-BA6C-07D0947AC8C3}" srcOrd="0" destOrd="0" presId="urn:microsoft.com/office/officeart/2018/2/layout/IconVerticalSolidList"/>
    <dgm:cxn modelId="{248B895B-84E3-477D-8E7E-A3D2F402FB79}" type="presParOf" srcId="{3CA09CF8-2339-4B09-99C9-0FEBDA51609A}" destId="{3EEF8ECD-1858-4F72-88DE-27AA7E0E4C4B}" srcOrd="1" destOrd="0" presId="urn:microsoft.com/office/officeart/2018/2/layout/IconVerticalSolidList"/>
    <dgm:cxn modelId="{32945F71-829A-4C78-B756-1BEF690F02B4}" type="presParOf" srcId="{3CA09CF8-2339-4B09-99C9-0FEBDA51609A}" destId="{811E2100-61DB-40BA-BC28-C05C8A57085B}" srcOrd="2" destOrd="0" presId="urn:microsoft.com/office/officeart/2018/2/layout/IconVerticalSolidList"/>
    <dgm:cxn modelId="{B1FC4297-05D0-4288-9F15-23D0433503F1}" type="presParOf" srcId="{3CA09CF8-2339-4B09-99C9-0FEBDA51609A}" destId="{386B926D-BD32-4377-8255-15D9F8097517}" srcOrd="3" destOrd="0" presId="urn:microsoft.com/office/officeart/2018/2/layout/IconVerticalSolidList"/>
  </dgm:cxnLst>
  <dgm:bg>
    <a:solidFill>
      <a:srgbClr val="BEE127"/>
    </a:solidFill>
  </dgm:bg>
  <dgm:whole>
    <a:ln w="9525" cap="flat" cmpd="sng" algn="ctr">
      <a:solidFill>
        <a:srgbClr val="80B387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E82B0-DBC9-4730-BFC4-2ED457B54AA1}">
      <dsp:nvSpPr>
        <dsp:cNvPr id="0" name=""/>
        <dsp:cNvSpPr/>
      </dsp:nvSpPr>
      <dsp:spPr>
        <a:xfrm>
          <a:off x="0" y="392563"/>
          <a:ext cx="5789913" cy="58500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>
              <a:latin typeface="Arial" panose="020B0604020202020204" pitchFamily="34" charset="0"/>
              <a:cs typeface="Arial" panose="020B0604020202020204" pitchFamily="34" charset="0"/>
            </a:rPr>
            <a:t>What is Integrated Asset Management</a:t>
          </a:r>
          <a:endParaRPr lang="en-US" sz="2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57" y="421120"/>
        <a:ext cx="5732799" cy="527886"/>
      </dsp:txXfrm>
    </dsp:sp>
    <dsp:sp modelId="{3A004300-D22A-4A74-B690-C96625A942DF}">
      <dsp:nvSpPr>
        <dsp:cNvPr id="0" name=""/>
        <dsp:cNvSpPr/>
      </dsp:nvSpPr>
      <dsp:spPr>
        <a:xfrm>
          <a:off x="0" y="1049563"/>
          <a:ext cx="5789913" cy="58500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rial" panose="020B0604020202020204" pitchFamily="34" charset="0"/>
              <a:cs typeface="Arial" panose="020B0604020202020204" pitchFamily="34" charset="0"/>
            </a:rPr>
            <a:t>Thing #1</a:t>
          </a:r>
        </a:p>
      </dsp:txBody>
      <dsp:txXfrm>
        <a:off x="28557" y="1078120"/>
        <a:ext cx="5732799" cy="527886"/>
      </dsp:txXfrm>
    </dsp:sp>
    <dsp:sp modelId="{5B40A76C-1137-4349-9EC4-6DB9D38CD674}">
      <dsp:nvSpPr>
        <dsp:cNvPr id="0" name=""/>
        <dsp:cNvSpPr/>
      </dsp:nvSpPr>
      <dsp:spPr>
        <a:xfrm>
          <a:off x="0" y="1706563"/>
          <a:ext cx="5789913" cy="58500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rial" panose="020B0604020202020204" pitchFamily="34" charset="0"/>
              <a:cs typeface="Arial" panose="020B0604020202020204" pitchFamily="34" charset="0"/>
            </a:rPr>
            <a:t>Thing #2</a:t>
          </a:r>
        </a:p>
      </dsp:txBody>
      <dsp:txXfrm>
        <a:off x="28557" y="1735120"/>
        <a:ext cx="5732799" cy="527886"/>
      </dsp:txXfrm>
    </dsp:sp>
    <dsp:sp modelId="{73F8E3DB-56B5-4ACC-8502-410CA2AAE81E}">
      <dsp:nvSpPr>
        <dsp:cNvPr id="0" name=""/>
        <dsp:cNvSpPr/>
      </dsp:nvSpPr>
      <dsp:spPr>
        <a:xfrm>
          <a:off x="0" y="2363563"/>
          <a:ext cx="5789913" cy="58500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Arial" panose="020B0604020202020204" pitchFamily="34" charset="0"/>
              <a:cs typeface="Arial" panose="020B0604020202020204" pitchFamily="34" charset="0"/>
            </a:rPr>
            <a:t>Thing #3</a:t>
          </a:r>
        </a:p>
      </dsp:txBody>
      <dsp:txXfrm>
        <a:off x="28557" y="2392120"/>
        <a:ext cx="5732799" cy="527886"/>
      </dsp:txXfrm>
    </dsp:sp>
    <dsp:sp modelId="{06F989A1-F9B2-4C88-81DB-E785B0F5F567}">
      <dsp:nvSpPr>
        <dsp:cNvPr id="0" name=""/>
        <dsp:cNvSpPr/>
      </dsp:nvSpPr>
      <dsp:spPr>
        <a:xfrm>
          <a:off x="0" y="3020563"/>
          <a:ext cx="5789913" cy="58500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Bonus Thing!!!</a:t>
          </a:r>
        </a:p>
      </dsp:txBody>
      <dsp:txXfrm>
        <a:off x="28557" y="3049120"/>
        <a:ext cx="5732799" cy="527886"/>
      </dsp:txXfrm>
    </dsp:sp>
    <dsp:sp modelId="{76E0FA70-DF20-4545-97AC-C61C92BFB556}">
      <dsp:nvSpPr>
        <dsp:cNvPr id="0" name=""/>
        <dsp:cNvSpPr/>
      </dsp:nvSpPr>
      <dsp:spPr>
        <a:xfrm>
          <a:off x="0" y="3677563"/>
          <a:ext cx="5789913" cy="58500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>
              <a:latin typeface="Arial" panose="020B0604020202020204" pitchFamily="34" charset="0"/>
              <a:cs typeface="Arial" panose="020B0604020202020204" pitchFamily="34" charset="0"/>
            </a:rPr>
            <a:t>Q&amp;A</a:t>
          </a:r>
          <a:endParaRPr lang="en-US" sz="2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57" y="3706120"/>
        <a:ext cx="5732799" cy="52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F3D4F-BCA0-4462-9A50-377A83E0BD09}">
      <dsp:nvSpPr>
        <dsp:cNvPr id="0" name=""/>
        <dsp:cNvSpPr/>
      </dsp:nvSpPr>
      <dsp:spPr>
        <a:xfrm>
          <a:off x="0" y="1702"/>
          <a:ext cx="10126361" cy="86263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FBCE6E64-BEDB-429F-9043-FC6DAAE6D89B}">
      <dsp:nvSpPr>
        <dsp:cNvPr id="0" name=""/>
        <dsp:cNvSpPr/>
      </dsp:nvSpPr>
      <dsp:spPr>
        <a:xfrm>
          <a:off x="260948" y="195795"/>
          <a:ext cx="474451" cy="4744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92D04-B492-4A50-B61F-DB73A3735FA4}">
      <dsp:nvSpPr>
        <dsp:cNvPr id="0" name=""/>
        <dsp:cNvSpPr/>
      </dsp:nvSpPr>
      <dsp:spPr>
        <a:xfrm>
          <a:off x="996347" y="1702"/>
          <a:ext cx="9130014" cy="86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96" tIns="91296" rIns="91296" bIns="9129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0" i="0" kern="1200">
              <a:latin typeface="+mj-lt"/>
            </a:rPr>
            <a:t>Easy to have clearly defined accountabilities</a:t>
          </a:r>
          <a:endParaRPr lang="en-US" sz="2200" kern="1200">
            <a:latin typeface="+mj-lt"/>
          </a:endParaRPr>
        </a:p>
      </dsp:txBody>
      <dsp:txXfrm>
        <a:off x="996347" y="1702"/>
        <a:ext cx="9130014" cy="862638"/>
      </dsp:txXfrm>
    </dsp:sp>
    <dsp:sp modelId="{30EE831F-C2E5-4376-865B-BFB7A839E4AC}">
      <dsp:nvSpPr>
        <dsp:cNvPr id="0" name=""/>
        <dsp:cNvSpPr/>
      </dsp:nvSpPr>
      <dsp:spPr>
        <a:xfrm>
          <a:off x="0" y="1080000"/>
          <a:ext cx="10126361" cy="86263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CDD18048-1C4A-4638-9D44-944774823C54}">
      <dsp:nvSpPr>
        <dsp:cNvPr id="0" name=""/>
        <dsp:cNvSpPr/>
      </dsp:nvSpPr>
      <dsp:spPr>
        <a:xfrm>
          <a:off x="260948" y="1274094"/>
          <a:ext cx="474451" cy="4744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1F346-3AFC-4616-8B77-85E4A766EAEE}">
      <dsp:nvSpPr>
        <dsp:cNvPr id="0" name=""/>
        <dsp:cNvSpPr/>
      </dsp:nvSpPr>
      <dsp:spPr>
        <a:xfrm>
          <a:off x="996347" y="1080000"/>
          <a:ext cx="9130014" cy="86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96" tIns="91296" rIns="91296" bIns="9129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0" i="0" kern="1200">
              <a:latin typeface="+mj-lt"/>
            </a:rPr>
            <a:t>Concentration of technical expertise (birds of a feather)</a:t>
          </a:r>
          <a:endParaRPr lang="en-US" sz="2200" kern="1200">
            <a:latin typeface="+mj-lt"/>
          </a:endParaRPr>
        </a:p>
      </dsp:txBody>
      <dsp:txXfrm>
        <a:off x="996347" y="1080000"/>
        <a:ext cx="9130014" cy="862638"/>
      </dsp:txXfrm>
    </dsp:sp>
    <dsp:sp modelId="{AA839E15-87F5-444F-9B73-B05597672201}">
      <dsp:nvSpPr>
        <dsp:cNvPr id="0" name=""/>
        <dsp:cNvSpPr/>
      </dsp:nvSpPr>
      <dsp:spPr>
        <a:xfrm>
          <a:off x="0" y="2158299"/>
          <a:ext cx="10126361" cy="86263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591F6E8-4F0D-46B8-AF96-F6A343F9A66C}">
      <dsp:nvSpPr>
        <dsp:cNvPr id="0" name=""/>
        <dsp:cNvSpPr/>
      </dsp:nvSpPr>
      <dsp:spPr>
        <a:xfrm>
          <a:off x="260948" y="2352393"/>
          <a:ext cx="474451" cy="4744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2A230-BC78-4FF0-B2E9-614A03A18327}">
      <dsp:nvSpPr>
        <dsp:cNvPr id="0" name=""/>
        <dsp:cNvSpPr/>
      </dsp:nvSpPr>
      <dsp:spPr>
        <a:xfrm>
          <a:off x="996347" y="2158299"/>
          <a:ext cx="9130014" cy="86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96" tIns="91296" rIns="91296" bIns="9129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0" i="0" kern="1200">
              <a:latin typeface="+mj-lt"/>
            </a:rPr>
            <a:t>Creates more leadership opportunities</a:t>
          </a:r>
          <a:endParaRPr lang="en-US" sz="2200" kern="1200">
            <a:latin typeface="+mj-lt"/>
          </a:endParaRPr>
        </a:p>
      </dsp:txBody>
      <dsp:txXfrm>
        <a:off x="996347" y="2158299"/>
        <a:ext cx="9130014" cy="862638"/>
      </dsp:txXfrm>
    </dsp:sp>
    <dsp:sp modelId="{EA16D2AA-FC82-4615-8F88-7B5CE37D1EB1}">
      <dsp:nvSpPr>
        <dsp:cNvPr id="0" name=""/>
        <dsp:cNvSpPr/>
      </dsp:nvSpPr>
      <dsp:spPr>
        <a:xfrm>
          <a:off x="0" y="3236598"/>
          <a:ext cx="10126361" cy="86263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E5E9CBC1-4488-4C55-910F-6F02D74D1A3C}">
      <dsp:nvSpPr>
        <dsp:cNvPr id="0" name=""/>
        <dsp:cNvSpPr/>
      </dsp:nvSpPr>
      <dsp:spPr>
        <a:xfrm>
          <a:off x="260948" y="3430691"/>
          <a:ext cx="474451" cy="4744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19CC7-78F2-4D34-8249-539BB5161296}">
      <dsp:nvSpPr>
        <dsp:cNvPr id="0" name=""/>
        <dsp:cNvSpPr/>
      </dsp:nvSpPr>
      <dsp:spPr>
        <a:xfrm>
          <a:off x="996347" y="3236598"/>
          <a:ext cx="9130014" cy="86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96" tIns="91296" rIns="91296" bIns="9129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0" i="0" kern="1200">
              <a:latin typeface="+mj-lt"/>
            </a:rPr>
            <a:t>The way it has always been done</a:t>
          </a:r>
          <a:endParaRPr lang="en-US" sz="2200" kern="1200">
            <a:latin typeface="+mj-lt"/>
          </a:endParaRPr>
        </a:p>
      </dsp:txBody>
      <dsp:txXfrm>
        <a:off x="996347" y="3236598"/>
        <a:ext cx="9130014" cy="862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800FB-15DB-4F3E-A086-70A0CC573BE6}">
      <dsp:nvSpPr>
        <dsp:cNvPr id="0" name=""/>
        <dsp:cNvSpPr/>
      </dsp:nvSpPr>
      <dsp:spPr>
        <a:xfrm>
          <a:off x="0" y="1702"/>
          <a:ext cx="10126361" cy="86263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D61FC-02CF-4701-8539-C27E5EA44373}">
      <dsp:nvSpPr>
        <dsp:cNvPr id="0" name=""/>
        <dsp:cNvSpPr/>
      </dsp:nvSpPr>
      <dsp:spPr>
        <a:xfrm>
          <a:off x="260948" y="195795"/>
          <a:ext cx="474451" cy="4744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1B50D-05F8-4B1E-BA80-FDE01B3471A6}">
      <dsp:nvSpPr>
        <dsp:cNvPr id="0" name=""/>
        <dsp:cNvSpPr/>
      </dsp:nvSpPr>
      <dsp:spPr>
        <a:xfrm>
          <a:off x="996347" y="1702"/>
          <a:ext cx="9130014" cy="86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96" tIns="91296" rIns="91296" bIns="9129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>
              <a:latin typeface="+mj-lt"/>
            </a:rPr>
            <a:t>Stop working in silos and collaborate across your entire team</a:t>
          </a:r>
          <a:endParaRPr lang="en-US" sz="1800" kern="1200">
            <a:latin typeface="+mj-lt"/>
          </a:endParaRPr>
        </a:p>
      </dsp:txBody>
      <dsp:txXfrm>
        <a:off x="996347" y="1702"/>
        <a:ext cx="9130014" cy="862638"/>
      </dsp:txXfrm>
    </dsp:sp>
    <dsp:sp modelId="{42AE5DBC-A187-4920-B79B-9E75EE420A30}">
      <dsp:nvSpPr>
        <dsp:cNvPr id="0" name=""/>
        <dsp:cNvSpPr/>
      </dsp:nvSpPr>
      <dsp:spPr>
        <a:xfrm>
          <a:off x="0" y="1080000"/>
          <a:ext cx="10126361" cy="86263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81B31-C450-43E9-8BA2-419669CEEFB6}">
      <dsp:nvSpPr>
        <dsp:cNvPr id="0" name=""/>
        <dsp:cNvSpPr/>
      </dsp:nvSpPr>
      <dsp:spPr>
        <a:xfrm>
          <a:off x="260948" y="1274094"/>
          <a:ext cx="474451" cy="4744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1FFA0-8AB3-4AD0-A02D-0B9C269F3D3C}">
      <dsp:nvSpPr>
        <dsp:cNvPr id="0" name=""/>
        <dsp:cNvSpPr/>
      </dsp:nvSpPr>
      <dsp:spPr>
        <a:xfrm>
          <a:off x="996347" y="1080000"/>
          <a:ext cx="9130014" cy="86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96" tIns="91296" rIns="91296" bIns="9129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>
              <a:latin typeface="+mj-lt"/>
            </a:rPr>
            <a:t>Stop looking only 5-Years (of less) into the future and take a longer-term view of your portfolio</a:t>
          </a:r>
          <a:endParaRPr lang="en-US" sz="1800" kern="1200">
            <a:latin typeface="+mj-lt"/>
          </a:endParaRPr>
        </a:p>
      </dsp:txBody>
      <dsp:txXfrm>
        <a:off x="996347" y="1080000"/>
        <a:ext cx="9130014" cy="862638"/>
      </dsp:txXfrm>
    </dsp:sp>
    <dsp:sp modelId="{95012704-43E0-4645-9C78-079D866F266A}">
      <dsp:nvSpPr>
        <dsp:cNvPr id="0" name=""/>
        <dsp:cNvSpPr/>
      </dsp:nvSpPr>
      <dsp:spPr>
        <a:xfrm>
          <a:off x="0" y="2158299"/>
          <a:ext cx="10126361" cy="86263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42BC2-BFED-4B49-84F3-60FA98A85CF6}">
      <dsp:nvSpPr>
        <dsp:cNvPr id="0" name=""/>
        <dsp:cNvSpPr/>
      </dsp:nvSpPr>
      <dsp:spPr>
        <a:xfrm>
          <a:off x="260948" y="2352393"/>
          <a:ext cx="474451" cy="4744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E5C60-2BEC-4CEE-B7C7-5CDDF8D78684}">
      <dsp:nvSpPr>
        <dsp:cNvPr id="0" name=""/>
        <dsp:cNvSpPr/>
      </dsp:nvSpPr>
      <dsp:spPr>
        <a:xfrm>
          <a:off x="996347" y="2158299"/>
          <a:ext cx="9130014" cy="86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96" tIns="91296" rIns="91296" bIns="9129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>
              <a:latin typeface="+mj-lt"/>
            </a:rPr>
            <a:t>Stop throwing data at people and start telling them a story</a:t>
          </a:r>
          <a:endParaRPr lang="en-US" sz="1800" kern="1200">
            <a:latin typeface="+mj-lt"/>
          </a:endParaRPr>
        </a:p>
      </dsp:txBody>
      <dsp:txXfrm>
        <a:off x="996347" y="2158299"/>
        <a:ext cx="9130014" cy="862638"/>
      </dsp:txXfrm>
    </dsp:sp>
    <dsp:sp modelId="{215CB068-B2C9-4483-BA6C-07D0947AC8C3}">
      <dsp:nvSpPr>
        <dsp:cNvPr id="0" name=""/>
        <dsp:cNvSpPr/>
      </dsp:nvSpPr>
      <dsp:spPr>
        <a:xfrm>
          <a:off x="0" y="3236598"/>
          <a:ext cx="10126361" cy="862638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F8ECD-1858-4F72-88DE-27AA7E0E4C4B}">
      <dsp:nvSpPr>
        <dsp:cNvPr id="0" name=""/>
        <dsp:cNvSpPr/>
      </dsp:nvSpPr>
      <dsp:spPr>
        <a:xfrm>
          <a:off x="260948" y="3430691"/>
          <a:ext cx="474451" cy="4744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B926D-BD32-4377-8255-15D9F8097517}">
      <dsp:nvSpPr>
        <dsp:cNvPr id="0" name=""/>
        <dsp:cNvSpPr/>
      </dsp:nvSpPr>
      <dsp:spPr>
        <a:xfrm>
          <a:off x="996347" y="3236598"/>
          <a:ext cx="9130014" cy="86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296" tIns="91296" rIns="91296" bIns="9129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/>
            <a:t>DON’T SAY DEFERRED MAINTENANCE!!!!</a:t>
          </a:r>
        </a:p>
      </dsp:txBody>
      <dsp:txXfrm>
        <a:off x="996347" y="3236598"/>
        <a:ext cx="9130014" cy="862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14A1CB-5452-AC70-7D60-1A44C62C5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6B759-0F79-F999-E975-D9DBEDB8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9E520-E069-0742-BD97-ED28BB08EC5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A7C7E-774B-6207-364F-BAC51DF08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CE22-8537-7305-26E3-E0E0AF83D5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964BE-1CD1-1943-8CAA-B6D417321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0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5F30-A497-F84E-BC49-B57AB2B760A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D3E5B-4BED-B24C-9674-6B6454D04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3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230" y="3659785"/>
            <a:ext cx="9091160" cy="5783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3229" y="1154946"/>
            <a:ext cx="9091161" cy="25048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5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black and red rectangle&#10;&#10;Description automatically generated">
            <a:extLst>
              <a:ext uri="{FF2B5EF4-FFF2-40B4-BE49-F238E27FC236}">
                <a16:creationId xmlns:a16="http://schemas.microsoft.com/office/drawing/2014/main" id="{7303C93A-509F-692E-BEE4-AA3C9E0B11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b="72243"/>
          <a:stretch/>
        </p:blipFill>
        <p:spPr>
          <a:xfrm>
            <a:off x="0" y="-13046"/>
            <a:ext cx="12195810" cy="7251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C158EC-22FA-66D6-CEE0-A40609D63F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5608320"/>
            <a:ext cx="12192000" cy="345440"/>
          </a:xfrm>
          <a:prstGeom prst="rect">
            <a:avLst/>
          </a:prstGeom>
          <a:solidFill>
            <a:srgbClr val="CB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A black and white logo with red and white text&#10;&#10;Description automatically generated">
            <a:extLst>
              <a:ext uri="{FF2B5EF4-FFF2-40B4-BE49-F238E27FC236}">
                <a16:creationId xmlns:a16="http://schemas.microsoft.com/office/drawing/2014/main" id="{105DF53B-DBAF-7E22-A1BD-67D35B6E2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8912" b="26872"/>
          <a:stretch/>
        </p:blipFill>
        <p:spPr>
          <a:xfrm>
            <a:off x="9319491" y="6012942"/>
            <a:ext cx="2872509" cy="901330"/>
          </a:xfrm>
          <a:prstGeom prst="rect">
            <a:avLst/>
          </a:prstGeom>
        </p:spPr>
      </p:pic>
      <p:pic>
        <p:nvPicPr>
          <p:cNvPr id="8" name="Picture 4" descr="CANOE Supplier">
            <a:extLst>
              <a:ext uri="{FF2B5EF4-FFF2-40B4-BE49-F238E27FC236}">
                <a16:creationId xmlns:a16="http://schemas.microsoft.com/office/drawing/2014/main" id="{630C4FE5-DC4F-3FAD-86B4-1DE822D9A6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 b="12967"/>
          <a:stretch/>
        </p:blipFill>
        <p:spPr bwMode="auto">
          <a:xfrm>
            <a:off x="1" y="6252661"/>
            <a:ext cx="1770593" cy="56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10 Benefits Of Formative Assessments | Edsembli">
            <a:extLst>
              <a:ext uri="{FF2B5EF4-FFF2-40B4-BE49-F238E27FC236}">
                <a16:creationId xmlns:a16="http://schemas.microsoft.com/office/drawing/2014/main" id="{FFFD35B0-DBBF-9DE1-4952-77F2BC7DD3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94" y="6253408"/>
            <a:ext cx="2040420" cy="5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SLAM Logo">
            <a:extLst>
              <a:ext uri="{FF2B5EF4-FFF2-40B4-BE49-F238E27FC236}">
                <a16:creationId xmlns:a16="http://schemas.microsoft.com/office/drawing/2014/main" id="{708F7F85-7DC1-E668-8ACA-8B37497DC5E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42578" r="11209" b="17680"/>
          <a:stretch/>
        </p:blipFill>
        <p:spPr bwMode="auto">
          <a:xfrm>
            <a:off x="4988257" y="6227556"/>
            <a:ext cx="2373126" cy="54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08D73D-627C-ADE6-2501-FC116B59D9D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l="12055" t="15145" r="12101" b="15435"/>
          <a:stretch/>
        </p:blipFill>
        <p:spPr>
          <a:xfrm>
            <a:off x="3874539" y="6154310"/>
            <a:ext cx="1050193" cy="6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allery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D869122-E2BC-ED44-681B-43F70BEF8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8136" y="443285"/>
            <a:ext cx="9645790" cy="652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255CBD6C-C281-8722-27D4-3D2CC5788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665" y="1124038"/>
            <a:ext cx="2000530" cy="16121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CE5D490-4727-FFF1-4BFF-A3DED42ECA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5312" y="2811805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53802057-01C6-8655-30FA-091AC2692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38242" y="1130269"/>
            <a:ext cx="2000530" cy="16121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890DFA6A-3356-DE98-022D-0DA202FBFD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34201" y="2813922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Title</a:t>
            </a:r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4EB02CDB-488A-8142-CAF9-8E37FFF7C0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5819" y="1136500"/>
            <a:ext cx="2000530" cy="16121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CC0A1957-087D-BAC8-2FD3-C7879A14D6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3090" y="2818155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Title</a:t>
            </a:r>
          </a:p>
        </p:txBody>
      </p:sp>
      <p:sp>
        <p:nvSpPr>
          <p:cNvPr id="17" name="Picture Placeholder 23">
            <a:extLst>
              <a:ext uri="{FF2B5EF4-FFF2-40B4-BE49-F238E27FC236}">
                <a16:creationId xmlns:a16="http://schemas.microsoft.com/office/drawing/2014/main" id="{C0FA0782-5A43-CA2A-3152-A02B9D5D74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3396" y="1142730"/>
            <a:ext cx="2000530" cy="16121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8A2E2333-661F-499A-4099-13003D5327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31978" y="2816039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C2B0E64-6036-C50A-4B09-3307E136D0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0665" y="3694806"/>
            <a:ext cx="2000530" cy="16121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34A00EE2-7DE2-BF48-E0C1-81C2158B41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5312" y="5374549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90EE9725-A8CC-5A72-59F1-663EECC9FD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8242" y="3692494"/>
            <a:ext cx="2000530" cy="16121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F3B25311-1AE4-31EC-9514-AD4642A2B4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34201" y="5375766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EA14E23B-F3B1-C7A2-B03A-1CEABC2E4C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5819" y="3693650"/>
            <a:ext cx="2000530" cy="16121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Text Placeholder 28">
            <a:extLst>
              <a:ext uri="{FF2B5EF4-FFF2-40B4-BE49-F238E27FC236}">
                <a16:creationId xmlns:a16="http://schemas.microsoft.com/office/drawing/2014/main" id="{A39619BE-B308-86FC-D02B-5B8AE1C8B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3090" y="5373332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D44FC776-875A-9EAD-435C-F5D0F3DF3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33396" y="3695961"/>
            <a:ext cx="2000530" cy="16121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4AD10861-EBBA-146D-C4EC-C0252F808B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1978" y="5376983"/>
            <a:ext cx="1833441" cy="2171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1">
            <a:extLst>
              <a:ext uri="{FF2B5EF4-FFF2-40B4-BE49-F238E27FC236}">
                <a16:creationId xmlns:a16="http://schemas.microsoft.com/office/drawing/2014/main" id="{3995F526-330B-DAB7-25A1-EFA47C9C8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783390"/>
            <a:ext cx="5744335" cy="97920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600" cap="all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93B8605C-A60E-DE47-5851-9BF04601C8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790" y="1762594"/>
            <a:ext cx="5753520" cy="6318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7B436DCE-21AD-38E2-5C66-1BA0938511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1805" y="2451613"/>
            <a:ext cx="5257800" cy="13115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3A8FAFF0-E023-1B32-CC58-E8ABA8632D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2790" y="3955725"/>
            <a:ext cx="5753520" cy="6318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B73215FA-B8EB-7DD7-837F-F76B74F837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1805" y="4644744"/>
            <a:ext cx="5257800" cy="8324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9E8D03-897F-C49F-D816-03B8BD630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4510" y="783390"/>
            <a:ext cx="2243137" cy="46210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DE571619-8CCB-E378-472D-84C8ED7F8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1099" y="783390"/>
            <a:ext cx="1672682" cy="219756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4A772672-1696-B0AC-34A7-37560F101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1099" y="3206879"/>
            <a:ext cx="1672682" cy="219756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DE7CA9C-8486-4EA1-8701-DB28FF478598}"/>
              </a:ext>
            </a:extLst>
          </p:cNvPr>
          <p:cNvSpPr/>
          <p:nvPr userDrawn="1"/>
        </p:nvSpPr>
        <p:spPr>
          <a:xfrm>
            <a:off x="1836222" y="1165619"/>
            <a:ext cx="956930" cy="956930"/>
          </a:xfrm>
          <a:prstGeom prst="ellipse">
            <a:avLst/>
          </a:prstGeom>
          <a:solidFill>
            <a:srgbClr val="013F7A">
              <a:alpha val="74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378C59-971F-BF38-742D-D95B205A12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762811" y="1092234"/>
            <a:ext cx="1159161" cy="103610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BAF3E19-6FBE-8CBB-4079-33F65C860D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257" y="2364563"/>
            <a:ext cx="2940863" cy="10020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0" cap="all" spc="300" baseline="0"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C42666-9F54-E92B-0327-85CCBAD21F0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4257" y="3388002"/>
            <a:ext cx="2944737" cy="18795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FF2E1B-0868-370D-4DD5-C9FAA608FAF8}"/>
              </a:ext>
            </a:extLst>
          </p:cNvPr>
          <p:cNvSpPr/>
          <p:nvPr userDrawn="1"/>
        </p:nvSpPr>
        <p:spPr>
          <a:xfrm>
            <a:off x="5617535" y="1165620"/>
            <a:ext cx="956930" cy="956930"/>
          </a:xfrm>
          <a:prstGeom prst="ellipse">
            <a:avLst/>
          </a:prstGeom>
          <a:solidFill>
            <a:srgbClr val="013F7A">
              <a:alpha val="74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B4A9B4F-A838-18BA-A205-674E6E13EB4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559687" y="1086447"/>
            <a:ext cx="1159161" cy="103610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5959781-AA1F-7789-57AC-F3583B408E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7227" y="2399100"/>
            <a:ext cx="2940864" cy="9889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3AFA26A-367B-C958-6FDA-30DC18B385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7226" y="3401106"/>
            <a:ext cx="2944737" cy="187951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993317-B15E-4278-C4C8-D2C8F54AED79}"/>
              </a:ext>
            </a:extLst>
          </p:cNvPr>
          <p:cNvSpPr/>
          <p:nvPr userDrawn="1"/>
        </p:nvSpPr>
        <p:spPr>
          <a:xfrm>
            <a:off x="9392442" y="1165620"/>
            <a:ext cx="956930" cy="956930"/>
          </a:xfrm>
          <a:prstGeom prst="ellipse">
            <a:avLst/>
          </a:prstGeom>
          <a:solidFill>
            <a:srgbClr val="013F7A">
              <a:alpha val="74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320E0A84-9337-4401-9D13-157978C607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19030" y="1086448"/>
            <a:ext cx="1159161" cy="1036101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AC8F3009-6B00-DF9F-8517-05A8265566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03008" y="2364563"/>
            <a:ext cx="2940864" cy="98890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51E11FB-D524-5781-B4B3-F6E5484F19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98539" y="3366569"/>
            <a:ext cx="2944737" cy="1879515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red rectangle&#10;&#10;Description automatically generated">
            <a:extLst>
              <a:ext uri="{FF2B5EF4-FFF2-40B4-BE49-F238E27FC236}">
                <a16:creationId xmlns:a16="http://schemas.microsoft.com/office/drawing/2014/main" id="{9098BAD5-CF7E-DAF8-644D-C6994C667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243"/>
          <a:stretch/>
        </p:blipFill>
        <p:spPr>
          <a:xfrm>
            <a:off x="0" y="-3810"/>
            <a:ext cx="12195810" cy="7251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94F35A-4E85-321F-749B-4517064E02C8}"/>
              </a:ext>
            </a:extLst>
          </p:cNvPr>
          <p:cNvSpPr>
            <a:spLocks/>
          </p:cNvSpPr>
          <p:nvPr userDrawn="1"/>
        </p:nvSpPr>
        <p:spPr>
          <a:xfrm>
            <a:off x="0" y="5608320"/>
            <a:ext cx="12192000" cy="345440"/>
          </a:xfrm>
          <a:prstGeom prst="rect">
            <a:avLst/>
          </a:prstGeom>
          <a:solidFill>
            <a:srgbClr val="CB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057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6714-0A6D-7D0D-3336-B8081C409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3419" y="1834493"/>
            <a:ext cx="5985159" cy="159450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defRPr sz="3600" b="1" i="0" baseline="0">
                <a:solidFill>
                  <a:schemeClr val="tx1">
                    <a:lumMod val="50000"/>
                  </a:schemeClr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A9DBC5-E4A8-5230-9CE1-90284986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1705" y="3684829"/>
            <a:ext cx="3828586" cy="17318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1800" b="0" i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2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>
            <a:normAutofit/>
          </a:bodyPr>
          <a:lstStyle>
            <a:lvl1pPr algn="l">
              <a:defRPr sz="4800" b="1" cap="small" baseline="0">
                <a:solidFill>
                  <a:srgbClr val="0D4C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rgbClr val="D9724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5" y="6041362"/>
            <a:ext cx="62976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D4AF-7E0B-C376-E492-384D58F8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94EB0-CB76-0D18-ADFF-272A167AC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219CA-CB95-C733-821E-52AF8D39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8B5B-EFB4-43AF-99D8-5301C3C84D30}" type="datetimeFigureOut">
              <a:rPr lang="en-CA" smtClean="0"/>
              <a:t>2025-02-13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40746-9C6A-28C5-9F68-AF0F1AE8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0FE94-2217-774A-549B-E039F8DC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EAE4-BC47-46E5-ACA8-D95737EFA7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47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8960" y="1767840"/>
            <a:ext cx="7068701" cy="17157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6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78959" y="3483550"/>
            <a:ext cx="7068701" cy="1085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cap="all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C6709F47-C676-3D60-4E8C-B5EC67B537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5566" y="1767840"/>
            <a:ext cx="3853925" cy="28013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A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78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C699-1ACE-9FD8-FAB2-9E535C054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6548" y="794327"/>
            <a:ext cx="4834517" cy="24947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ct val="100000"/>
              </a:lnSpc>
              <a:defRPr sz="36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8853093-0416-F964-1E7D-5B0098524A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2828" y="794327"/>
            <a:ext cx="4597556" cy="46828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246466-BA9E-E649-D6F9-66C4F43184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66548" y="3454402"/>
            <a:ext cx="4834517" cy="2022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9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/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993F1580-C478-6F3E-90EC-651483EF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32" y="766618"/>
            <a:ext cx="10218489" cy="103445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6071" y="1878032"/>
            <a:ext cx="4375150" cy="35337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7064CDD-E7E1-34AD-A1A9-234011DDA5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2732" y="1869524"/>
            <a:ext cx="5710434" cy="35337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CA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898" y="761116"/>
            <a:ext cx="10122632" cy="652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413170"/>
            <a:ext cx="10126362" cy="41009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929" y="868218"/>
            <a:ext cx="4567228" cy="187797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25" y="868218"/>
            <a:ext cx="5789913" cy="465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23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210" y="1421137"/>
            <a:ext cx="5157787" cy="82391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210" y="2245049"/>
            <a:ext cx="5157787" cy="33152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60622" y="1421137"/>
            <a:ext cx="5183188" cy="82391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0622" y="2245049"/>
            <a:ext cx="5183188" cy="33152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EB52FD-12DF-7F90-E06C-0C83CEB26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498" y="769083"/>
            <a:ext cx="10515312" cy="652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allery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227E488-456A-A645-EEF4-38AAED9C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886" y="802669"/>
            <a:ext cx="10122632" cy="6520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27" y="1553554"/>
            <a:ext cx="2226360" cy="29403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5385" y="4939973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A9E795C-FED0-FB6B-2D18-0BDABCA2C5B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89968" y="1564142"/>
            <a:ext cx="2226360" cy="29403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518B0AC6-8555-9EC9-31D5-2D41E9278A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1282" y="4956784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1026B989-CBAD-BCCA-CE61-AC5ABC3F875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39567" y="1564142"/>
            <a:ext cx="2226360" cy="29403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671F3A8D-7485-35BA-4D51-752E669CD5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0828" y="4956784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C3EE756-2FF0-64E0-D905-235B8973F7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5158" y="1564142"/>
            <a:ext cx="2226360" cy="29403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5985B1DB-E488-ABA9-E8FB-18D2006DCE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16280" y="4939973"/>
            <a:ext cx="1943837" cy="347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red rectangle&#10;&#10;Description automatically generated">
            <a:extLst>
              <a:ext uri="{FF2B5EF4-FFF2-40B4-BE49-F238E27FC236}">
                <a16:creationId xmlns:a16="http://schemas.microsoft.com/office/drawing/2014/main" id="{F929F1C1-8D6F-92C5-22BF-059C9895FD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18"/>
          <a:srcRect b="72243"/>
          <a:stretch/>
        </p:blipFill>
        <p:spPr>
          <a:xfrm>
            <a:off x="0" y="-13046"/>
            <a:ext cx="12195810" cy="7251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9918A8-7BC7-6CFA-D5CB-B362289D15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5608320"/>
            <a:ext cx="12192000" cy="345440"/>
          </a:xfrm>
          <a:prstGeom prst="rect">
            <a:avLst/>
          </a:prstGeom>
          <a:solidFill>
            <a:srgbClr val="CB20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 descr="A black and white logo with red and white text&#10;&#10;Description automatically generated">
            <a:extLst>
              <a:ext uri="{FF2B5EF4-FFF2-40B4-BE49-F238E27FC236}">
                <a16:creationId xmlns:a16="http://schemas.microsoft.com/office/drawing/2014/main" id="{5A47B1DA-0CB7-E6BE-9D56-59DF719A60B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 t="28912" b="26872"/>
          <a:stretch/>
        </p:blipFill>
        <p:spPr>
          <a:xfrm>
            <a:off x="9319491" y="6012942"/>
            <a:ext cx="2872509" cy="901330"/>
          </a:xfrm>
          <a:prstGeom prst="rect">
            <a:avLst/>
          </a:prstGeom>
        </p:spPr>
      </p:pic>
      <p:pic>
        <p:nvPicPr>
          <p:cNvPr id="3" name="Picture 4" descr="CANOE Supplier">
            <a:extLst>
              <a:ext uri="{FF2B5EF4-FFF2-40B4-BE49-F238E27FC236}">
                <a16:creationId xmlns:a16="http://schemas.microsoft.com/office/drawing/2014/main" id="{F7BE7A1F-5292-5AF4-04DA-BFBE9834C4F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 b="12967"/>
          <a:stretch/>
        </p:blipFill>
        <p:spPr bwMode="auto">
          <a:xfrm>
            <a:off x="1" y="6252661"/>
            <a:ext cx="1770593" cy="56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0 Benefits Of Formative Assessments | Edsembli">
            <a:extLst>
              <a:ext uri="{FF2B5EF4-FFF2-40B4-BE49-F238E27FC236}">
                <a16:creationId xmlns:a16="http://schemas.microsoft.com/office/drawing/2014/main" id="{D0DC8E01-DDE4-B266-F481-9E92141831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594" y="6253408"/>
            <a:ext cx="2040420" cy="5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LAM Logo">
            <a:extLst>
              <a:ext uri="{FF2B5EF4-FFF2-40B4-BE49-F238E27FC236}">
                <a16:creationId xmlns:a16="http://schemas.microsoft.com/office/drawing/2014/main" id="{A22BC8AA-E79B-F58C-8670-0FE3D6AB08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42578" r="11209" b="17680"/>
          <a:stretch/>
        </p:blipFill>
        <p:spPr bwMode="auto">
          <a:xfrm>
            <a:off x="4988257" y="6227556"/>
            <a:ext cx="2373126" cy="54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B78C16-4CE3-9DAC-FAFA-92189770DFDE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 l="12055" t="15145" r="12101" b="15435"/>
          <a:stretch/>
        </p:blipFill>
        <p:spPr>
          <a:xfrm>
            <a:off x="3874539" y="6154310"/>
            <a:ext cx="1050193" cy="6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9" r:id="rId3"/>
    <p:sldLayoutId id="2147483667" r:id="rId4"/>
    <p:sldLayoutId id="2147483651" r:id="rId5"/>
    <p:sldLayoutId id="2147483652" r:id="rId6"/>
    <p:sldLayoutId id="2147483665" r:id="rId7"/>
    <p:sldLayoutId id="2147483653" r:id="rId8"/>
    <p:sldLayoutId id="2147483658" r:id="rId9"/>
    <p:sldLayoutId id="2147483655" r:id="rId10"/>
    <p:sldLayoutId id="2147483656" r:id="rId11"/>
    <p:sldLayoutId id="2147483657" r:id="rId12"/>
    <p:sldLayoutId id="2147483664" r:id="rId13"/>
    <p:sldLayoutId id="2147483663" r:id="rId14"/>
    <p:sldLayoutId id="2147483668" r:id="rId15"/>
    <p:sldLayoutId id="214748366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600" baseline="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rgbClr val="CB2027"/>
        </a:buClr>
        <a:buFont typeface="Wingdings" panose="05000000000000000000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500"/>
        </a:spcBef>
        <a:buClr>
          <a:srgbClr val="CB2027"/>
        </a:buClr>
        <a:buFont typeface="Wingdings" panose="05000000000000000000" pitchFamily="2" charset="2"/>
        <a:buChar char="§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Clr>
          <a:srgbClr val="CB2027"/>
        </a:buClr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Clr>
          <a:srgbClr val="CB2027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Clr>
          <a:srgbClr val="CB2027"/>
        </a:buClr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orient="horz" pos="1152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9" userDrawn="1">
          <p15:clr>
            <a:srgbClr val="547EBF"/>
          </p15:clr>
        </p15:guide>
        <p15:guide id="20" pos="7680" userDrawn="1">
          <p15:clr>
            <a:srgbClr val="547EBF"/>
          </p15:clr>
        </p15:guide>
        <p15:guide id="21" pos="528" userDrawn="1">
          <p15:clr>
            <a:srgbClr val="547EBF"/>
          </p15:clr>
        </p15:guide>
        <p15:guide id="22" pos="6912" userDrawn="1">
          <p15:clr>
            <a:srgbClr val="547EBF"/>
          </p15:clr>
        </p15:guide>
        <p15:guide id="23" orient="horz" pos="240" userDrawn="1">
          <p15:clr>
            <a:srgbClr val="547EBF"/>
          </p15:clr>
        </p15:guide>
        <p15:guide id="25" orient="horz" pos="55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microsoft.com/office/2018/10/relationships/comments" Target="../comments/modernComment_141_BB19CDBA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microsoft.com/office/2018/10/relationships/comments" Target="../comments/modernComment_128_B471A8FE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microsoft.com/office/2018/10/relationships/comments" Target="../comments/modernComment_1F1_19B2249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hyperlink" Target="https://www.linkedin.com/company/9193686/admin/dashboard/" TargetMode="External"/><Relationship Id="rId4" Type="http://schemas.openxmlformats.org/officeDocument/2006/relationships/hyperlink" Target="https://rothiam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microsoft.com/office/2018/10/relationships/comments" Target="../comments/modernComment_12F_63448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red rectangle&#10;&#10;Description automatically generated with low confidence">
            <a:extLst>
              <a:ext uri="{FF2B5EF4-FFF2-40B4-BE49-F238E27FC236}">
                <a16:creationId xmlns:a16="http://schemas.microsoft.com/office/drawing/2014/main" id="{E24CA819-66BA-9465-B166-8CC1EFE13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12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7E883E-B511-8BE2-FA02-51BE60667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1047" y="3581584"/>
            <a:ext cx="7386007" cy="525714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cap="small" dirty="0">
                <a:solidFill>
                  <a:srgbClr val="0D4C82"/>
                </a:solidFill>
                <a:latin typeface="Arial Black" panose="020B0A04020102020204" pitchFamily="34" charset="0"/>
                <a:cs typeface="Arial"/>
              </a:rPr>
              <a:t>3 Things Facility and Asset Managers Should Stop Doing </a:t>
            </a:r>
            <a:r>
              <a:rPr lang="en-US" sz="4800" cap="small" dirty="0">
                <a:solidFill>
                  <a:srgbClr val="0D4C82"/>
                </a:solidFill>
                <a:latin typeface="Arial Black" panose="020B0A04020102020204" pitchFamily="34" charset="0"/>
                <a:cs typeface="Arial"/>
              </a:rPr>
              <a:t>R</a:t>
            </a:r>
            <a:r>
              <a:rPr lang="en-US" sz="4800" b="1" cap="small" dirty="0">
                <a:solidFill>
                  <a:srgbClr val="0D4C82"/>
                </a:solidFill>
                <a:latin typeface="Arial Black" panose="020B0A04020102020204" pitchFamily="34" charset="0"/>
                <a:cs typeface="Arial"/>
              </a:rPr>
              <a:t>ight Now!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E58BBB-1CB2-6713-FA72-8507D05880F6}"/>
              </a:ext>
            </a:extLst>
          </p:cNvPr>
          <p:cNvSpPr/>
          <p:nvPr/>
        </p:nvSpPr>
        <p:spPr>
          <a:xfrm>
            <a:off x="0" y="5766318"/>
            <a:ext cx="12192000" cy="252670"/>
          </a:xfrm>
          <a:prstGeom prst="rect">
            <a:avLst/>
          </a:prstGeom>
          <a:solidFill>
            <a:srgbClr val="CB202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18910C-865E-D65B-E0E2-E504876B9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37" y="1804529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EF5A8-E0D4-E93F-A52C-93EC115B7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898" y="761116"/>
            <a:ext cx="10122632" cy="652054"/>
          </a:xfrm>
        </p:spPr>
        <p:txBody>
          <a:bodyPr anchor="t">
            <a:normAutofit/>
          </a:bodyPr>
          <a:lstStyle/>
          <a:p>
            <a:pPr algn="l"/>
            <a:r>
              <a:rPr lang="en-CA">
                <a:solidFill>
                  <a:srgbClr val="013F7A"/>
                </a:solidFill>
              </a:rPr>
              <a:t>What Should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C25CC-C37D-BCE6-63CF-747924467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413170"/>
            <a:ext cx="4967931" cy="41009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/>
              <a:t>Create a “one team” culture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400"/>
              <a:t>Get the most senior champion that we can find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400"/>
              <a:t>Get the right people in the right seats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400"/>
              <a:t>Manufacture opportunities to collaborate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400"/>
              <a:t>Create joint accountabilities across departments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CA"/>
          </a:p>
          <a:p>
            <a:pPr marL="457200" lvl="1" indent="0">
              <a:buNone/>
            </a:pPr>
            <a:endParaRPr lang="en-CA" sz="2400"/>
          </a:p>
          <a:p>
            <a:pPr lvl="1">
              <a:buFont typeface="Wingdings" panose="05000000000000000000" pitchFamily="2" charset="2"/>
              <a:buChar char="Ø"/>
            </a:pPr>
            <a:endParaRPr lang="en-CA" sz="2400"/>
          </a:p>
        </p:txBody>
      </p:sp>
      <p:pic>
        <p:nvPicPr>
          <p:cNvPr id="5122" name="Picture 2" descr="How this company united staff as 'one team with one goal' | Culture &amp;  Behaviour | HR Grapevine | Feature">
            <a:extLst>
              <a:ext uri="{FF2B5EF4-FFF2-40B4-BE49-F238E27FC236}">
                <a16:creationId xmlns:a16="http://schemas.microsoft.com/office/drawing/2014/main" id="{7F38828E-2719-51E8-C657-7AB6B841C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r="28894"/>
          <a:stretch/>
        </p:blipFill>
        <p:spPr bwMode="auto">
          <a:xfrm>
            <a:off x="6008599" y="1413170"/>
            <a:ext cx="4967931" cy="410093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0144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7B8B0-3D0D-5CE4-2AF3-6AFC73426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363BC-85CB-F3A0-B2BA-CE56F8C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66" y="625941"/>
            <a:ext cx="10218489" cy="640151"/>
          </a:xfrm>
        </p:spPr>
        <p:txBody>
          <a:bodyPr anchor="t">
            <a:normAutofit/>
          </a:bodyPr>
          <a:lstStyle/>
          <a:p>
            <a:r>
              <a:rPr lang="en-CA">
                <a:solidFill>
                  <a:srgbClr val="013F7A"/>
                </a:solidFill>
              </a:rPr>
              <a:t>What Should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64048-B477-22A4-42B2-351C33960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16965" y="1436913"/>
            <a:ext cx="5431951" cy="41456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sz="2000"/>
              <a:t>Develop joint accountabilities across departments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>
                <a:solidFill>
                  <a:schemeClr val="tx1"/>
                </a:solidFill>
              </a:rPr>
              <a:t>Key Performance Indicators and Goals that can only be achieved through interdepartmental collaboration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sz="2000">
                <a:solidFill>
                  <a:schemeClr val="tx1"/>
                </a:solidFill>
              </a:rPr>
              <a:t>e.g. Reducing our Facility Condition Index while at the same time increasing the amount of preventative maintenance that we are doing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>
                <a:solidFill>
                  <a:schemeClr val="tx1"/>
                </a:solidFill>
              </a:rPr>
              <a:t>Focus on the end users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sz="2000">
                <a:solidFill>
                  <a:schemeClr val="tx1"/>
                </a:solidFill>
              </a:rPr>
              <a:t>e.g. How can we limit the disruption over time to the users of a particular building or area of campus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CA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CA" sz="1500"/>
          </a:p>
          <a:p>
            <a:pPr marL="457200" lvl="1" indent="0">
              <a:lnSpc>
                <a:spcPct val="90000"/>
              </a:lnSpc>
              <a:buNone/>
            </a:pPr>
            <a:endParaRPr lang="en-CA" sz="150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CA" sz="1500">
              <a:solidFill>
                <a:schemeClr val="tx1"/>
              </a:solidFill>
            </a:endParaRPr>
          </a:p>
        </p:txBody>
      </p:sp>
      <p:pic>
        <p:nvPicPr>
          <p:cNvPr id="6146" name="Picture 2" descr="All in It Together! How “Joint Accountability” Supports “Extraordinary”  Results">
            <a:extLst>
              <a:ext uri="{FF2B5EF4-FFF2-40B4-BE49-F238E27FC236}">
                <a16:creationId xmlns:a16="http://schemas.microsoft.com/office/drawing/2014/main" id="{857ECB2D-5C98-0B12-2F47-8501A7F69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2" r="1" b="19136"/>
          <a:stretch/>
        </p:blipFill>
        <p:spPr bwMode="auto">
          <a:xfrm>
            <a:off x="496097" y="1396720"/>
            <a:ext cx="5378940" cy="33286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63525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69192-E30B-D4D7-2A92-A7F38138E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5A2F-F036-6C5E-3FC8-FAAC7A80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898" y="761116"/>
            <a:ext cx="10122632" cy="652054"/>
          </a:xfrm>
        </p:spPr>
        <p:txBody>
          <a:bodyPr anchor="t">
            <a:normAutofit/>
          </a:bodyPr>
          <a:lstStyle/>
          <a:p>
            <a:pPr algn="l"/>
            <a:r>
              <a:rPr lang="en-CA">
                <a:solidFill>
                  <a:srgbClr val="013F7A"/>
                </a:solidFill>
              </a:rPr>
              <a:t>What Should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B5B47-EBC4-CBD7-AB6C-442EA3FAE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3898" y="1515807"/>
            <a:ext cx="5741551" cy="41009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sz="2000"/>
              <a:t>Build a single consolidated capital and maintenance plan for the portfolio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sz="2000"/>
              <a:t>I’ll show you mine if you show me yours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sz="2000"/>
              <a:t>Identify areas of improved performance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/>
              <a:t>e.g. What HVAC equipment needs to be replaced first, then look for more efficient options, instead of just looking at simple payback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 sz="2000"/>
              <a:t>Address a range of issues at the same time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CA"/>
              <a:t>Condition, Regulatory/Environmental, Functional and Sustainability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CA" sz="17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CA" sz="17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CA" sz="1700"/>
          </a:p>
          <a:p>
            <a:pPr marL="457200" lvl="1" indent="0">
              <a:lnSpc>
                <a:spcPct val="90000"/>
              </a:lnSpc>
              <a:buNone/>
            </a:pPr>
            <a:endParaRPr lang="en-CA" sz="170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CA" sz="1700"/>
          </a:p>
        </p:txBody>
      </p:sp>
      <p:pic>
        <p:nvPicPr>
          <p:cNvPr id="7170" name="Picture 2" descr="Strategic Planning: A 10-Step Planning Process">
            <a:extLst>
              <a:ext uri="{FF2B5EF4-FFF2-40B4-BE49-F238E27FC236}">
                <a16:creationId xmlns:a16="http://schemas.microsoft.com/office/drawing/2014/main" id="{48B6D6C2-B5AB-E531-AD4E-D42C08603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4" r="1362" b="-2"/>
          <a:stretch/>
        </p:blipFill>
        <p:spPr bwMode="auto">
          <a:xfrm>
            <a:off x="6812467" y="1413170"/>
            <a:ext cx="4967931" cy="410093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2720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56778-4F53-257E-F733-75D4E4153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4C5F-C3EF-EC35-35C9-8E96D1B1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976" y="1718058"/>
            <a:ext cx="4834517" cy="2494725"/>
          </a:xfrm>
        </p:spPr>
        <p:txBody>
          <a:bodyPr/>
          <a:lstStyle/>
          <a:p>
            <a:r>
              <a:rPr lang="en-CA">
                <a:solidFill>
                  <a:srgbClr val="013F7A"/>
                </a:solidFill>
              </a:rPr>
              <a:t>Thing #2</a:t>
            </a:r>
            <a:br>
              <a:rPr lang="en-CA"/>
            </a:br>
            <a:br>
              <a:rPr lang="en-CA"/>
            </a:br>
            <a:r>
              <a:rPr lang="en-CA">
                <a:solidFill>
                  <a:srgbClr val="C00000"/>
                </a:solidFill>
              </a:rPr>
              <a:t>Thinking in the short Term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2CE45D-7741-CFF6-4EFC-BCD79E778619}"/>
              </a:ext>
            </a:extLst>
          </p:cNvPr>
          <p:cNvGrpSpPr/>
          <p:nvPr/>
        </p:nvGrpSpPr>
        <p:grpSpPr>
          <a:xfrm>
            <a:off x="809388" y="1131404"/>
            <a:ext cx="4730996" cy="4315296"/>
            <a:chOff x="3040224" y="1299178"/>
            <a:chExt cx="5628457" cy="519369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44D3409-E349-B5DA-C114-B3271D6A9F52}"/>
                </a:ext>
              </a:extLst>
            </p:cNvPr>
            <p:cNvSpPr/>
            <p:nvPr/>
          </p:nvSpPr>
          <p:spPr>
            <a:xfrm>
              <a:off x="3983863" y="3242217"/>
              <a:ext cx="3250704" cy="3250658"/>
            </a:xfrm>
            <a:custGeom>
              <a:avLst/>
              <a:gdLst>
                <a:gd name="connsiteX0" fmla="*/ 0 w 3250704"/>
                <a:gd name="connsiteY0" fmla="*/ 1625329 h 3250658"/>
                <a:gd name="connsiteX1" fmla="*/ 1625352 w 3250704"/>
                <a:gd name="connsiteY1" fmla="*/ 0 h 3250658"/>
                <a:gd name="connsiteX2" fmla="*/ 3250704 w 3250704"/>
                <a:gd name="connsiteY2" fmla="*/ 1625329 h 3250658"/>
                <a:gd name="connsiteX3" fmla="*/ 1625352 w 3250704"/>
                <a:gd name="connsiteY3" fmla="*/ 3250658 h 3250658"/>
                <a:gd name="connsiteX4" fmla="*/ 0 w 3250704"/>
                <a:gd name="connsiteY4" fmla="*/ 1625329 h 32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704" h="3250658">
                  <a:moveTo>
                    <a:pt x="0" y="1625329"/>
                  </a:moveTo>
                  <a:cubicBezTo>
                    <a:pt x="0" y="727685"/>
                    <a:pt x="727695" y="0"/>
                    <a:pt x="1625352" y="0"/>
                  </a:cubicBezTo>
                  <a:cubicBezTo>
                    <a:pt x="2523009" y="0"/>
                    <a:pt x="3250704" y="727685"/>
                    <a:pt x="3250704" y="1625329"/>
                  </a:cubicBezTo>
                  <a:cubicBezTo>
                    <a:pt x="3250704" y="2522973"/>
                    <a:pt x="2523009" y="3250658"/>
                    <a:pt x="1625352" y="3250658"/>
                  </a:cubicBezTo>
                  <a:cubicBezTo>
                    <a:pt x="727695" y="3250658"/>
                    <a:pt x="0" y="2522973"/>
                    <a:pt x="0" y="1625329"/>
                  </a:cubicBezTo>
                  <a:close/>
                </a:path>
              </a:pathLst>
            </a:custGeom>
            <a:solidFill>
              <a:srgbClr val="92D050">
                <a:alpha val="3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44635" tIns="544628" rIns="544635" bIns="54462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>
                  <a:latin typeface="Arial" panose="020B0604020202020204" pitchFamily="34" charset="0"/>
                  <a:cs typeface="Arial" panose="020B0604020202020204" pitchFamily="34" charset="0"/>
                </a:rPr>
                <a:t>Performance </a:t>
              </a:r>
              <a:r>
                <a:rPr lang="en-CA" sz="1800" b="1" kern="1200" baseline="0">
                  <a:latin typeface="Arial" panose="020B0604020202020204" pitchFamily="34" charset="0"/>
                  <a:cs typeface="Arial" panose="020B0604020202020204" pitchFamily="34" charset="0"/>
                </a:rPr>
                <a:t>Excellence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1A1B1DB-1ED4-1AB2-9CC6-BDF97D80A953}"/>
                </a:ext>
              </a:extLst>
            </p:cNvPr>
            <p:cNvSpPr/>
            <p:nvPr/>
          </p:nvSpPr>
          <p:spPr>
            <a:xfrm>
              <a:off x="5417977" y="1491885"/>
              <a:ext cx="3250704" cy="3250658"/>
            </a:xfrm>
            <a:custGeom>
              <a:avLst/>
              <a:gdLst>
                <a:gd name="connsiteX0" fmla="*/ 0 w 3250704"/>
                <a:gd name="connsiteY0" fmla="*/ 1625329 h 3250658"/>
                <a:gd name="connsiteX1" fmla="*/ 1625352 w 3250704"/>
                <a:gd name="connsiteY1" fmla="*/ 0 h 3250658"/>
                <a:gd name="connsiteX2" fmla="*/ 3250704 w 3250704"/>
                <a:gd name="connsiteY2" fmla="*/ 1625329 h 3250658"/>
                <a:gd name="connsiteX3" fmla="*/ 1625352 w 3250704"/>
                <a:gd name="connsiteY3" fmla="*/ 3250658 h 3250658"/>
                <a:gd name="connsiteX4" fmla="*/ 0 w 3250704"/>
                <a:gd name="connsiteY4" fmla="*/ 1625329 h 32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704" h="3250658">
                  <a:moveTo>
                    <a:pt x="0" y="1625329"/>
                  </a:moveTo>
                  <a:cubicBezTo>
                    <a:pt x="0" y="727685"/>
                    <a:pt x="727695" y="0"/>
                    <a:pt x="1625352" y="0"/>
                  </a:cubicBezTo>
                  <a:cubicBezTo>
                    <a:pt x="2523009" y="0"/>
                    <a:pt x="3250704" y="727685"/>
                    <a:pt x="3250704" y="1625329"/>
                  </a:cubicBezTo>
                  <a:cubicBezTo>
                    <a:pt x="3250704" y="2522973"/>
                    <a:pt x="2523009" y="3250658"/>
                    <a:pt x="1625352" y="3250658"/>
                  </a:cubicBezTo>
                  <a:cubicBezTo>
                    <a:pt x="727695" y="3250658"/>
                    <a:pt x="0" y="2522973"/>
                    <a:pt x="0" y="1625329"/>
                  </a:cubicBezTo>
                  <a:close/>
                </a:path>
              </a:pathLst>
            </a:custGeom>
            <a:solidFill>
              <a:srgbClr val="0D4C82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44635" tIns="544628" rIns="544635" bIns="544628" numCol="1" spcCol="1270" anchor="ctr" anchorCtr="0">
              <a:noAutofit/>
            </a:bodyPr>
            <a:lstStyle/>
            <a:p>
              <a:pPr marL="0" lvl="0" indent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Operational Excellence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76551E-9008-CBCA-6C87-149763868656}"/>
                </a:ext>
              </a:extLst>
            </p:cNvPr>
            <p:cNvSpPr/>
            <p:nvPr/>
          </p:nvSpPr>
          <p:spPr>
            <a:xfrm>
              <a:off x="3040224" y="1299178"/>
              <a:ext cx="3250704" cy="3250658"/>
            </a:xfrm>
            <a:custGeom>
              <a:avLst/>
              <a:gdLst>
                <a:gd name="connsiteX0" fmla="*/ 0 w 3250704"/>
                <a:gd name="connsiteY0" fmla="*/ 1625329 h 3250658"/>
                <a:gd name="connsiteX1" fmla="*/ 1625352 w 3250704"/>
                <a:gd name="connsiteY1" fmla="*/ 0 h 3250658"/>
                <a:gd name="connsiteX2" fmla="*/ 3250704 w 3250704"/>
                <a:gd name="connsiteY2" fmla="*/ 1625329 h 3250658"/>
                <a:gd name="connsiteX3" fmla="*/ 1625352 w 3250704"/>
                <a:gd name="connsiteY3" fmla="*/ 3250658 h 3250658"/>
                <a:gd name="connsiteX4" fmla="*/ 0 w 3250704"/>
                <a:gd name="connsiteY4" fmla="*/ 1625329 h 32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704" h="3250658">
                  <a:moveTo>
                    <a:pt x="0" y="1625329"/>
                  </a:moveTo>
                  <a:cubicBezTo>
                    <a:pt x="0" y="727685"/>
                    <a:pt x="727695" y="0"/>
                    <a:pt x="1625352" y="0"/>
                  </a:cubicBezTo>
                  <a:cubicBezTo>
                    <a:pt x="2523009" y="0"/>
                    <a:pt x="3250704" y="727685"/>
                    <a:pt x="3250704" y="1625329"/>
                  </a:cubicBezTo>
                  <a:cubicBezTo>
                    <a:pt x="3250704" y="2522973"/>
                    <a:pt x="2523009" y="3250658"/>
                    <a:pt x="1625352" y="3250658"/>
                  </a:cubicBezTo>
                  <a:cubicBezTo>
                    <a:pt x="727695" y="3250658"/>
                    <a:pt x="0" y="2522973"/>
                    <a:pt x="0" y="1625329"/>
                  </a:cubicBezTo>
                  <a:close/>
                </a:path>
              </a:pathLst>
            </a:custGeom>
            <a:solidFill>
              <a:srgbClr val="CB2027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44635" tIns="544628" rIns="544635" bIns="544628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Capital Planning Excellence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845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8BB52-850E-7FE8-944E-621B75A4F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day's Poll Question">
            <a:extLst>
              <a:ext uri="{FF2B5EF4-FFF2-40B4-BE49-F238E27FC236}">
                <a16:creationId xmlns:a16="http://schemas.microsoft.com/office/drawing/2014/main" id="{D1203E6E-170E-C583-F57B-89BD14E4A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86" y="914400"/>
            <a:ext cx="7998786" cy="450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99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ender-fluid, moobs, and YOLO are new entries in the Oxford English  Dictionary">
            <a:extLst>
              <a:ext uri="{FF2B5EF4-FFF2-40B4-BE49-F238E27FC236}">
                <a16:creationId xmlns:a16="http://schemas.microsoft.com/office/drawing/2014/main" id="{2167BF67-F293-99B2-9491-7F7EC4997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53" y="3209731"/>
            <a:ext cx="4110547" cy="231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6BEFE7D-F9B4-2200-1B58-1F504226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68" y="861599"/>
            <a:ext cx="10122632" cy="652054"/>
          </a:xfrm>
        </p:spPr>
        <p:txBody>
          <a:bodyPr/>
          <a:lstStyle/>
          <a:p>
            <a:pPr algn="l"/>
            <a:r>
              <a:rPr lang="en-CA">
                <a:solidFill>
                  <a:srgbClr val="013F7A"/>
                </a:solidFill>
              </a:rPr>
              <a:t>Why Most Organizations think short term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D3F090-AE7C-1DDD-6E95-4B5A95BF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898363"/>
            <a:ext cx="7538052" cy="33734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/>
              <a:t>Societal shift - YOLO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/>
              <a:t>Highest level of certainty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/>
              <a:t>It will be someone else’s problem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/>
              <a:t>Too busy putting out fires – looking right in front of 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/>
              <a:t>Easier to gloss over problems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/>
              <a:t>Harder problems tend to take a longer time to fix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/>
              <a:t>Head in the sand</a:t>
            </a:r>
          </a:p>
          <a:p>
            <a:pPr>
              <a:buFont typeface="Wingdings" panose="05000000000000000000" pitchFamily="2" charset="2"/>
              <a:buChar char="Ø"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64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C804B-0CF2-454D-C410-F48B3B508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A532-E1BE-436A-6731-71E1082E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88" y="966389"/>
            <a:ext cx="10729122" cy="652054"/>
          </a:xfrm>
        </p:spPr>
        <p:txBody>
          <a:bodyPr/>
          <a:lstStyle/>
          <a:p>
            <a:pPr algn="l"/>
            <a:r>
              <a:rPr lang="en-CA">
                <a:solidFill>
                  <a:srgbClr val="013F7A"/>
                </a:solidFill>
              </a:rPr>
              <a:t>The Downside of Short-Term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41E8-330C-3A0C-0D84-3DA470A4B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995945"/>
            <a:ext cx="6698297" cy="41009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/>
              <a:t>Facilities have a 50+ Year Lifespan so </a:t>
            </a:r>
            <a:br>
              <a:rPr lang="en-CA"/>
            </a:br>
            <a:r>
              <a:rPr lang="en-CA"/>
              <a:t>5-years is not a long time in the life of the asset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/>
              <a:t>Misunderstanding of the issues by non-facilities folks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/>
              <a:t>Short-Term and Long-Term Outlook can be very different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/>
              <a:t>May make bad decisions today based only on near-term data</a:t>
            </a:r>
          </a:p>
          <a:p>
            <a:pPr>
              <a:buFont typeface="Wingdings" panose="05000000000000000000" pitchFamily="2" charset="2"/>
              <a:buChar char="Ø"/>
            </a:pPr>
            <a:endParaRPr lang="en-CA"/>
          </a:p>
        </p:txBody>
      </p:sp>
      <p:pic>
        <p:nvPicPr>
          <p:cNvPr id="10242" name="Picture 2" descr="Short-Term Thinking Is Dangerous To Long Term Innovation Investments S12  Ep45 - Killer Innovations with Phil McKinney">
            <a:extLst>
              <a:ext uri="{FF2B5EF4-FFF2-40B4-BE49-F238E27FC236}">
                <a16:creationId xmlns:a16="http://schemas.microsoft.com/office/drawing/2014/main" id="{3FE1E599-9FD1-6271-1BEE-18929FBF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34" y="1429377"/>
            <a:ext cx="3175698" cy="38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0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B6461-A422-1AB3-566B-BC837C16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>
                <a:solidFill>
                  <a:srgbClr val="013F7A"/>
                </a:solidFill>
              </a:rPr>
              <a:t>What Does This Tell You?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B79E6C-0677-1780-C2BD-9047086036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CA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E5C963E-0AF8-13D0-174F-0DA31147A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687238"/>
              </p:ext>
            </p:extLst>
          </p:nvPr>
        </p:nvGraphicFramePr>
        <p:xfrm>
          <a:off x="3324225" y="1685925"/>
          <a:ext cx="5543550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44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C1517-2111-299D-7D87-345A62E68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>
                <a:solidFill>
                  <a:srgbClr val="C00000"/>
                </a:solidFill>
              </a:rPr>
              <a:t>What does this tell you?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562B06-9C0C-839A-A829-7872C8DB5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A">
                <a:solidFill>
                  <a:srgbClr val="C00000"/>
                </a:solidFill>
              </a:rPr>
              <a:t>What is different now?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72F183-4D5A-7E4C-8EB1-21E187A7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013F7A"/>
                </a:solidFill>
              </a:rPr>
              <a:t>What Would You do Now?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C505C78A-24D5-D0DC-9160-F0176FE1A98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3736601"/>
              </p:ext>
            </p:extLst>
          </p:nvPr>
        </p:nvGraphicFramePr>
        <p:xfrm>
          <a:off x="628650" y="2244725"/>
          <a:ext cx="5157788" cy="331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08FFDE2E-B889-5BA7-145B-22FBFE8AE74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8492787"/>
              </p:ext>
            </p:extLst>
          </p:nvPr>
        </p:nvGraphicFramePr>
        <p:xfrm>
          <a:off x="5961063" y="2244725"/>
          <a:ext cx="5183187" cy="331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612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20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6D6FC-DB9C-E58F-A25E-2D0F5D37D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F05C-AD58-EF0E-3D84-260F74F6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173" y="819727"/>
            <a:ext cx="6203372" cy="2494725"/>
          </a:xfrm>
        </p:spPr>
        <p:txBody>
          <a:bodyPr anchor="b">
            <a:normAutofit/>
          </a:bodyPr>
          <a:lstStyle/>
          <a:p>
            <a:r>
              <a:rPr lang="en-CA">
                <a:solidFill>
                  <a:srgbClr val="013F7A"/>
                </a:solidFill>
              </a:rPr>
              <a:t>What Shouldn’t We Do</a:t>
            </a:r>
          </a:p>
        </p:txBody>
      </p:sp>
      <p:pic>
        <p:nvPicPr>
          <p:cNvPr id="11266" name="Picture 2" descr="Short Term Plan Cartoons and Comics - funny pictures from CartoonStock">
            <a:extLst>
              <a:ext uri="{FF2B5EF4-FFF2-40B4-BE49-F238E27FC236}">
                <a16:creationId xmlns:a16="http://schemas.microsoft.com/office/drawing/2014/main" id="{D932ED55-2266-A929-81A6-D0A5A779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1643" y="794327"/>
            <a:ext cx="3839926" cy="468283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2BE9F-67FD-63F1-ED80-2CD5F73C2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548" y="3454402"/>
            <a:ext cx="4834517" cy="2022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cap="none"/>
              <a:t>Forget about the short term and only focus on the long-term</a:t>
            </a:r>
          </a:p>
          <a:p>
            <a:pPr>
              <a:buFont typeface="Wingdings" panose="05000000000000000000" pitchFamily="2" charset="2"/>
              <a:buChar char="Ø"/>
            </a:pPr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67C210-AB7F-69B8-BA0C-AE540774C8F6}"/>
              </a:ext>
            </a:extLst>
          </p:cNvPr>
          <p:cNvSpPr/>
          <p:nvPr/>
        </p:nvSpPr>
        <p:spPr>
          <a:xfrm>
            <a:off x="4405745" y="716973"/>
            <a:ext cx="852055" cy="311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269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87AC8A-DAE2-4CB4-AC45-21262898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28" y="769777"/>
            <a:ext cx="12186136" cy="1034453"/>
          </a:xfrm>
        </p:spPr>
        <p:txBody>
          <a:bodyPr anchor="t">
            <a:noAutofit/>
          </a:bodyPr>
          <a:lstStyle/>
          <a:p>
            <a:r>
              <a:rPr lang="en-US">
                <a:solidFill>
                  <a:srgbClr val="013F7A"/>
                </a:solidFill>
              </a:rPr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916624-B579-497F-BF8F-7A693F508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6070" y="1480144"/>
            <a:ext cx="5082709" cy="401283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CD202E"/>
              </a:buClr>
              <a:buSzPct val="80000"/>
              <a:buNone/>
              <a:tabLst/>
              <a:defRPr/>
            </a:pPr>
            <a:r>
              <a:rPr lang="en-US" sz="2600" b="1">
                <a:solidFill>
                  <a:srgbClr val="C00000"/>
                </a:solidFill>
              </a:rPr>
              <a:t> 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Bill Roth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lvl="1" indent="-342900">
              <a:buFont typeface="Wingdings" panose="05000000000000000000" pitchFamily="2" charset="2"/>
              <a:buChar char="Ø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President &amp; CEO of Roth IAMS </a:t>
            </a:r>
          </a:p>
          <a:p>
            <a:pPr lvl="1" indent="-342900">
              <a:buFont typeface="Wingdings" panose="05000000000000000000" pitchFamily="2" charset="2"/>
              <a:buChar char="Ø"/>
              <a:defRPr/>
            </a:pPr>
            <a:r>
              <a:rPr lang="en-US">
                <a:solidFill>
                  <a:schemeClr val="tx1"/>
                </a:solidFill>
              </a:rPr>
              <a:t>Co-Founder of SLAM Technologies</a:t>
            </a:r>
          </a:p>
          <a:p>
            <a:pPr lvl="1" indent="-342900">
              <a:buFont typeface="Wingdings" panose="05000000000000000000" pitchFamily="2" charset="2"/>
              <a:buChar char="Ø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Nearly 30 years of experience collaborating </a:t>
            </a:r>
            <a:r>
              <a:rPr lang="en-US">
                <a:solidFill>
                  <a:schemeClr val="tx1"/>
                </a:solidFill>
              </a:rPr>
              <a:t>with public sector institutions across North America on all aspects of facility and infrastructure asset management</a:t>
            </a:r>
          </a:p>
          <a:p>
            <a:pPr lvl="1" indent="-342900">
              <a:buFont typeface="Wingdings" panose="05000000000000000000" pitchFamily="2" charset="2"/>
              <a:buChar char="Ø"/>
              <a:defRPr/>
            </a:pPr>
            <a:r>
              <a:rPr lang="en-US">
                <a:solidFill>
                  <a:schemeClr val="tx1"/>
                </a:solidFill>
              </a:rPr>
              <a:t>Active member of several industry associations such as  APPA (National, Regional and Local),  NSPMA, NASFA, etc.</a:t>
            </a:r>
          </a:p>
        </p:txBody>
      </p:sp>
      <p:pic>
        <p:nvPicPr>
          <p:cNvPr id="2" name="Picture 1" descr="A person in a suit smiling&#10;&#10;Description automatically generated">
            <a:extLst>
              <a:ext uri="{FF2B5EF4-FFF2-40B4-BE49-F238E27FC236}">
                <a16:creationId xmlns:a16="http://schemas.microsoft.com/office/drawing/2014/main" id="{16672C29-17CB-C8F8-A138-D443E6C45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13" r="1" b="32714"/>
          <a:stretch/>
        </p:blipFill>
        <p:spPr>
          <a:xfrm>
            <a:off x="280928" y="1644562"/>
            <a:ext cx="5710434" cy="3533750"/>
          </a:xfrm>
          <a:prstGeom prst="rect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863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5774E-229A-E651-8A0E-C68621188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68F6E-50C4-B2BB-293C-42680775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>
                <a:solidFill>
                  <a:srgbClr val="013F7A"/>
                </a:solidFill>
              </a:rPr>
              <a:t>What Should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4FF8D-3D0C-ED21-9B75-844092C2A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9" y="1413170"/>
            <a:ext cx="6585612" cy="41009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/>
              <a:t>Senior leadership needs to take the lead in expanding the field of view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/>
              <a:t>Take a longer-term view of your data to make more informed decisions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/>
              <a:t>Move from reactive to preventative maintenance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/>
              <a:t>Short-term pain for long-term gain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/>
              <a:t>Will reduce Deferred Capital Renewal and Maintenance in the long run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/>
              <a:t>Accept that “Less Worse” may be the best that we can do</a:t>
            </a:r>
          </a:p>
          <a:p>
            <a:pPr>
              <a:buFont typeface="Wingdings" panose="05000000000000000000" pitchFamily="2" charset="2"/>
              <a:buChar char="Ø"/>
            </a:pPr>
            <a:endParaRPr lang="en-CA"/>
          </a:p>
          <a:p>
            <a:pPr>
              <a:buFont typeface="Wingdings" panose="05000000000000000000" pitchFamily="2" charset="2"/>
              <a:buChar char="Ø"/>
            </a:pPr>
            <a:endParaRPr lang="en-CA"/>
          </a:p>
          <a:p>
            <a:pPr marL="457200" lvl="1" indent="0">
              <a:buNone/>
            </a:pPr>
            <a:endParaRPr lang="en-CA"/>
          </a:p>
          <a:p>
            <a:pPr lvl="1">
              <a:buFont typeface="Wingdings" panose="05000000000000000000" pitchFamily="2" charset="2"/>
              <a:buChar char="Ø"/>
            </a:pPr>
            <a:endParaRPr lang="en-CA"/>
          </a:p>
        </p:txBody>
      </p:sp>
      <p:pic>
        <p:nvPicPr>
          <p:cNvPr id="12290" name="Picture 2" descr="Free of Charge Creative Commons long term Image - Highway Signs 3">
            <a:extLst>
              <a:ext uri="{FF2B5EF4-FFF2-40B4-BE49-F238E27FC236}">
                <a16:creationId xmlns:a16="http://schemas.microsoft.com/office/drawing/2014/main" id="{8AAE7EEC-A2E2-9753-16E5-748FAF57B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54" y="1879042"/>
            <a:ext cx="4092191" cy="27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49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0F1A-77CF-EC28-1DEA-40BA2086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solidFill>
                  <a:srgbClr val="013F7A"/>
                </a:solidFill>
              </a:rPr>
              <a:t>Thing #3</a:t>
            </a:r>
            <a:br>
              <a:rPr lang="en-CA"/>
            </a:br>
            <a:br>
              <a:rPr lang="en-CA"/>
            </a:br>
            <a:r>
              <a:rPr lang="en-CA">
                <a:solidFill>
                  <a:srgbClr val="C00000"/>
                </a:solidFill>
              </a:rPr>
              <a:t>Focusing on the data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EEB208-E685-F56D-3308-338653CE2006}"/>
              </a:ext>
            </a:extLst>
          </p:cNvPr>
          <p:cNvGrpSpPr/>
          <p:nvPr/>
        </p:nvGrpSpPr>
        <p:grpSpPr>
          <a:xfrm>
            <a:off x="809388" y="1131404"/>
            <a:ext cx="4730996" cy="4315296"/>
            <a:chOff x="3040224" y="1299178"/>
            <a:chExt cx="5628457" cy="519369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36929F7-2013-385C-CB89-EA2D78CB6669}"/>
                </a:ext>
              </a:extLst>
            </p:cNvPr>
            <p:cNvSpPr/>
            <p:nvPr/>
          </p:nvSpPr>
          <p:spPr>
            <a:xfrm>
              <a:off x="3983863" y="3242217"/>
              <a:ext cx="3250704" cy="3250658"/>
            </a:xfrm>
            <a:custGeom>
              <a:avLst/>
              <a:gdLst>
                <a:gd name="connsiteX0" fmla="*/ 0 w 3250704"/>
                <a:gd name="connsiteY0" fmla="*/ 1625329 h 3250658"/>
                <a:gd name="connsiteX1" fmla="*/ 1625352 w 3250704"/>
                <a:gd name="connsiteY1" fmla="*/ 0 h 3250658"/>
                <a:gd name="connsiteX2" fmla="*/ 3250704 w 3250704"/>
                <a:gd name="connsiteY2" fmla="*/ 1625329 h 3250658"/>
                <a:gd name="connsiteX3" fmla="*/ 1625352 w 3250704"/>
                <a:gd name="connsiteY3" fmla="*/ 3250658 h 3250658"/>
                <a:gd name="connsiteX4" fmla="*/ 0 w 3250704"/>
                <a:gd name="connsiteY4" fmla="*/ 1625329 h 32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704" h="3250658">
                  <a:moveTo>
                    <a:pt x="0" y="1625329"/>
                  </a:moveTo>
                  <a:cubicBezTo>
                    <a:pt x="0" y="727685"/>
                    <a:pt x="727695" y="0"/>
                    <a:pt x="1625352" y="0"/>
                  </a:cubicBezTo>
                  <a:cubicBezTo>
                    <a:pt x="2523009" y="0"/>
                    <a:pt x="3250704" y="727685"/>
                    <a:pt x="3250704" y="1625329"/>
                  </a:cubicBezTo>
                  <a:cubicBezTo>
                    <a:pt x="3250704" y="2522973"/>
                    <a:pt x="2523009" y="3250658"/>
                    <a:pt x="1625352" y="3250658"/>
                  </a:cubicBezTo>
                  <a:cubicBezTo>
                    <a:pt x="727695" y="3250658"/>
                    <a:pt x="0" y="2522973"/>
                    <a:pt x="0" y="1625329"/>
                  </a:cubicBezTo>
                  <a:close/>
                </a:path>
              </a:pathLst>
            </a:custGeom>
            <a:solidFill>
              <a:srgbClr val="92D050">
                <a:alpha val="3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44635" tIns="544628" rIns="544635" bIns="54462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>
                  <a:latin typeface="Arial" panose="020B0604020202020204" pitchFamily="34" charset="0"/>
                  <a:cs typeface="Arial" panose="020B0604020202020204" pitchFamily="34" charset="0"/>
                </a:rPr>
                <a:t>Performance </a:t>
              </a:r>
              <a:r>
                <a:rPr lang="en-CA" sz="1800" b="1" kern="1200" baseline="0">
                  <a:latin typeface="Arial" panose="020B0604020202020204" pitchFamily="34" charset="0"/>
                  <a:cs typeface="Arial" panose="020B0604020202020204" pitchFamily="34" charset="0"/>
                </a:rPr>
                <a:t>Excellence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C338CEF-59E7-6F9F-981F-8493DBF159DE}"/>
                </a:ext>
              </a:extLst>
            </p:cNvPr>
            <p:cNvSpPr/>
            <p:nvPr/>
          </p:nvSpPr>
          <p:spPr>
            <a:xfrm>
              <a:off x="5417977" y="1491885"/>
              <a:ext cx="3250704" cy="3250658"/>
            </a:xfrm>
            <a:custGeom>
              <a:avLst/>
              <a:gdLst>
                <a:gd name="connsiteX0" fmla="*/ 0 w 3250704"/>
                <a:gd name="connsiteY0" fmla="*/ 1625329 h 3250658"/>
                <a:gd name="connsiteX1" fmla="*/ 1625352 w 3250704"/>
                <a:gd name="connsiteY1" fmla="*/ 0 h 3250658"/>
                <a:gd name="connsiteX2" fmla="*/ 3250704 w 3250704"/>
                <a:gd name="connsiteY2" fmla="*/ 1625329 h 3250658"/>
                <a:gd name="connsiteX3" fmla="*/ 1625352 w 3250704"/>
                <a:gd name="connsiteY3" fmla="*/ 3250658 h 3250658"/>
                <a:gd name="connsiteX4" fmla="*/ 0 w 3250704"/>
                <a:gd name="connsiteY4" fmla="*/ 1625329 h 32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704" h="3250658">
                  <a:moveTo>
                    <a:pt x="0" y="1625329"/>
                  </a:moveTo>
                  <a:cubicBezTo>
                    <a:pt x="0" y="727685"/>
                    <a:pt x="727695" y="0"/>
                    <a:pt x="1625352" y="0"/>
                  </a:cubicBezTo>
                  <a:cubicBezTo>
                    <a:pt x="2523009" y="0"/>
                    <a:pt x="3250704" y="727685"/>
                    <a:pt x="3250704" y="1625329"/>
                  </a:cubicBezTo>
                  <a:cubicBezTo>
                    <a:pt x="3250704" y="2522973"/>
                    <a:pt x="2523009" y="3250658"/>
                    <a:pt x="1625352" y="3250658"/>
                  </a:cubicBezTo>
                  <a:cubicBezTo>
                    <a:pt x="727695" y="3250658"/>
                    <a:pt x="0" y="2522973"/>
                    <a:pt x="0" y="1625329"/>
                  </a:cubicBezTo>
                  <a:close/>
                </a:path>
              </a:pathLst>
            </a:custGeom>
            <a:solidFill>
              <a:srgbClr val="0D4C82">
                <a:alpha val="3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44635" tIns="544628" rIns="544635" bIns="544628" numCol="1" spcCol="1270" anchor="ctr" anchorCtr="0">
              <a:noAutofit/>
            </a:bodyPr>
            <a:lstStyle/>
            <a:p>
              <a:pPr marL="0" lvl="0" indent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>
                  <a:latin typeface="Arial" panose="020B0604020202020204" pitchFamily="34" charset="0"/>
                  <a:cs typeface="Arial" panose="020B0604020202020204" pitchFamily="34" charset="0"/>
                </a:rPr>
                <a:t>Operational Excellence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5EB169-FF75-BB7A-8A41-AF70925A66CB}"/>
                </a:ext>
              </a:extLst>
            </p:cNvPr>
            <p:cNvSpPr/>
            <p:nvPr/>
          </p:nvSpPr>
          <p:spPr>
            <a:xfrm>
              <a:off x="3040224" y="1299178"/>
              <a:ext cx="3250704" cy="3250658"/>
            </a:xfrm>
            <a:custGeom>
              <a:avLst/>
              <a:gdLst>
                <a:gd name="connsiteX0" fmla="*/ 0 w 3250704"/>
                <a:gd name="connsiteY0" fmla="*/ 1625329 h 3250658"/>
                <a:gd name="connsiteX1" fmla="*/ 1625352 w 3250704"/>
                <a:gd name="connsiteY1" fmla="*/ 0 h 3250658"/>
                <a:gd name="connsiteX2" fmla="*/ 3250704 w 3250704"/>
                <a:gd name="connsiteY2" fmla="*/ 1625329 h 3250658"/>
                <a:gd name="connsiteX3" fmla="*/ 1625352 w 3250704"/>
                <a:gd name="connsiteY3" fmla="*/ 3250658 h 3250658"/>
                <a:gd name="connsiteX4" fmla="*/ 0 w 3250704"/>
                <a:gd name="connsiteY4" fmla="*/ 1625329 h 32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704" h="3250658">
                  <a:moveTo>
                    <a:pt x="0" y="1625329"/>
                  </a:moveTo>
                  <a:cubicBezTo>
                    <a:pt x="0" y="727685"/>
                    <a:pt x="727695" y="0"/>
                    <a:pt x="1625352" y="0"/>
                  </a:cubicBezTo>
                  <a:cubicBezTo>
                    <a:pt x="2523009" y="0"/>
                    <a:pt x="3250704" y="727685"/>
                    <a:pt x="3250704" y="1625329"/>
                  </a:cubicBezTo>
                  <a:cubicBezTo>
                    <a:pt x="3250704" y="2522973"/>
                    <a:pt x="2523009" y="3250658"/>
                    <a:pt x="1625352" y="3250658"/>
                  </a:cubicBezTo>
                  <a:cubicBezTo>
                    <a:pt x="727695" y="3250658"/>
                    <a:pt x="0" y="2522973"/>
                    <a:pt x="0" y="1625329"/>
                  </a:cubicBezTo>
                  <a:close/>
                </a:path>
              </a:pathLst>
            </a:custGeom>
            <a:solidFill>
              <a:srgbClr val="CB2027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44635" tIns="544628" rIns="544635" bIns="544628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Capital Planning Excellence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521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51ABA-8E9A-FB73-6450-B910BC56D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Universel social Aussi rapide quun flash i heart data Courrier la  navigation selon">
            <a:extLst>
              <a:ext uri="{FF2B5EF4-FFF2-40B4-BE49-F238E27FC236}">
                <a16:creationId xmlns:a16="http://schemas.microsoft.com/office/drawing/2014/main" id="{34D19788-334F-5EDB-0E8E-0841AD4F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353" y="1034979"/>
            <a:ext cx="4536831" cy="45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0EAFA95-ED9D-FD82-CBAE-068E98DA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39" y="919736"/>
            <a:ext cx="10122632" cy="652054"/>
          </a:xfrm>
        </p:spPr>
        <p:txBody>
          <a:bodyPr/>
          <a:lstStyle/>
          <a:p>
            <a:pPr algn="l"/>
            <a:r>
              <a:rPr lang="en-CA">
                <a:solidFill>
                  <a:srgbClr val="013F7A"/>
                </a:solidFill>
              </a:rPr>
              <a:t>Why Most Organizations Focus on the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69DA1-4BFE-7DC3-244F-2F4FCDFE1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2009523"/>
            <a:ext cx="7751221" cy="41009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/>
              <a:t>We are facilities folks, we love data (well most of us!)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/>
              <a:t>We understand 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/>
              <a:t>When you trust it, data has a certainty to 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/>
              <a:t>We have lots of it</a:t>
            </a:r>
          </a:p>
          <a:p>
            <a:pPr>
              <a:buFont typeface="Wingdings" panose="05000000000000000000" pitchFamily="2" charset="2"/>
              <a:buChar char="Ø"/>
            </a:pPr>
            <a:endParaRPr lang="en-CA"/>
          </a:p>
          <a:p>
            <a:pPr>
              <a:buFont typeface="Wingdings" panose="05000000000000000000" pitchFamily="2" charset="2"/>
              <a:buChar char="Ø"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769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8B9AF-FD87-DEE4-8BC0-DAD79487C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B06D8-FC3C-4E50-465A-32D742ED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38" y="982179"/>
            <a:ext cx="10122632" cy="652054"/>
          </a:xfrm>
        </p:spPr>
        <p:txBody>
          <a:bodyPr/>
          <a:lstStyle/>
          <a:p>
            <a:pPr algn="l"/>
            <a:r>
              <a:rPr lang="en-CA">
                <a:solidFill>
                  <a:srgbClr val="013F7A"/>
                </a:solidFill>
              </a:rPr>
              <a:t>The Downside of Focusing on Data too Much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AC1B4-38AE-87F2-F65C-D7EAF982D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995946"/>
            <a:ext cx="6250428" cy="25014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/>
              <a:t>Most of our stakeholders are non-facilities people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/>
              <a:t>Finance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/>
              <a:t>Educators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/>
              <a:t>Students and Parents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/>
              <a:t>General Public</a:t>
            </a:r>
          </a:p>
          <a:p>
            <a:pPr>
              <a:buFont typeface="Wingdings" panose="05000000000000000000" pitchFamily="2" charset="2"/>
              <a:buChar char="Ø"/>
            </a:pPr>
            <a:endParaRPr lang="en-CA"/>
          </a:p>
        </p:txBody>
      </p:sp>
      <p:pic>
        <p:nvPicPr>
          <p:cNvPr id="14338" name="Picture 2" descr="A list of internal and external stakeholders in a construction project">
            <a:extLst>
              <a:ext uri="{FF2B5EF4-FFF2-40B4-BE49-F238E27FC236}">
                <a16:creationId xmlns:a16="http://schemas.microsoft.com/office/drawing/2014/main" id="{79BC43A0-F5CE-A613-4531-28C2A74B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73" y="2100825"/>
            <a:ext cx="4718806" cy="31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578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02950-CA9B-3406-3908-7018C4474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7928-3767-43C6-8E86-A69D76E7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952" y="1693718"/>
            <a:ext cx="5776048" cy="1331762"/>
          </a:xfrm>
        </p:spPr>
        <p:txBody>
          <a:bodyPr anchor="b">
            <a:normAutofit/>
          </a:bodyPr>
          <a:lstStyle/>
          <a:p>
            <a:r>
              <a:rPr lang="en-CA">
                <a:solidFill>
                  <a:srgbClr val="013F7A"/>
                </a:solidFill>
              </a:rPr>
              <a:t>What Shouldn’t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21CE6-F1B9-9355-183C-C5CE2E5B3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875" y="3479230"/>
            <a:ext cx="4834517" cy="2022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cap="none"/>
              <a:t>Throw the data out with the bathwater</a:t>
            </a:r>
          </a:p>
          <a:p>
            <a:pPr>
              <a:buFont typeface="Wingdings" panose="05000000000000000000" pitchFamily="2" charset="2"/>
              <a:buChar char="Ø"/>
            </a:pPr>
            <a:endParaRPr lang="en-CA"/>
          </a:p>
        </p:txBody>
      </p:sp>
      <p:pic>
        <p:nvPicPr>
          <p:cNvPr id="15366" name="Picture 6">
            <a:extLst>
              <a:ext uri="{FF2B5EF4-FFF2-40B4-BE49-F238E27FC236}">
                <a16:creationId xmlns:a16="http://schemas.microsoft.com/office/drawing/2014/main" id="{D2D07BF5-55F3-3726-6D28-0D498B592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75" y="1244020"/>
            <a:ext cx="5926382" cy="39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7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A5825-A006-255D-C088-488A35FDE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CEA1-5544-2E6F-8D94-6032DF83F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32" y="766618"/>
            <a:ext cx="10218489" cy="1034453"/>
          </a:xfrm>
        </p:spPr>
        <p:txBody>
          <a:bodyPr anchor="t">
            <a:normAutofit/>
          </a:bodyPr>
          <a:lstStyle/>
          <a:p>
            <a:r>
              <a:rPr lang="en-CA">
                <a:solidFill>
                  <a:srgbClr val="013F7A"/>
                </a:solidFill>
              </a:rPr>
              <a:t>What Should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97B7F-B911-35AE-EC7D-1CABF95E1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6071" y="1878032"/>
            <a:ext cx="4375150" cy="35337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/>
              <a:t>Use the data as the basis for a story that we tell our stakeholders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/>
              <a:t>Tailor the story to our audience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1800">
                <a:solidFill>
                  <a:schemeClr val="tx1"/>
                </a:solidFill>
              </a:rPr>
              <a:t>How you tell finance a story is going to be different than how you tell the general public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1800">
                <a:solidFill>
                  <a:schemeClr val="tx1"/>
                </a:solidFill>
              </a:rPr>
              <a:t>Speak their language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/>
              <a:t>A picture isn’t worth a thousand words, it can be worth a Million Dollars if you use it to tell your story effectively</a:t>
            </a:r>
          </a:p>
          <a:p>
            <a:pPr>
              <a:buFont typeface="Wingdings" panose="05000000000000000000" pitchFamily="2" charset="2"/>
              <a:buChar char="Ø"/>
            </a:pPr>
            <a:endParaRPr lang="en-CA"/>
          </a:p>
          <a:p>
            <a:pPr marL="457200" lvl="1" indent="0">
              <a:buNone/>
            </a:pPr>
            <a:endParaRPr lang="en-CA" sz="180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CA" sz="1800">
              <a:solidFill>
                <a:schemeClr val="tx1"/>
              </a:solidFill>
            </a:endParaRPr>
          </a:p>
        </p:txBody>
      </p:sp>
      <p:pic>
        <p:nvPicPr>
          <p:cNvPr id="16386" name="Picture 2" descr="How to Tell Stories with Data: 5 Steps to Make it Work | Ataccama">
            <a:extLst>
              <a:ext uri="{FF2B5EF4-FFF2-40B4-BE49-F238E27FC236}">
                <a16:creationId xmlns:a16="http://schemas.microsoft.com/office/drawing/2014/main" id="{DC7B23B0-D2FD-336D-1AEB-7D54F49C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04" y="1930011"/>
            <a:ext cx="5710434" cy="299797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99531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3E175-E633-6FAA-1551-FE5AD5F11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day's Poll Question">
            <a:extLst>
              <a:ext uri="{FF2B5EF4-FFF2-40B4-BE49-F238E27FC236}">
                <a16:creationId xmlns:a16="http://schemas.microsoft.com/office/drawing/2014/main" id="{9761A481-80E3-146F-1EAD-A0FE8CC4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86" y="914400"/>
            <a:ext cx="7998786" cy="450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29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9287BEB-5EAC-7085-C492-2E0FE48F7AA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8072436"/>
              </p:ext>
            </p:extLst>
          </p:nvPr>
        </p:nvGraphicFramePr>
        <p:xfrm>
          <a:off x="1323975" y="1928414"/>
          <a:ext cx="2804319" cy="3001172"/>
        </p:xfrm>
        <a:graphic>
          <a:graphicData uri="http://schemas.openxmlformats.org/drawingml/2006/table">
            <a:tbl>
              <a:tblPr/>
              <a:tblGrid>
                <a:gridCol w="1117346">
                  <a:extLst>
                    <a:ext uri="{9D8B030D-6E8A-4147-A177-3AD203B41FA5}">
                      <a16:colId xmlns:a16="http://schemas.microsoft.com/office/drawing/2014/main" val="1210402260"/>
                    </a:ext>
                  </a:extLst>
                </a:gridCol>
                <a:gridCol w="1686973">
                  <a:extLst>
                    <a:ext uri="{9D8B030D-6E8A-4147-A177-3AD203B41FA5}">
                      <a16:colId xmlns:a16="http://schemas.microsoft.com/office/drawing/2014/main" val="518840222"/>
                    </a:ext>
                  </a:extLst>
                </a:gridCol>
              </a:tblGrid>
              <a:tr h="2554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CB2027"/>
                          </a:solidFill>
                          <a:effectLst/>
                          <a:latin typeface="arial" panose="020B0604020202020204" pitchFamily="34" charset="0"/>
                        </a:rPr>
                        <a:t>10-Year Facility Needs Forecast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976756"/>
                  </a:ext>
                </a:extLst>
              </a:tr>
              <a:tr h="25541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CB2027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>
                          <a:solidFill>
                            <a:srgbClr val="CB2027"/>
                          </a:solidFill>
                          <a:effectLst/>
                          <a:latin typeface="arial" panose="020B0604020202020204" pitchFamily="34" charset="0"/>
                        </a:rPr>
                        <a:t>DCRM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864419"/>
                  </a:ext>
                </a:extLst>
              </a:tr>
              <a:tr h="255419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$500,000.00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894109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$3,000,000.00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1764204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$2,000,000.00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779511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$750,000.00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7258711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2028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$850,000.00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518128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2029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$400,000.00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091716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$900,000.00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786283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2031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$1,200,000.00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577466"/>
                  </a:ext>
                </a:extLst>
              </a:tr>
              <a:tr h="247437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2032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$825,000.00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340066"/>
                  </a:ext>
                </a:extLst>
              </a:tr>
              <a:tr h="255419"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2033</a:t>
                      </a:r>
                    </a:p>
                  </a:txBody>
                  <a:tcPr marL="6350" marR="6350" marT="6350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$275,000.00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9832372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AB839BA-0267-EE8E-9412-E57B7F4A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>
                <a:solidFill>
                  <a:srgbClr val="013F7A"/>
                </a:solidFill>
              </a:rPr>
              <a:t>Which Tells A Better Story?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505C78A-24D5-D0DC-9160-F0176FE1A98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45492459"/>
              </p:ext>
            </p:extLst>
          </p:nvPr>
        </p:nvGraphicFramePr>
        <p:xfrm>
          <a:off x="5539582" y="1752600"/>
          <a:ext cx="5600700" cy="369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3777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15FD2-A037-D793-1774-F12401D15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FCFC-739E-DEFB-4C40-38E0E1E5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548" y="2481844"/>
            <a:ext cx="5416064" cy="831602"/>
          </a:xfrm>
        </p:spPr>
        <p:txBody>
          <a:bodyPr/>
          <a:lstStyle/>
          <a:p>
            <a:r>
              <a:rPr lang="en-CA">
                <a:solidFill>
                  <a:srgbClr val="013F7A"/>
                </a:solidFill>
              </a:rPr>
              <a:t>Bonus thing!!!!</a:t>
            </a:r>
            <a:endParaRPr lang="en-CA">
              <a:solidFill>
                <a:srgbClr val="C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A4ABC9-45FE-E2DD-EAFB-50C1673DA2C2}"/>
              </a:ext>
            </a:extLst>
          </p:cNvPr>
          <p:cNvGrpSpPr/>
          <p:nvPr/>
        </p:nvGrpSpPr>
        <p:grpSpPr>
          <a:xfrm>
            <a:off x="809388" y="1131404"/>
            <a:ext cx="4730996" cy="4315296"/>
            <a:chOff x="3040224" y="1299178"/>
            <a:chExt cx="5628457" cy="519369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2E3D581-CB93-FB05-3967-CEB2789B13AB}"/>
                </a:ext>
              </a:extLst>
            </p:cNvPr>
            <p:cNvSpPr/>
            <p:nvPr/>
          </p:nvSpPr>
          <p:spPr>
            <a:xfrm>
              <a:off x="3983863" y="3242217"/>
              <a:ext cx="3250704" cy="3250658"/>
            </a:xfrm>
            <a:custGeom>
              <a:avLst/>
              <a:gdLst>
                <a:gd name="connsiteX0" fmla="*/ 0 w 3250704"/>
                <a:gd name="connsiteY0" fmla="*/ 1625329 h 3250658"/>
                <a:gd name="connsiteX1" fmla="*/ 1625352 w 3250704"/>
                <a:gd name="connsiteY1" fmla="*/ 0 h 3250658"/>
                <a:gd name="connsiteX2" fmla="*/ 3250704 w 3250704"/>
                <a:gd name="connsiteY2" fmla="*/ 1625329 h 3250658"/>
                <a:gd name="connsiteX3" fmla="*/ 1625352 w 3250704"/>
                <a:gd name="connsiteY3" fmla="*/ 3250658 h 3250658"/>
                <a:gd name="connsiteX4" fmla="*/ 0 w 3250704"/>
                <a:gd name="connsiteY4" fmla="*/ 1625329 h 32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704" h="3250658">
                  <a:moveTo>
                    <a:pt x="0" y="1625329"/>
                  </a:moveTo>
                  <a:cubicBezTo>
                    <a:pt x="0" y="727685"/>
                    <a:pt x="727695" y="0"/>
                    <a:pt x="1625352" y="0"/>
                  </a:cubicBezTo>
                  <a:cubicBezTo>
                    <a:pt x="2523009" y="0"/>
                    <a:pt x="3250704" y="727685"/>
                    <a:pt x="3250704" y="1625329"/>
                  </a:cubicBezTo>
                  <a:cubicBezTo>
                    <a:pt x="3250704" y="2522973"/>
                    <a:pt x="2523009" y="3250658"/>
                    <a:pt x="1625352" y="3250658"/>
                  </a:cubicBezTo>
                  <a:cubicBezTo>
                    <a:pt x="727695" y="3250658"/>
                    <a:pt x="0" y="2522973"/>
                    <a:pt x="0" y="1625329"/>
                  </a:cubicBezTo>
                  <a:close/>
                </a:path>
              </a:pathLst>
            </a:custGeom>
            <a:solidFill>
              <a:srgbClr val="92D050">
                <a:alpha val="3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44635" tIns="544628" rIns="544635" bIns="54462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>
                  <a:latin typeface="Arial" panose="020B0604020202020204" pitchFamily="34" charset="0"/>
                  <a:cs typeface="Arial" panose="020B0604020202020204" pitchFamily="34" charset="0"/>
                </a:rPr>
                <a:t>Performance </a:t>
              </a:r>
              <a:r>
                <a:rPr lang="en-CA" sz="1800" b="1" kern="1200" baseline="0">
                  <a:latin typeface="Arial" panose="020B0604020202020204" pitchFamily="34" charset="0"/>
                  <a:cs typeface="Arial" panose="020B0604020202020204" pitchFamily="34" charset="0"/>
                </a:rPr>
                <a:t>Excellence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45D002-80B6-1BEA-C0AD-FBB8B3D747AD}"/>
                </a:ext>
              </a:extLst>
            </p:cNvPr>
            <p:cNvSpPr/>
            <p:nvPr/>
          </p:nvSpPr>
          <p:spPr>
            <a:xfrm>
              <a:off x="5417977" y="1491885"/>
              <a:ext cx="3250704" cy="3250658"/>
            </a:xfrm>
            <a:custGeom>
              <a:avLst/>
              <a:gdLst>
                <a:gd name="connsiteX0" fmla="*/ 0 w 3250704"/>
                <a:gd name="connsiteY0" fmla="*/ 1625329 h 3250658"/>
                <a:gd name="connsiteX1" fmla="*/ 1625352 w 3250704"/>
                <a:gd name="connsiteY1" fmla="*/ 0 h 3250658"/>
                <a:gd name="connsiteX2" fmla="*/ 3250704 w 3250704"/>
                <a:gd name="connsiteY2" fmla="*/ 1625329 h 3250658"/>
                <a:gd name="connsiteX3" fmla="*/ 1625352 w 3250704"/>
                <a:gd name="connsiteY3" fmla="*/ 3250658 h 3250658"/>
                <a:gd name="connsiteX4" fmla="*/ 0 w 3250704"/>
                <a:gd name="connsiteY4" fmla="*/ 1625329 h 32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704" h="3250658">
                  <a:moveTo>
                    <a:pt x="0" y="1625329"/>
                  </a:moveTo>
                  <a:cubicBezTo>
                    <a:pt x="0" y="727685"/>
                    <a:pt x="727695" y="0"/>
                    <a:pt x="1625352" y="0"/>
                  </a:cubicBezTo>
                  <a:cubicBezTo>
                    <a:pt x="2523009" y="0"/>
                    <a:pt x="3250704" y="727685"/>
                    <a:pt x="3250704" y="1625329"/>
                  </a:cubicBezTo>
                  <a:cubicBezTo>
                    <a:pt x="3250704" y="2522973"/>
                    <a:pt x="2523009" y="3250658"/>
                    <a:pt x="1625352" y="3250658"/>
                  </a:cubicBezTo>
                  <a:cubicBezTo>
                    <a:pt x="727695" y="3250658"/>
                    <a:pt x="0" y="2522973"/>
                    <a:pt x="0" y="1625329"/>
                  </a:cubicBezTo>
                  <a:close/>
                </a:path>
              </a:pathLst>
            </a:custGeom>
            <a:solidFill>
              <a:srgbClr val="0D4C82">
                <a:alpha val="30196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44635" tIns="544628" rIns="544635" bIns="544628" numCol="1" spcCol="1270" anchor="ctr" anchorCtr="0">
              <a:noAutofit/>
            </a:bodyPr>
            <a:lstStyle/>
            <a:p>
              <a:pPr marL="0" lvl="0" indent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>
                  <a:latin typeface="Arial" panose="020B0604020202020204" pitchFamily="34" charset="0"/>
                  <a:cs typeface="Arial" panose="020B0604020202020204" pitchFamily="34" charset="0"/>
                </a:rPr>
                <a:t>Operational Excellence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694559-AAB1-5633-1245-1C94475A8C4A}"/>
                </a:ext>
              </a:extLst>
            </p:cNvPr>
            <p:cNvSpPr/>
            <p:nvPr/>
          </p:nvSpPr>
          <p:spPr>
            <a:xfrm>
              <a:off x="3040224" y="1299178"/>
              <a:ext cx="3250704" cy="3250658"/>
            </a:xfrm>
            <a:custGeom>
              <a:avLst/>
              <a:gdLst>
                <a:gd name="connsiteX0" fmla="*/ 0 w 3250704"/>
                <a:gd name="connsiteY0" fmla="*/ 1625329 h 3250658"/>
                <a:gd name="connsiteX1" fmla="*/ 1625352 w 3250704"/>
                <a:gd name="connsiteY1" fmla="*/ 0 h 3250658"/>
                <a:gd name="connsiteX2" fmla="*/ 3250704 w 3250704"/>
                <a:gd name="connsiteY2" fmla="*/ 1625329 h 3250658"/>
                <a:gd name="connsiteX3" fmla="*/ 1625352 w 3250704"/>
                <a:gd name="connsiteY3" fmla="*/ 3250658 h 3250658"/>
                <a:gd name="connsiteX4" fmla="*/ 0 w 3250704"/>
                <a:gd name="connsiteY4" fmla="*/ 1625329 h 32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704" h="3250658">
                  <a:moveTo>
                    <a:pt x="0" y="1625329"/>
                  </a:moveTo>
                  <a:cubicBezTo>
                    <a:pt x="0" y="727685"/>
                    <a:pt x="727695" y="0"/>
                    <a:pt x="1625352" y="0"/>
                  </a:cubicBezTo>
                  <a:cubicBezTo>
                    <a:pt x="2523009" y="0"/>
                    <a:pt x="3250704" y="727685"/>
                    <a:pt x="3250704" y="1625329"/>
                  </a:cubicBezTo>
                  <a:cubicBezTo>
                    <a:pt x="3250704" y="2522973"/>
                    <a:pt x="2523009" y="3250658"/>
                    <a:pt x="1625352" y="3250658"/>
                  </a:cubicBezTo>
                  <a:cubicBezTo>
                    <a:pt x="727695" y="3250658"/>
                    <a:pt x="0" y="2522973"/>
                    <a:pt x="0" y="1625329"/>
                  </a:cubicBezTo>
                  <a:close/>
                </a:path>
              </a:pathLst>
            </a:custGeom>
            <a:solidFill>
              <a:srgbClr val="CB2027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44635" tIns="544628" rIns="544635" bIns="544628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Capital Planning Excellence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245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3A7354-D8DF-0B66-05D5-6FEC53C71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965" y="806660"/>
            <a:ext cx="8650069" cy="46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4D69FC9-2F55-32CB-1E09-F12DAB226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929" y="868218"/>
            <a:ext cx="4567228" cy="187797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13F7A"/>
                </a:solidFill>
              </a:rPr>
              <a:t>agenda</a:t>
            </a:r>
            <a:br>
              <a:rPr lang="en-CA"/>
            </a:b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E71F2A-FE48-93BF-6C7E-1C98FC01C4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9A01C0A-2BB6-49E7-91A3-DCB9F9F5958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83E8E08-1589-48C4-A371-396E9872919D}"/>
              </a:ext>
            </a:extLst>
          </p:cNvPr>
          <p:cNvSpPr txBox="1">
            <a:spLocks/>
          </p:cNvSpPr>
          <p:nvPr/>
        </p:nvSpPr>
        <p:spPr>
          <a:xfrm>
            <a:off x="2611016" y="2385783"/>
            <a:ext cx="6969968" cy="38910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80B387"/>
              </a:buClr>
              <a:buFont typeface="Wingdings" panose="05000000000000000000" pitchFamily="2" charset="2"/>
              <a:buChar char="v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0B387"/>
              </a:buClr>
              <a:buFont typeface="Wingdings" panose="05000000000000000000" pitchFamily="2" charset="2"/>
              <a:buChar char="v"/>
              <a:defRPr sz="2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0B387"/>
              </a:buClr>
              <a:buFont typeface="Wingdings" panose="05000000000000000000" pitchFamily="2" charset="2"/>
              <a:buChar char="v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0B387"/>
              </a:buClr>
              <a:buFont typeface="Wingdings" panose="05000000000000000000" pitchFamily="2" charset="2"/>
              <a:buChar char="v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0B387"/>
              </a:buClr>
              <a:buFont typeface="Wingdings" panose="05000000000000000000" pitchFamily="2" charset="2"/>
              <a:buChar char="v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/>
          </a:p>
        </p:txBody>
      </p:sp>
      <p:graphicFrame>
        <p:nvGraphicFramePr>
          <p:cNvPr id="11" name="Text Placeholder 6">
            <a:extLst>
              <a:ext uri="{FF2B5EF4-FFF2-40B4-BE49-F238E27FC236}">
                <a16:creationId xmlns:a16="http://schemas.microsoft.com/office/drawing/2014/main" id="{DF20BDC0-AB57-9968-41D3-F09A86D6D94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9959700"/>
              </p:ext>
            </p:extLst>
          </p:nvPr>
        </p:nvGraphicFramePr>
        <p:xfrm>
          <a:off x="5572125" y="868218"/>
          <a:ext cx="5789913" cy="465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genda of Board Meeting -Third Quarter - Dokmart">
            <a:extLst>
              <a:ext uri="{FF2B5EF4-FFF2-40B4-BE49-F238E27FC236}">
                <a16:creationId xmlns:a16="http://schemas.microsoft.com/office/drawing/2014/main" id="{BC5291B8-1E1C-1B0C-6732-81064EF1F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8" y="1701045"/>
            <a:ext cx="3900576" cy="345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65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CE7D7-24B4-21E8-A949-4C0378CF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898" y="761116"/>
            <a:ext cx="10122632" cy="652054"/>
          </a:xfrm>
        </p:spPr>
        <p:txBody>
          <a:bodyPr anchor="ctr">
            <a:normAutofit/>
          </a:bodyPr>
          <a:lstStyle/>
          <a:p>
            <a:pPr algn="l"/>
            <a:r>
              <a:rPr lang="en-CA">
                <a:solidFill>
                  <a:srgbClr val="013F7A"/>
                </a:solidFill>
              </a:rPr>
              <a:t>In Summary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62B626F8-E1B8-F3F6-37CF-6D9FBAF946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08581432"/>
              </p:ext>
            </p:extLst>
          </p:nvPr>
        </p:nvGraphicFramePr>
        <p:xfrm>
          <a:off x="850168" y="1413170"/>
          <a:ext cx="10126362" cy="4100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90304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C5D3F1-7626-0781-F20D-6789B36F9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9978" y="2089157"/>
            <a:ext cx="3292303" cy="1046829"/>
          </a:xfrm>
        </p:spPr>
        <p:txBody>
          <a:bodyPr/>
          <a:lstStyle/>
          <a:p>
            <a:pPr algn="ctr"/>
            <a:r>
              <a:rPr lang="en-CA">
                <a:solidFill>
                  <a:srgbClr val="013F7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 &amp; A</a:t>
            </a:r>
          </a:p>
        </p:txBody>
      </p:sp>
      <p:pic>
        <p:nvPicPr>
          <p:cNvPr id="3" name="Picture 2" descr="Close-up of hands clapping&#10;&#10;Description automatically generated with low confidence">
            <a:extLst>
              <a:ext uri="{FF2B5EF4-FFF2-40B4-BE49-F238E27FC236}">
                <a16:creationId xmlns:a16="http://schemas.microsoft.com/office/drawing/2014/main" id="{95F01A46-24F6-A07A-5F16-56F252E13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243"/>
            <a:ext cx="8192278" cy="5306455"/>
          </a:xfrm>
          <a:prstGeom prst="rect">
            <a:avLst/>
          </a:prstGeom>
        </p:spPr>
      </p:pic>
      <p:pic>
        <p:nvPicPr>
          <p:cNvPr id="2" name="Picture 1" descr="A black and red rectangle&#10;&#10;Description automatically generated with low confidence">
            <a:extLst>
              <a:ext uri="{FF2B5EF4-FFF2-40B4-BE49-F238E27FC236}">
                <a16:creationId xmlns:a16="http://schemas.microsoft.com/office/drawing/2014/main" id="{74B6F1FF-B9DF-A6EE-6FC3-75991B822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9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uilding with many windows&#10;&#10;Description automatically generated">
            <a:extLst>
              <a:ext uri="{FF2B5EF4-FFF2-40B4-BE49-F238E27FC236}">
                <a16:creationId xmlns:a16="http://schemas.microsoft.com/office/drawing/2014/main" id="{615F16FE-5769-32D7-4036-068D2CCA99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8528" b="501"/>
          <a:stretch/>
        </p:blipFill>
        <p:spPr>
          <a:xfrm>
            <a:off x="0" y="2183706"/>
            <a:ext cx="12192000" cy="349559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813B700-7737-4F0B-822E-5E2307890D62}"/>
              </a:ext>
            </a:extLst>
          </p:cNvPr>
          <p:cNvSpPr txBox="1"/>
          <p:nvPr/>
        </p:nvSpPr>
        <p:spPr>
          <a:xfrm>
            <a:off x="640355" y="791713"/>
            <a:ext cx="1123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cap="all" spc="600">
                <a:solidFill>
                  <a:srgbClr val="013F7A"/>
                </a:solidFill>
                <a:latin typeface="+mj-lt"/>
                <a:ea typeface="+mj-ea"/>
              </a:rPr>
              <a:t>For More Thought Leadership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590AE770-F91D-247E-74BF-E7CD26B158A4}"/>
              </a:ext>
            </a:extLst>
          </p:cNvPr>
          <p:cNvSpPr txBox="1">
            <a:spLocks/>
          </p:cNvSpPr>
          <p:nvPr/>
        </p:nvSpPr>
        <p:spPr>
          <a:xfrm>
            <a:off x="1152821" y="1279652"/>
            <a:ext cx="8485701" cy="45999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SzPct val="80000"/>
              <a:buFont typeface="Wingdings 3" charset="2"/>
              <a:buNone/>
              <a:defRPr sz="2400" kern="1200">
                <a:solidFill>
                  <a:srgbClr val="D972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CD202E"/>
              </a:buClr>
              <a:buFont typeface="Wingdings 3" charset="2"/>
              <a:buChar char=""/>
              <a:defRPr/>
            </a:pPr>
            <a:endParaRPr lang="en-US" b="1" u="sng">
              <a:solidFill>
                <a:schemeClr val="tx1"/>
              </a:solidFill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1669900C-F5C4-74C5-FC24-78B912A34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419" y="2444863"/>
            <a:ext cx="3093161" cy="30931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2190BE-00F1-8A3C-0524-0DAE9D6B2A87}"/>
              </a:ext>
            </a:extLst>
          </p:cNvPr>
          <p:cNvSpPr txBox="1"/>
          <p:nvPr/>
        </p:nvSpPr>
        <p:spPr>
          <a:xfrm>
            <a:off x="2939143" y="1537375"/>
            <a:ext cx="6988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CA" sz="3600" b="1" i="0" u="none" strike="noStrike" kern="1200" cap="all" spc="60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Scan the QR Code!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47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A2BEB-E3ED-F96C-3956-37BB52983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604ADDE5-2BC5-CD7B-2597-4ECA97E6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13" y="3579622"/>
            <a:ext cx="3832342" cy="18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E525FC6-A975-A8A9-27FF-B171A90CDC2E}"/>
              </a:ext>
            </a:extLst>
          </p:cNvPr>
          <p:cNvSpPr txBox="1">
            <a:spLocks/>
          </p:cNvSpPr>
          <p:nvPr/>
        </p:nvSpPr>
        <p:spPr>
          <a:xfrm>
            <a:off x="1152821" y="1279652"/>
            <a:ext cx="8485701" cy="45999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SzPct val="80000"/>
              <a:buFont typeface="Wingdings 3" charset="2"/>
              <a:buNone/>
              <a:defRPr sz="2400" kern="1200">
                <a:solidFill>
                  <a:srgbClr val="D972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tx2">
                  <a:lumMod val="90000"/>
                  <a:lumOff val="10000"/>
                </a:schemeClr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CD202E"/>
              </a:buClr>
              <a:buFont typeface="Wingdings 3" charset="2"/>
              <a:buChar char=""/>
              <a:defRPr/>
            </a:pPr>
            <a:endParaRPr lang="en-US" b="1" u="sng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275B9D-8B77-57D6-E984-224B474B21E8}"/>
              </a:ext>
            </a:extLst>
          </p:cNvPr>
          <p:cNvGrpSpPr/>
          <p:nvPr/>
        </p:nvGrpSpPr>
        <p:grpSpPr>
          <a:xfrm>
            <a:off x="750714" y="563037"/>
            <a:ext cx="10377441" cy="5232202"/>
            <a:chOff x="750714" y="563037"/>
            <a:chExt cx="10377441" cy="52322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0F68E0-8F31-5750-2110-795DBBCC09FC}"/>
                </a:ext>
              </a:extLst>
            </p:cNvPr>
            <p:cNvSpPr txBox="1"/>
            <p:nvPr/>
          </p:nvSpPr>
          <p:spPr>
            <a:xfrm>
              <a:off x="750714" y="563037"/>
              <a:ext cx="8643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013F7A"/>
                  </a:solidFill>
                  <a:latin typeface="Arial Black" panose="020B0A04020102020204" pitchFamily="34" charset="0"/>
                  <a:ea typeface="+mj-ea"/>
                  <a:cs typeface="Arial" panose="020B0604020202020204" pitchFamily="34" charset="0"/>
                </a:rPr>
                <a:t>THANK</a:t>
              </a:r>
              <a:r>
                <a:rPr lang="en-US" sz="3200" b="1">
                  <a:solidFill>
                    <a:srgbClr val="0D4C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>
                  <a:solidFill>
                    <a:srgbClr val="013F7A"/>
                  </a:solidFill>
                  <a:latin typeface="Arial Black" panose="020B0A04020102020204" pitchFamily="34" charset="0"/>
                  <a:ea typeface="+mj-ea"/>
                  <a:cs typeface="Arial" panose="020B0604020202020204" pitchFamily="34" charset="0"/>
                </a:rPr>
                <a:t>YOU FOR ATTENDING</a:t>
              </a:r>
              <a:endParaRPr lang="en-CA" sz="3600">
                <a:solidFill>
                  <a:srgbClr val="013F7A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26A925-E28B-FF92-ED81-5473C49B04E8}"/>
                </a:ext>
              </a:extLst>
            </p:cNvPr>
            <p:cNvSpPr txBox="1"/>
            <p:nvPr/>
          </p:nvSpPr>
          <p:spPr>
            <a:xfrm>
              <a:off x="750714" y="1139084"/>
              <a:ext cx="8485701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2800" b="1">
                  <a:solidFill>
                    <a:srgbClr val="0D4C8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HOPE WE ADDED VALUE TO YOUR DAY!!!</a:t>
              </a:r>
              <a:endParaRPr lang="en-CA" sz="2800" b="1">
                <a:solidFill>
                  <a:srgbClr val="0D4C8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EAFC3-6ACF-BCB3-BFBA-F71A0841AF0D}"/>
                </a:ext>
              </a:extLst>
            </p:cNvPr>
            <p:cNvSpPr txBox="1"/>
            <p:nvPr/>
          </p:nvSpPr>
          <p:spPr>
            <a:xfrm>
              <a:off x="750714" y="1732588"/>
              <a:ext cx="6545099" cy="4062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l">
                <a:lnSpc>
                  <a:spcPct val="150000"/>
                </a:lnSpc>
                <a:buClr>
                  <a:srgbClr val="CD202E"/>
                </a:buClr>
                <a:buFont typeface="Wingdings 3" charset="2"/>
                <a:buChar char=""/>
                <a:defRPr/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Connect with me directly </a:t>
              </a:r>
            </a:p>
            <a:p>
              <a:pPr marL="800100" lvl="1" indent="-342900">
                <a:lnSpc>
                  <a:spcPct val="150000"/>
                </a:lnSpc>
                <a:buClr>
                  <a:srgbClr val="CD202E"/>
                </a:buClr>
                <a:buFont typeface="Wingdings 3" charset="2"/>
                <a:buChar char=""/>
                <a:defRPr/>
              </a:pPr>
              <a:r>
                <a:rPr lang="en-US" sz="2400" b="1" u="sng">
                  <a:solidFill>
                    <a:srgbClr val="CB20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bill.roth@rothiams.com</a:t>
              </a:r>
            </a:p>
            <a:p>
              <a:pPr marL="800100" lvl="1" indent="-342900">
                <a:lnSpc>
                  <a:spcPct val="150000"/>
                </a:lnSpc>
                <a:buClr>
                  <a:srgbClr val="CD202E"/>
                </a:buClr>
                <a:buFont typeface="Wingdings 3" charset="2"/>
                <a:buChar char=""/>
                <a:defRPr/>
              </a:pPr>
              <a:r>
                <a:rPr lang="en-US" sz="2400" b="1">
                  <a:solidFill>
                    <a:srgbClr val="CB20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 - (727) 247-9419</a:t>
              </a:r>
            </a:p>
            <a:p>
              <a:pPr marL="800100" lvl="1" indent="-342900">
                <a:lnSpc>
                  <a:spcPct val="150000"/>
                </a:lnSpc>
                <a:buClr>
                  <a:srgbClr val="CD202E"/>
                </a:buClr>
                <a:buFont typeface="Wingdings 3" charset="2"/>
                <a:buChar char=""/>
                <a:defRPr/>
              </a:pPr>
              <a:r>
                <a:rPr lang="en-US" sz="2400" b="1">
                  <a:solidFill>
                    <a:srgbClr val="CB20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 – (416)-700-6678</a:t>
              </a:r>
            </a:p>
            <a:p>
              <a:pPr marL="342900" indent="-342900" algn="l">
                <a:lnSpc>
                  <a:spcPct val="150000"/>
                </a:lnSpc>
                <a:buClr>
                  <a:srgbClr val="CD202E"/>
                </a:buClr>
                <a:buFont typeface="Wingdings 3" charset="2"/>
                <a:buChar char=""/>
                <a:defRPr/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Visit our website at </a:t>
              </a:r>
              <a:r>
                <a:rPr lang="en-US" sz="2400" b="1" u="sng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rothiams.com</a:t>
              </a:r>
              <a:endParaRPr lang="en-US" sz="24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l">
                <a:lnSpc>
                  <a:spcPct val="150000"/>
                </a:lnSpc>
                <a:buClr>
                  <a:srgbClr val="CD202E"/>
                </a:buClr>
                <a:buFont typeface="Wingdings 3" charset="2"/>
                <a:buChar char=""/>
                <a:defRPr/>
              </a:pP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Follow us on </a:t>
              </a:r>
              <a:r>
                <a:rPr lang="en-US" sz="2400" b="1">
                  <a:solidFill>
                    <a:srgbClr val="013F7A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LinkedIn</a:t>
              </a:r>
              <a:endParaRPr lang="en-US" sz="2400" b="1">
                <a:solidFill>
                  <a:srgbClr val="013F7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l">
                <a:buClr>
                  <a:srgbClr val="CD202E"/>
                </a:buClr>
                <a:buFont typeface="Wingdings 3" charset="2"/>
                <a:buChar char=""/>
                <a:defRPr/>
              </a:pPr>
              <a:endParaRPr lang="en-US" sz="2400" b="1">
                <a:solidFill>
                  <a:srgbClr val="CB20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5785B141-D552-90E0-985F-A46F4E5E6E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5813" y="2033371"/>
              <a:ext cx="3832342" cy="1730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110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red rectangle&#10;&#10;Description automatically generated with low confidence">
            <a:extLst>
              <a:ext uri="{FF2B5EF4-FFF2-40B4-BE49-F238E27FC236}">
                <a16:creationId xmlns:a16="http://schemas.microsoft.com/office/drawing/2014/main" id="{72345C9D-ECD2-2BFA-340E-20CE21BB3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00"/>
            <a:ext cx="12192000" cy="26125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3C2899-B727-4B6F-B010-896E4EBB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58" y="2196850"/>
            <a:ext cx="5735342" cy="1325563"/>
          </a:xfrm>
        </p:spPr>
        <p:txBody>
          <a:bodyPr>
            <a:normAutofit fontScale="90000"/>
          </a:bodyPr>
          <a:lstStyle/>
          <a:p>
            <a:r>
              <a:rPr lang="en-CA">
                <a:solidFill>
                  <a:srgbClr val="013F7A"/>
                </a:solidFill>
                <a:latin typeface="Arial Black"/>
                <a:cs typeface="Arial"/>
              </a:rPr>
              <a:t>WHAT IS INTEGRATED ASSET MANAGEMENT?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166570-91AD-128D-07D8-8BDA31CA9B38}"/>
              </a:ext>
            </a:extLst>
          </p:cNvPr>
          <p:cNvSpPr/>
          <p:nvPr/>
        </p:nvSpPr>
        <p:spPr>
          <a:xfrm>
            <a:off x="7203841" y="2789551"/>
            <a:ext cx="2732377" cy="2700880"/>
          </a:xfrm>
          <a:custGeom>
            <a:avLst/>
            <a:gdLst>
              <a:gd name="connsiteX0" fmla="*/ 0 w 3250704"/>
              <a:gd name="connsiteY0" fmla="*/ 1625329 h 3250658"/>
              <a:gd name="connsiteX1" fmla="*/ 1625352 w 3250704"/>
              <a:gd name="connsiteY1" fmla="*/ 0 h 3250658"/>
              <a:gd name="connsiteX2" fmla="*/ 3250704 w 3250704"/>
              <a:gd name="connsiteY2" fmla="*/ 1625329 h 3250658"/>
              <a:gd name="connsiteX3" fmla="*/ 1625352 w 3250704"/>
              <a:gd name="connsiteY3" fmla="*/ 3250658 h 3250658"/>
              <a:gd name="connsiteX4" fmla="*/ 0 w 3250704"/>
              <a:gd name="connsiteY4" fmla="*/ 1625329 h 325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0704" h="3250658">
                <a:moveTo>
                  <a:pt x="0" y="1625329"/>
                </a:moveTo>
                <a:cubicBezTo>
                  <a:pt x="0" y="727685"/>
                  <a:pt x="727695" y="0"/>
                  <a:pt x="1625352" y="0"/>
                </a:cubicBezTo>
                <a:cubicBezTo>
                  <a:pt x="2523009" y="0"/>
                  <a:pt x="3250704" y="727685"/>
                  <a:pt x="3250704" y="1625329"/>
                </a:cubicBezTo>
                <a:cubicBezTo>
                  <a:pt x="3250704" y="2522973"/>
                  <a:pt x="2523009" y="3250658"/>
                  <a:pt x="1625352" y="3250658"/>
                </a:cubicBezTo>
                <a:cubicBezTo>
                  <a:pt x="727695" y="3250658"/>
                  <a:pt x="0" y="2522973"/>
                  <a:pt x="0" y="1625329"/>
                </a:cubicBezTo>
                <a:close/>
              </a:path>
            </a:pathLst>
          </a:custGeom>
          <a:solidFill>
            <a:srgbClr val="92D050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44635" tIns="544628" rIns="544635" bIns="544628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CA" sz="1800" kern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800" b="1" kern="120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CA" sz="1800" b="1" kern="1200" baseline="0"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BD940A-6B9B-2384-9A5A-58B4B24D8660}"/>
              </a:ext>
            </a:extLst>
          </p:cNvPr>
          <p:cNvSpPr/>
          <p:nvPr/>
        </p:nvSpPr>
        <p:spPr>
          <a:xfrm>
            <a:off x="8409284" y="1335249"/>
            <a:ext cx="2732377" cy="2700880"/>
          </a:xfrm>
          <a:custGeom>
            <a:avLst/>
            <a:gdLst>
              <a:gd name="connsiteX0" fmla="*/ 0 w 3250704"/>
              <a:gd name="connsiteY0" fmla="*/ 1625329 h 3250658"/>
              <a:gd name="connsiteX1" fmla="*/ 1625352 w 3250704"/>
              <a:gd name="connsiteY1" fmla="*/ 0 h 3250658"/>
              <a:gd name="connsiteX2" fmla="*/ 3250704 w 3250704"/>
              <a:gd name="connsiteY2" fmla="*/ 1625329 h 3250658"/>
              <a:gd name="connsiteX3" fmla="*/ 1625352 w 3250704"/>
              <a:gd name="connsiteY3" fmla="*/ 3250658 h 3250658"/>
              <a:gd name="connsiteX4" fmla="*/ 0 w 3250704"/>
              <a:gd name="connsiteY4" fmla="*/ 1625329 h 325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0704" h="3250658">
                <a:moveTo>
                  <a:pt x="0" y="1625329"/>
                </a:moveTo>
                <a:cubicBezTo>
                  <a:pt x="0" y="727685"/>
                  <a:pt x="727695" y="0"/>
                  <a:pt x="1625352" y="0"/>
                </a:cubicBezTo>
                <a:cubicBezTo>
                  <a:pt x="2523009" y="0"/>
                  <a:pt x="3250704" y="727685"/>
                  <a:pt x="3250704" y="1625329"/>
                </a:cubicBezTo>
                <a:cubicBezTo>
                  <a:pt x="3250704" y="2522973"/>
                  <a:pt x="2523009" y="3250658"/>
                  <a:pt x="1625352" y="3250658"/>
                </a:cubicBezTo>
                <a:cubicBezTo>
                  <a:pt x="727695" y="3250658"/>
                  <a:pt x="0" y="2522973"/>
                  <a:pt x="0" y="1625329"/>
                </a:cubicBezTo>
                <a:close/>
              </a:path>
            </a:pathLst>
          </a:custGeom>
          <a:solidFill>
            <a:srgbClr val="0D4C82">
              <a:alpha val="30196"/>
            </a:srgb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44635" tIns="544628" rIns="544635" bIns="544628" numCol="1" spcCol="1270" anchor="ctr" anchorCtr="0">
            <a:noAutofit/>
          </a:bodyPr>
          <a:lstStyle/>
          <a:p>
            <a:pPr marL="0" lvl="0" indent="0"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800" b="1" kern="1200">
                <a:latin typeface="Arial" panose="020B0604020202020204" pitchFamily="34" charset="0"/>
                <a:cs typeface="Arial" panose="020B0604020202020204" pitchFamily="34" charset="0"/>
              </a:rPr>
              <a:t>Operational Excellence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BC5B81C-8FDB-9F81-A7F7-725417FA9DE1}"/>
              </a:ext>
            </a:extLst>
          </p:cNvPr>
          <p:cNvSpPr/>
          <p:nvPr/>
        </p:nvSpPr>
        <p:spPr>
          <a:xfrm>
            <a:off x="6410666" y="1175134"/>
            <a:ext cx="2732377" cy="2700880"/>
          </a:xfrm>
          <a:custGeom>
            <a:avLst/>
            <a:gdLst>
              <a:gd name="connsiteX0" fmla="*/ 0 w 3250704"/>
              <a:gd name="connsiteY0" fmla="*/ 1625329 h 3250658"/>
              <a:gd name="connsiteX1" fmla="*/ 1625352 w 3250704"/>
              <a:gd name="connsiteY1" fmla="*/ 0 h 3250658"/>
              <a:gd name="connsiteX2" fmla="*/ 3250704 w 3250704"/>
              <a:gd name="connsiteY2" fmla="*/ 1625329 h 3250658"/>
              <a:gd name="connsiteX3" fmla="*/ 1625352 w 3250704"/>
              <a:gd name="connsiteY3" fmla="*/ 3250658 h 3250658"/>
              <a:gd name="connsiteX4" fmla="*/ 0 w 3250704"/>
              <a:gd name="connsiteY4" fmla="*/ 1625329 h 3250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0704" h="3250658">
                <a:moveTo>
                  <a:pt x="0" y="1625329"/>
                </a:moveTo>
                <a:cubicBezTo>
                  <a:pt x="0" y="727685"/>
                  <a:pt x="727695" y="0"/>
                  <a:pt x="1625352" y="0"/>
                </a:cubicBezTo>
                <a:cubicBezTo>
                  <a:pt x="2523009" y="0"/>
                  <a:pt x="3250704" y="727685"/>
                  <a:pt x="3250704" y="1625329"/>
                </a:cubicBezTo>
                <a:cubicBezTo>
                  <a:pt x="3250704" y="2522973"/>
                  <a:pt x="2523009" y="3250658"/>
                  <a:pt x="1625352" y="3250658"/>
                </a:cubicBezTo>
                <a:cubicBezTo>
                  <a:pt x="727695" y="3250658"/>
                  <a:pt x="0" y="2522973"/>
                  <a:pt x="0" y="1625329"/>
                </a:cubicBezTo>
                <a:close/>
              </a:path>
            </a:pathLst>
          </a:custGeom>
          <a:solidFill>
            <a:srgbClr val="CB2027">
              <a:alpha val="30000"/>
            </a:srgb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44635" tIns="544628" rIns="544635" bIns="544628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800" b="1" kern="1200">
                <a:latin typeface="Arial" panose="020B0604020202020204" pitchFamily="34" charset="0"/>
                <a:cs typeface="Arial" panose="020B0604020202020204" pitchFamily="34" charset="0"/>
              </a:rPr>
              <a:t>Capital Planning Excellence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A56CB1-D24E-CFC8-2564-96D5719F3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027" y="2547779"/>
            <a:ext cx="1040748" cy="10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0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BBCBE-7D4F-3A86-A7C1-7E519F4D1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02BF-582C-3EF9-E69E-C1517329B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8" y="1497674"/>
            <a:ext cx="4834517" cy="2494725"/>
          </a:xfrm>
        </p:spPr>
        <p:txBody>
          <a:bodyPr/>
          <a:lstStyle/>
          <a:p>
            <a:r>
              <a:rPr lang="en-CA">
                <a:solidFill>
                  <a:srgbClr val="013F7A"/>
                </a:solidFill>
              </a:rPr>
              <a:t>Thing #1 </a:t>
            </a:r>
            <a:br>
              <a:rPr lang="en-CA"/>
            </a:br>
            <a:br>
              <a:rPr lang="en-CA"/>
            </a:br>
            <a:r>
              <a:rPr lang="en-CA">
                <a:solidFill>
                  <a:srgbClr val="C00000"/>
                </a:solidFill>
              </a:rPr>
              <a:t>Working in Silos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FC4E16-DEEF-02E9-A38B-4F508DA8640F}"/>
              </a:ext>
            </a:extLst>
          </p:cNvPr>
          <p:cNvGrpSpPr/>
          <p:nvPr/>
        </p:nvGrpSpPr>
        <p:grpSpPr>
          <a:xfrm>
            <a:off x="809388" y="1131404"/>
            <a:ext cx="4730996" cy="4315296"/>
            <a:chOff x="3040224" y="1299178"/>
            <a:chExt cx="5628457" cy="519369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1FCACD-ADEF-3F5A-CD29-15F3307BE675}"/>
                </a:ext>
              </a:extLst>
            </p:cNvPr>
            <p:cNvSpPr/>
            <p:nvPr/>
          </p:nvSpPr>
          <p:spPr>
            <a:xfrm>
              <a:off x="3983863" y="3242217"/>
              <a:ext cx="3250704" cy="3250658"/>
            </a:xfrm>
            <a:custGeom>
              <a:avLst/>
              <a:gdLst>
                <a:gd name="connsiteX0" fmla="*/ 0 w 3250704"/>
                <a:gd name="connsiteY0" fmla="*/ 1625329 h 3250658"/>
                <a:gd name="connsiteX1" fmla="*/ 1625352 w 3250704"/>
                <a:gd name="connsiteY1" fmla="*/ 0 h 3250658"/>
                <a:gd name="connsiteX2" fmla="*/ 3250704 w 3250704"/>
                <a:gd name="connsiteY2" fmla="*/ 1625329 h 3250658"/>
                <a:gd name="connsiteX3" fmla="*/ 1625352 w 3250704"/>
                <a:gd name="connsiteY3" fmla="*/ 3250658 h 3250658"/>
                <a:gd name="connsiteX4" fmla="*/ 0 w 3250704"/>
                <a:gd name="connsiteY4" fmla="*/ 1625329 h 32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704" h="3250658">
                  <a:moveTo>
                    <a:pt x="0" y="1625329"/>
                  </a:moveTo>
                  <a:cubicBezTo>
                    <a:pt x="0" y="727685"/>
                    <a:pt x="727695" y="0"/>
                    <a:pt x="1625352" y="0"/>
                  </a:cubicBezTo>
                  <a:cubicBezTo>
                    <a:pt x="2523009" y="0"/>
                    <a:pt x="3250704" y="727685"/>
                    <a:pt x="3250704" y="1625329"/>
                  </a:cubicBezTo>
                  <a:cubicBezTo>
                    <a:pt x="3250704" y="2522973"/>
                    <a:pt x="2523009" y="3250658"/>
                    <a:pt x="1625352" y="3250658"/>
                  </a:cubicBezTo>
                  <a:cubicBezTo>
                    <a:pt x="727695" y="3250658"/>
                    <a:pt x="0" y="2522973"/>
                    <a:pt x="0" y="1625329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44635" tIns="544628" rIns="544635" bIns="544628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CA" sz="1800" kern="12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Performance </a:t>
              </a:r>
              <a:r>
                <a:rPr lang="en-CA" sz="1800" b="1" kern="1200" baseline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Excellence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D8A2330-B424-1D98-9AD2-95988427DF7B}"/>
                </a:ext>
              </a:extLst>
            </p:cNvPr>
            <p:cNvSpPr/>
            <p:nvPr/>
          </p:nvSpPr>
          <p:spPr>
            <a:xfrm>
              <a:off x="5417977" y="1491885"/>
              <a:ext cx="3250704" cy="3250658"/>
            </a:xfrm>
            <a:custGeom>
              <a:avLst/>
              <a:gdLst>
                <a:gd name="connsiteX0" fmla="*/ 0 w 3250704"/>
                <a:gd name="connsiteY0" fmla="*/ 1625329 h 3250658"/>
                <a:gd name="connsiteX1" fmla="*/ 1625352 w 3250704"/>
                <a:gd name="connsiteY1" fmla="*/ 0 h 3250658"/>
                <a:gd name="connsiteX2" fmla="*/ 3250704 w 3250704"/>
                <a:gd name="connsiteY2" fmla="*/ 1625329 h 3250658"/>
                <a:gd name="connsiteX3" fmla="*/ 1625352 w 3250704"/>
                <a:gd name="connsiteY3" fmla="*/ 3250658 h 3250658"/>
                <a:gd name="connsiteX4" fmla="*/ 0 w 3250704"/>
                <a:gd name="connsiteY4" fmla="*/ 1625329 h 32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704" h="3250658">
                  <a:moveTo>
                    <a:pt x="0" y="1625329"/>
                  </a:moveTo>
                  <a:cubicBezTo>
                    <a:pt x="0" y="727685"/>
                    <a:pt x="727695" y="0"/>
                    <a:pt x="1625352" y="0"/>
                  </a:cubicBezTo>
                  <a:cubicBezTo>
                    <a:pt x="2523009" y="0"/>
                    <a:pt x="3250704" y="727685"/>
                    <a:pt x="3250704" y="1625329"/>
                  </a:cubicBezTo>
                  <a:cubicBezTo>
                    <a:pt x="3250704" y="2522973"/>
                    <a:pt x="2523009" y="3250658"/>
                    <a:pt x="1625352" y="3250658"/>
                  </a:cubicBezTo>
                  <a:cubicBezTo>
                    <a:pt x="727695" y="3250658"/>
                    <a:pt x="0" y="2522973"/>
                    <a:pt x="0" y="1625329"/>
                  </a:cubicBezTo>
                  <a:close/>
                </a:path>
              </a:pathLst>
            </a:custGeom>
            <a:solidFill>
              <a:srgbClr val="0D4C82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44635" tIns="544628" rIns="544635" bIns="544628" numCol="1" spcCol="1270" anchor="ctr" anchorCtr="0">
              <a:noAutofit/>
            </a:bodyPr>
            <a:lstStyle/>
            <a:p>
              <a:pPr marL="0" lvl="0" indent="0" algn="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Operational Excellence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8760753-92D2-56D9-2C92-63B599501CF2}"/>
                </a:ext>
              </a:extLst>
            </p:cNvPr>
            <p:cNvSpPr/>
            <p:nvPr/>
          </p:nvSpPr>
          <p:spPr>
            <a:xfrm>
              <a:off x="3040224" y="1299178"/>
              <a:ext cx="3250704" cy="3250658"/>
            </a:xfrm>
            <a:custGeom>
              <a:avLst/>
              <a:gdLst>
                <a:gd name="connsiteX0" fmla="*/ 0 w 3250704"/>
                <a:gd name="connsiteY0" fmla="*/ 1625329 h 3250658"/>
                <a:gd name="connsiteX1" fmla="*/ 1625352 w 3250704"/>
                <a:gd name="connsiteY1" fmla="*/ 0 h 3250658"/>
                <a:gd name="connsiteX2" fmla="*/ 3250704 w 3250704"/>
                <a:gd name="connsiteY2" fmla="*/ 1625329 h 3250658"/>
                <a:gd name="connsiteX3" fmla="*/ 1625352 w 3250704"/>
                <a:gd name="connsiteY3" fmla="*/ 3250658 h 3250658"/>
                <a:gd name="connsiteX4" fmla="*/ 0 w 3250704"/>
                <a:gd name="connsiteY4" fmla="*/ 1625329 h 325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704" h="3250658">
                  <a:moveTo>
                    <a:pt x="0" y="1625329"/>
                  </a:moveTo>
                  <a:cubicBezTo>
                    <a:pt x="0" y="727685"/>
                    <a:pt x="727695" y="0"/>
                    <a:pt x="1625352" y="0"/>
                  </a:cubicBezTo>
                  <a:cubicBezTo>
                    <a:pt x="2523009" y="0"/>
                    <a:pt x="3250704" y="727685"/>
                    <a:pt x="3250704" y="1625329"/>
                  </a:cubicBezTo>
                  <a:cubicBezTo>
                    <a:pt x="3250704" y="2522973"/>
                    <a:pt x="2523009" y="3250658"/>
                    <a:pt x="1625352" y="3250658"/>
                  </a:cubicBezTo>
                  <a:cubicBezTo>
                    <a:pt x="727695" y="3250658"/>
                    <a:pt x="0" y="2522973"/>
                    <a:pt x="0" y="1625329"/>
                  </a:cubicBezTo>
                  <a:close/>
                </a:path>
              </a:pathLst>
            </a:custGeom>
            <a:solidFill>
              <a:srgbClr val="CB2027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44635" tIns="544628" rIns="544635" bIns="544628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800" b="1" kern="1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Capital Planning Excellence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38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day's Poll Question">
            <a:extLst>
              <a:ext uri="{FF2B5EF4-FFF2-40B4-BE49-F238E27FC236}">
                <a16:creationId xmlns:a16="http://schemas.microsoft.com/office/drawing/2014/main" id="{767A15AC-8A7C-A9F9-9F35-1737B03C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86" y="914400"/>
            <a:ext cx="7998786" cy="450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96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BDBC0C-F7A3-DE06-14FB-E59ADDF6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71" y="761116"/>
            <a:ext cx="10122632" cy="652054"/>
          </a:xfrm>
        </p:spPr>
        <p:txBody>
          <a:bodyPr anchor="ctr">
            <a:normAutofit/>
          </a:bodyPr>
          <a:lstStyle/>
          <a:p>
            <a:pPr algn="l"/>
            <a:r>
              <a:rPr lang="en-CA" sz="2400">
                <a:solidFill>
                  <a:srgbClr val="013F7A"/>
                </a:solidFill>
              </a:rPr>
              <a:t>Why Most Organizations have Silos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905757D-7E0B-807C-C324-83C896637A2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426758"/>
              </p:ext>
            </p:extLst>
          </p:nvPr>
        </p:nvGraphicFramePr>
        <p:xfrm>
          <a:off x="850168" y="1413170"/>
          <a:ext cx="10126362" cy="4100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310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F6A3-60CE-79E4-D9A9-3324ECA44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32" y="766618"/>
            <a:ext cx="10218489" cy="1034453"/>
          </a:xfrm>
        </p:spPr>
        <p:txBody>
          <a:bodyPr anchor="t">
            <a:normAutofit/>
          </a:bodyPr>
          <a:lstStyle/>
          <a:p>
            <a:r>
              <a:rPr lang="en-CA">
                <a:solidFill>
                  <a:srgbClr val="013F7A"/>
                </a:solidFill>
              </a:rPr>
              <a:t>The Downside of Silos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9803-94CF-5FA3-E83D-3BB5A4EF8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6071" y="1878032"/>
            <a:ext cx="4375150" cy="35337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/>
              <a:t>Bad for corporate culture (Us against Them)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/>
              <a:t>Left hand doesn’t know what the right hand is doing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1800">
                <a:solidFill>
                  <a:schemeClr val="tx1"/>
                </a:solidFill>
              </a:rPr>
              <a:t>Opportunity to “trip over” each other and disrupt users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/>
              <a:t>Lack of diversity of thoughts and ideas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/>
              <a:t>Missed opportunities for synergies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/>
              <a:t>Wasted money</a:t>
            </a:r>
          </a:p>
        </p:txBody>
      </p:sp>
      <p:pic>
        <p:nvPicPr>
          <p:cNvPr id="3074" name="Picture 2" descr="Don't Break Down Silos – Bring Them Together – BMC Software | Blogs">
            <a:extLst>
              <a:ext uri="{FF2B5EF4-FFF2-40B4-BE49-F238E27FC236}">
                <a16:creationId xmlns:a16="http://schemas.microsoft.com/office/drawing/2014/main" id="{B7F803F1-B1EF-B526-F799-D86A39A38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r="15788" b="1"/>
          <a:stretch/>
        </p:blipFill>
        <p:spPr bwMode="auto">
          <a:xfrm>
            <a:off x="782732" y="1869524"/>
            <a:ext cx="5710434" cy="35337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89808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4751-24E7-615A-F9DD-6ACC3D80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>
                <a:solidFill>
                  <a:srgbClr val="013F7A"/>
                </a:solidFill>
              </a:rPr>
              <a:t>What Shouldn’t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2B508-946F-A523-EF71-3B56AED7AE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/>
              <a:t>Get rid of all departments and sit together and sing kumbaya</a:t>
            </a:r>
          </a:p>
          <a:p>
            <a:pPr>
              <a:buFont typeface="Wingdings" panose="05000000000000000000" pitchFamily="2" charset="2"/>
              <a:buChar char="Ø"/>
            </a:pPr>
            <a:endParaRPr lang="en-CA"/>
          </a:p>
        </p:txBody>
      </p:sp>
      <p:pic>
        <p:nvPicPr>
          <p:cNvPr id="4100" name="Picture 4" descr="Image of Kumbaya! Kumbaya!">
            <a:extLst>
              <a:ext uri="{FF2B5EF4-FFF2-40B4-BE49-F238E27FC236}">
                <a16:creationId xmlns:a16="http://schemas.microsoft.com/office/drawing/2014/main" id="{A256D358-895F-E73E-48C6-8CC5CC901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90" y="2332326"/>
            <a:ext cx="5365414" cy="288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43715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Custom 8">
      <a:dk1>
        <a:srgbClr val="36393B"/>
      </a:dk1>
      <a:lt1>
        <a:srgbClr val="FFFFFF"/>
      </a:lt1>
      <a:dk2>
        <a:srgbClr val="4D62EF"/>
      </a:dk2>
      <a:lt2>
        <a:srgbClr val="E7E4E6"/>
      </a:lt2>
      <a:accent1>
        <a:srgbClr val="3AEFCC"/>
      </a:accent1>
      <a:accent2>
        <a:srgbClr val="62D382"/>
      </a:accent2>
      <a:accent3>
        <a:srgbClr val="FDED60"/>
      </a:accent3>
      <a:accent4>
        <a:srgbClr val="FD4C00"/>
      </a:accent4>
      <a:accent5>
        <a:srgbClr val="FE2701"/>
      </a:accent5>
      <a:accent6>
        <a:srgbClr val="CA54FB"/>
      </a:accent6>
      <a:hlink>
        <a:srgbClr val="4D62EF"/>
      </a:hlink>
      <a:folHlink>
        <a:srgbClr val="FC4C00"/>
      </a:folHlink>
    </a:clrScheme>
    <a:fontScheme name="Custom 9">
      <a:majorFont>
        <a:latin typeface="Arial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M PowerPoint Template" id="{3455E682-0571-44FF-AF04-681EC644BF52}" vid="{4FC947F8-8ABE-49DA-A82C-FDDFBAB765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28a48b-220e-4f39-b371-4ce9b5e3a58e" xsi:nil="true"/>
    <lcf76f155ced4ddcb4097134ff3c332f xmlns="c1ea63b3-9754-4ac1-a34e-acc71cd0637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06838DC798B74DBBEFD80FCCD0F0FF" ma:contentTypeVersion="18" ma:contentTypeDescription="Create a new document." ma:contentTypeScope="" ma:versionID="dd30203ca3bc121ebad0abff42d25f14">
  <xsd:schema xmlns:xsd="http://www.w3.org/2001/XMLSchema" xmlns:xs="http://www.w3.org/2001/XMLSchema" xmlns:p="http://schemas.microsoft.com/office/2006/metadata/properties" xmlns:ns2="c1ea63b3-9754-4ac1-a34e-acc71cd0637b" xmlns:ns3="ec28a48b-220e-4f39-b371-4ce9b5e3a58e" targetNamespace="http://schemas.microsoft.com/office/2006/metadata/properties" ma:root="true" ma:fieldsID="58c84369e2eed4ffdd95f69273131e80" ns2:_="" ns3:_="">
    <xsd:import namespace="c1ea63b3-9754-4ac1-a34e-acc71cd0637b"/>
    <xsd:import namespace="ec28a48b-220e-4f39-b371-4ce9b5e3a5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a63b3-9754-4ac1-a34e-acc71cd063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7cb1c06-9dc9-4990-8264-9d2687615e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8a48b-220e-4f39-b371-4ce9b5e3a58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ffb63a-d545-4ff4-ad46-27f47f82809b}" ma:internalName="TaxCatchAll" ma:showField="CatchAllData" ma:web="ec28a48b-220e-4f39-b371-4ce9b5e3a5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115036-7A27-4E3F-8F7B-564F6D3D5B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539E21-067D-4FA2-AD5D-122D6CE4E225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ec28a48b-220e-4f39-b371-4ce9b5e3a58e"/>
    <ds:schemaRef ds:uri="http://schemas.microsoft.com/office/infopath/2007/PartnerControls"/>
    <ds:schemaRef ds:uri="c1ea63b3-9754-4ac1-a34e-acc71cd0637b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23A8B0C-6FA7-415A-BB41-EF0CA9B1981B}">
  <ds:schemaRefs>
    <ds:schemaRef ds:uri="c1ea63b3-9754-4ac1-a34e-acc71cd0637b"/>
    <ds:schemaRef ds:uri="ec28a48b-220e-4f39-b371-4ce9b5e3a5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952</Words>
  <Application>Microsoft Office PowerPoint</Application>
  <PresentationFormat>Widescreen</PresentationFormat>
  <Paragraphs>171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</vt:lpstr>
      <vt:lpstr>Arial Black</vt:lpstr>
      <vt:lpstr>Avenir Next LT Pro</vt:lpstr>
      <vt:lpstr>Calibri</vt:lpstr>
      <vt:lpstr>Wingdings</vt:lpstr>
      <vt:lpstr>Wingdings 3</vt:lpstr>
      <vt:lpstr>Office Theme</vt:lpstr>
      <vt:lpstr>3 Things Facility and Asset Managers Should Stop Doing Right Now! </vt:lpstr>
      <vt:lpstr>Introduction</vt:lpstr>
      <vt:lpstr>agenda </vt:lpstr>
      <vt:lpstr>WHAT IS INTEGRATED ASSET MANAGEMENT?</vt:lpstr>
      <vt:lpstr>Thing #1   Working in Silos</vt:lpstr>
      <vt:lpstr>PowerPoint Presentation</vt:lpstr>
      <vt:lpstr>Why Most Organizations have Silos</vt:lpstr>
      <vt:lpstr>The Downside of Silos</vt:lpstr>
      <vt:lpstr>What Shouldn’t We Do</vt:lpstr>
      <vt:lpstr>What Should we Do</vt:lpstr>
      <vt:lpstr>What Should we Do</vt:lpstr>
      <vt:lpstr>What Should we Do</vt:lpstr>
      <vt:lpstr>Thing #2  Thinking in the short Term</vt:lpstr>
      <vt:lpstr>PowerPoint Presentation</vt:lpstr>
      <vt:lpstr>Why Most Organizations think short term</vt:lpstr>
      <vt:lpstr>The Downside of Short-Term Thinking</vt:lpstr>
      <vt:lpstr>What Does This Tell You?</vt:lpstr>
      <vt:lpstr>What Would You do Now?</vt:lpstr>
      <vt:lpstr>What Shouldn’t We Do</vt:lpstr>
      <vt:lpstr>What Should we Do</vt:lpstr>
      <vt:lpstr>Thing #3  Focusing on the data</vt:lpstr>
      <vt:lpstr>Why Most Organizations Focus on the Data</vt:lpstr>
      <vt:lpstr>The Downside of Focusing on Data too Much</vt:lpstr>
      <vt:lpstr>What Shouldn’t We Do</vt:lpstr>
      <vt:lpstr>What Should we Do</vt:lpstr>
      <vt:lpstr>PowerPoint Presentation</vt:lpstr>
      <vt:lpstr>Which Tells A Better Story?</vt:lpstr>
      <vt:lpstr>Bonus thing!!!!</vt:lpstr>
      <vt:lpstr>PowerPoint Presentation</vt:lpstr>
      <vt:lpstr>In Summary</vt:lpstr>
      <vt:lpstr>Q &amp; 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Dominik Luberda</dc:creator>
  <cp:lastModifiedBy>Gurpreet Hair</cp:lastModifiedBy>
  <cp:revision>1</cp:revision>
  <dcterms:created xsi:type="dcterms:W3CDTF">2023-07-24T12:41:40Z</dcterms:created>
  <dcterms:modified xsi:type="dcterms:W3CDTF">2025-02-13T20:27:38Z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0x0101000906838DC798B74DBBEFD80FCCD0F0FF</vt:lpwstr>
  </property>
  <property fmtid="{D5CDD505-2E9C-101B-9397-08002B2CF9AE}" pid="3" name="MediaServiceImageTags">
    <vt:lpwstr/>
  </property>
</Properties>
</file>