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1157" r:id="rId4"/>
    <p:sldMasterId id="2147491145" r:id="rId5"/>
    <p:sldMasterId id="2147503253" r:id="rId6"/>
  </p:sldMasterIdLst>
  <p:notesMasterIdLst>
    <p:notesMasterId r:id="rId114"/>
  </p:notesMasterIdLst>
  <p:handoutMasterIdLst>
    <p:handoutMasterId r:id="rId115"/>
  </p:handoutMasterIdLst>
  <p:sldIdLst>
    <p:sldId id="2324" r:id="rId7"/>
    <p:sldId id="297" r:id="rId8"/>
    <p:sldId id="266" r:id="rId9"/>
    <p:sldId id="260" r:id="rId10"/>
    <p:sldId id="2282" r:id="rId11"/>
    <p:sldId id="2331" r:id="rId12"/>
    <p:sldId id="2283" r:id="rId13"/>
    <p:sldId id="2284" r:id="rId14"/>
    <p:sldId id="2332" r:id="rId15"/>
    <p:sldId id="2333" r:id="rId16"/>
    <p:sldId id="2334" r:id="rId17"/>
    <p:sldId id="2335" r:id="rId18"/>
    <p:sldId id="2336" r:id="rId19"/>
    <p:sldId id="2337" r:id="rId20"/>
    <p:sldId id="2289" r:id="rId21"/>
    <p:sldId id="2290" r:id="rId22"/>
    <p:sldId id="2338" r:id="rId23"/>
    <p:sldId id="2339" r:id="rId24"/>
    <p:sldId id="2340" r:id="rId25"/>
    <p:sldId id="2341" r:id="rId26"/>
    <p:sldId id="2342" r:id="rId27"/>
    <p:sldId id="2343" r:id="rId28"/>
    <p:sldId id="2344" r:id="rId29"/>
    <p:sldId id="2345" r:id="rId30"/>
    <p:sldId id="2346" r:id="rId31"/>
    <p:sldId id="2347" r:id="rId32"/>
    <p:sldId id="2348" r:id="rId33"/>
    <p:sldId id="2349" r:id="rId34"/>
    <p:sldId id="2350" r:id="rId35"/>
    <p:sldId id="2351" r:id="rId36"/>
    <p:sldId id="2352" r:id="rId37"/>
    <p:sldId id="2353" r:id="rId38"/>
    <p:sldId id="2320" r:id="rId39"/>
    <p:sldId id="2321" r:id="rId40"/>
    <p:sldId id="2322" r:id="rId41"/>
    <p:sldId id="2354" r:id="rId42"/>
    <p:sldId id="2355" r:id="rId43"/>
    <p:sldId id="2356" r:id="rId44"/>
    <p:sldId id="2357" r:id="rId45"/>
    <p:sldId id="2358" r:id="rId46"/>
    <p:sldId id="2359" r:id="rId47"/>
    <p:sldId id="2360" r:id="rId48"/>
    <p:sldId id="2361" r:id="rId49"/>
    <p:sldId id="2362" r:id="rId50"/>
    <p:sldId id="2363" r:id="rId51"/>
    <p:sldId id="2310" r:id="rId52"/>
    <p:sldId id="2311" r:id="rId53"/>
    <p:sldId id="2312" r:id="rId54"/>
    <p:sldId id="2313" r:id="rId55"/>
    <p:sldId id="2364" r:id="rId56"/>
    <p:sldId id="2365" r:id="rId57"/>
    <p:sldId id="2366" r:id="rId58"/>
    <p:sldId id="2367" r:id="rId59"/>
    <p:sldId id="2368" r:id="rId60"/>
    <p:sldId id="2369" r:id="rId61"/>
    <p:sldId id="2370" r:id="rId62"/>
    <p:sldId id="1697" r:id="rId63"/>
    <p:sldId id="2371" r:id="rId64"/>
    <p:sldId id="2372" r:id="rId65"/>
    <p:sldId id="2373" r:id="rId66"/>
    <p:sldId id="2374" r:id="rId67"/>
    <p:sldId id="2375" r:id="rId68"/>
    <p:sldId id="2315" r:id="rId69"/>
    <p:sldId id="2316" r:id="rId70"/>
    <p:sldId id="2326" r:id="rId71"/>
    <p:sldId id="2317" r:id="rId72"/>
    <p:sldId id="2376" r:id="rId73"/>
    <p:sldId id="2377" r:id="rId74"/>
    <p:sldId id="2378" r:id="rId75"/>
    <p:sldId id="2379" r:id="rId76"/>
    <p:sldId id="2380" r:id="rId77"/>
    <p:sldId id="2381" r:id="rId78"/>
    <p:sldId id="2382" r:id="rId79"/>
    <p:sldId id="2383" r:id="rId80"/>
    <p:sldId id="2384" r:id="rId81"/>
    <p:sldId id="2385" r:id="rId82"/>
    <p:sldId id="2386" r:id="rId83"/>
    <p:sldId id="2387" r:id="rId84"/>
    <p:sldId id="2388" r:id="rId85"/>
    <p:sldId id="2389" r:id="rId86"/>
    <p:sldId id="2390" r:id="rId87"/>
    <p:sldId id="2391" r:id="rId88"/>
    <p:sldId id="2392" r:id="rId89"/>
    <p:sldId id="2393" r:id="rId90"/>
    <p:sldId id="2394" r:id="rId91"/>
    <p:sldId id="2395" r:id="rId92"/>
    <p:sldId id="2396" r:id="rId93"/>
    <p:sldId id="2319" r:id="rId94"/>
    <p:sldId id="2397" r:id="rId95"/>
    <p:sldId id="2398" r:id="rId96"/>
    <p:sldId id="2399" r:id="rId97"/>
    <p:sldId id="2400" r:id="rId98"/>
    <p:sldId id="2401" r:id="rId99"/>
    <p:sldId id="2402" r:id="rId100"/>
    <p:sldId id="2292" r:id="rId101"/>
    <p:sldId id="2293" r:id="rId102"/>
    <p:sldId id="2294" r:id="rId103"/>
    <p:sldId id="2295" r:id="rId104"/>
    <p:sldId id="2297" r:id="rId105"/>
    <p:sldId id="2403" r:id="rId106"/>
    <p:sldId id="2404" r:id="rId107"/>
    <p:sldId id="2405" r:id="rId108"/>
    <p:sldId id="2330" r:id="rId109"/>
    <p:sldId id="2303" r:id="rId110"/>
    <p:sldId id="288" r:id="rId111"/>
    <p:sldId id="495" r:id="rId112"/>
    <p:sldId id="283" r:id="rId113"/>
  </p:sldIdLst>
  <p:sldSz cx="12192000" cy="6858000"/>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4874B-1AB4-E5D0-5553-66F00EE2025D}" name="Sonya Kameneva" initials="SK" userId="S::sofiia.kameneva@rothiams.com::5b7b7b78-c824-4f2a-999d-8a512d24a7a3" providerId="AD"/>
  <p188:author id="{CCE6219B-D33B-6237-D0EA-9975E082CB44}" name="Bill Roth" initials="WR" userId="S::bill.roth@rothiams.com::60c71946-fb98-4c52-8ce1-cbed175b63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A"/>
    <a:srgbClr val="800000"/>
    <a:srgbClr val="1808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EC2D4-9123-4140-BFA9-EB77E08118F7}" v="13" dt="2025-03-26T20:41:17.570"/>
    <p1510:client id="{A4913AF9-D0EB-4070-BF33-D2C57B7153D7}" v="6" dt="2025-03-26T14:57:48.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viewProps" Target="view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notesMaster" Target="notesMasters/notesMaster1.xml"/><Relationship Id="rId119" Type="http://schemas.openxmlformats.org/officeDocument/2006/relationships/tableStyles" Target="tableStyles.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handoutMaster" Target="handoutMasters/handout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6" Type="http://schemas.openxmlformats.org/officeDocument/2006/relationships/image" Target="../media/image26.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6" Type="http://schemas.openxmlformats.org/officeDocument/2006/relationships/image" Target="../media/image26.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B3689-A180-4533-84E0-AD36A61A935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B378D46-2C59-46C9-95EC-C9A5AB7CC84A}">
      <dgm:prSet/>
      <dgm:spPr/>
      <dgm:t>
        <a:bodyPr/>
        <a:lstStyle/>
        <a:p>
          <a:pPr>
            <a:lnSpc>
              <a:spcPct val="100000"/>
            </a:lnSpc>
          </a:pPr>
          <a:r>
            <a:rPr lang="en-US" b="1">
              <a:latin typeface="Arial" panose="020B0604020202020204" pitchFamily="34" charset="0"/>
              <a:cs typeface="Arial" panose="020B0604020202020204" pitchFamily="34" charset="0"/>
            </a:rPr>
            <a:t>Welcome and Introductions</a:t>
          </a:r>
        </a:p>
      </dgm:t>
    </dgm:pt>
    <dgm:pt modelId="{CF82B4AA-E38D-4E88-A68D-1F5CCCC14C71}" type="parTrans" cxnId="{5C64179E-2092-4C27-B42B-CECB636447BB}">
      <dgm:prSet/>
      <dgm:spPr/>
      <dgm:t>
        <a:bodyPr/>
        <a:lstStyle/>
        <a:p>
          <a:endParaRPr lang="en-US"/>
        </a:p>
      </dgm:t>
    </dgm:pt>
    <dgm:pt modelId="{435F35F4-8608-48F7-B571-65CDEBC75890}" type="sibTrans" cxnId="{5C64179E-2092-4C27-B42B-CECB636447BB}">
      <dgm:prSet/>
      <dgm:spPr/>
      <dgm:t>
        <a:bodyPr/>
        <a:lstStyle/>
        <a:p>
          <a:endParaRPr lang="en-US"/>
        </a:p>
      </dgm:t>
    </dgm:pt>
    <dgm:pt modelId="{827D6FA7-B5F4-4A29-9E49-305DD7BF6521}">
      <dgm:prSet/>
      <dgm:spPr/>
      <dgm:t>
        <a:bodyPr/>
        <a:lstStyle/>
        <a:p>
          <a:pPr>
            <a:lnSpc>
              <a:spcPct val="100000"/>
            </a:lnSpc>
          </a:pPr>
          <a:r>
            <a:rPr lang="en-US" altLang="en-US" b="1">
              <a:latin typeface="Arial" panose="020B0604020202020204" pitchFamily="34" charset="0"/>
              <a:cs typeface="Calibri" panose="020F0502020204030204" pitchFamily="34" charset="0"/>
            </a:rPr>
            <a:t>History, Definition, and Purpose (the ‘Who, What, When, Where, and Why’) of ADA</a:t>
          </a:r>
          <a:endParaRPr lang="en-US" b="1">
            <a:latin typeface="Arial" panose="020B0604020202020204" pitchFamily="34" charset="0"/>
            <a:cs typeface="Arial" panose="020B0604020202020204" pitchFamily="34" charset="0"/>
          </a:endParaRPr>
        </a:p>
      </dgm:t>
    </dgm:pt>
    <dgm:pt modelId="{D82A92C6-9F00-49D7-A5AC-04C4795B15B8}" type="parTrans" cxnId="{72562BF5-446C-4F81-A15E-247126027FDB}">
      <dgm:prSet/>
      <dgm:spPr/>
      <dgm:t>
        <a:bodyPr/>
        <a:lstStyle/>
        <a:p>
          <a:endParaRPr lang="en-US"/>
        </a:p>
      </dgm:t>
    </dgm:pt>
    <dgm:pt modelId="{69184129-71EC-4B33-9A27-8D5CB56FE127}" type="sibTrans" cxnId="{72562BF5-446C-4F81-A15E-247126027FDB}">
      <dgm:prSet/>
      <dgm:spPr/>
      <dgm:t>
        <a:bodyPr/>
        <a:lstStyle/>
        <a:p>
          <a:endParaRPr lang="en-US"/>
        </a:p>
      </dgm:t>
    </dgm:pt>
    <dgm:pt modelId="{7607AB11-734D-4DD8-8B9F-C13B7B28D5C8}">
      <dgm:prSet/>
      <dgm:spPr/>
      <dgm:t>
        <a:bodyPr/>
        <a:lstStyle/>
        <a:p>
          <a:pPr>
            <a:lnSpc>
              <a:spcPct val="100000"/>
            </a:lnSpc>
          </a:pPr>
          <a:r>
            <a:rPr lang="en-US" altLang="en-US" b="1">
              <a:latin typeface="Arial" panose="020B0604020202020204" pitchFamily="34" charset="0"/>
              <a:cs typeface="Calibri" panose="020F0502020204030204" pitchFamily="34" charset="0"/>
            </a:rPr>
            <a:t>Explanation of the Titles and codes governing the ADA</a:t>
          </a:r>
          <a:endParaRPr lang="en-US" b="1">
            <a:latin typeface="Arial" panose="020B0604020202020204" pitchFamily="34" charset="0"/>
            <a:cs typeface="Arial" panose="020B0604020202020204" pitchFamily="34" charset="0"/>
          </a:endParaRPr>
        </a:p>
      </dgm:t>
    </dgm:pt>
    <dgm:pt modelId="{22ED5E6F-3EB3-4F52-BF00-24C9C61541AC}" type="parTrans" cxnId="{237D38B9-CCBD-44DA-864F-8747D707BFB9}">
      <dgm:prSet/>
      <dgm:spPr/>
      <dgm:t>
        <a:bodyPr/>
        <a:lstStyle/>
        <a:p>
          <a:endParaRPr lang="en-US"/>
        </a:p>
      </dgm:t>
    </dgm:pt>
    <dgm:pt modelId="{8BE19F32-A6D3-4A20-B59A-8A45A7D4DF31}" type="sibTrans" cxnId="{237D38B9-CCBD-44DA-864F-8747D707BFB9}">
      <dgm:prSet/>
      <dgm:spPr/>
      <dgm:t>
        <a:bodyPr/>
        <a:lstStyle/>
        <a:p>
          <a:endParaRPr lang="en-US"/>
        </a:p>
      </dgm:t>
    </dgm:pt>
    <dgm:pt modelId="{36E33A1E-0B58-4D1C-8D87-70AD44A75EA7}">
      <dgm:prSet/>
      <dgm:spPr/>
      <dgm:t>
        <a:bodyPr/>
        <a:lstStyle/>
        <a:p>
          <a:pPr>
            <a:lnSpc>
              <a:spcPct val="100000"/>
            </a:lnSpc>
          </a:pPr>
          <a:r>
            <a:rPr lang="en-US" altLang="en-US" b="1">
              <a:latin typeface="Arial" panose="020B0604020202020204" pitchFamily="34" charset="0"/>
              <a:cs typeface="Calibri" panose="020F0502020204030204" pitchFamily="34" charset="0"/>
            </a:rPr>
            <a:t>2010 ADA Standards for Accessible Design </a:t>
          </a:r>
          <a:endParaRPr lang="en-US" b="1">
            <a:latin typeface="Arial" panose="020B0604020202020204" pitchFamily="34" charset="0"/>
            <a:cs typeface="Arial" panose="020B0604020202020204" pitchFamily="34" charset="0"/>
          </a:endParaRPr>
        </a:p>
      </dgm:t>
    </dgm:pt>
    <dgm:pt modelId="{E2499C4F-A618-4A52-9A60-B55DCA042E08}" type="parTrans" cxnId="{3B6A3BA3-612E-4FA1-99EC-1D48FB0A4339}">
      <dgm:prSet/>
      <dgm:spPr/>
      <dgm:t>
        <a:bodyPr/>
        <a:lstStyle/>
        <a:p>
          <a:endParaRPr lang="en-US"/>
        </a:p>
      </dgm:t>
    </dgm:pt>
    <dgm:pt modelId="{E36E7DD3-B2CA-4BEC-9B21-3512BE2987A8}" type="sibTrans" cxnId="{3B6A3BA3-612E-4FA1-99EC-1D48FB0A4339}">
      <dgm:prSet/>
      <dgm:spPr/>
      <dgm:t>
        <a:bodyPr/>
        <a:lstStyle/>
        <a:p>
          <a:endParaRPr lang="en-US"/>
        </a:p>
      </dgm:t>
    </dgm:pt>
    <dgm:pt modelId="{2D133AAB-7C6C-4CC7-A2D9-479FFC5E23CB}">
      <dgm:prSet/>
      <dgm:spPr/>
      <dgm:t>
        <a:bodyPr/>
        <a:lstStyle/>
        <a:p>
          <a:pPr>
            <a:lnSpc>
              <a:spcPct val="100000"/>
            </a:lnSpc>
          </a:pPr>
          <a:r>
            <a:rPr lang="en-US" altLang="en-US" b="1">
              <a:latin typeface="Arial" panose="020B0604020202020204" pitchFamily="34" charset="0"/>
              <a:cs typeface="Calibri" panose="020F0502020204030204" pitchFamily="34" charset="0"/>
            </a:rPr>
            <a:t>Overview of ADA Applications and Procedures </a:t>
          </a:r>
          <a:endParaRPr lang="en-US" b="1">
            <a:latin typeface="Arial" panose="020B0604020202020204" pitchFamily="34" charset="0"/>
            <a:cs typeface="Arial" panose="020B0604020202020204" pitchFamily="34" charset="0"/>
          </a:endParaRPr>
        </a:p>
      </dgm:t>
    </dgm:pt>
    <dgm:pt modelId="{09A37216-86C5-4795-990F-EC4C310BC3D5}" type="parTrans" cxnId="{2B97960B-E2BA-422B-8D9C-A25EC9274AA9}">
      <dgm:prSet/>
      <dgm:spPr/>
      <dgm:t>
        <a:bodyPr/>
        <a:lstStyle/>
        <a:p>
          <a:endParaRPr lang="en-US"/>
        </a:p>
      </dgm:t>
    </dgm:pt>
    <dgm:pt modelId="{6D0D4ED8-E641-4768-8B71-74EDC6F29997}" type="sibTrans" cxnId="{2B97960B-E2BA-422B-8D9C-A25EC9274AA9}">
      <dgm:prSet/>
      <dgm:spPr/>
      <dgm:t>
        <a:bodyPr/>
        <a:lstStyle/>
        <a:p>
          <a:endParaRPr lang="en-US"/>
        </a:p>
      </dgm:t>
    </dgm:pt>
    <dgm:pt modelId="{D6E488A3-F0E7-4747-89C9-69C920CE1C99}">
      <dgm:prSet/>
      <dgm:spPr/>
      <dgm:t>
        <a:bodyPr/>
        <a:lstStyle/>
        <a:p>
          <a:pPr>
            <a:lnSpc>
              <a:spcPct val="100000"/>
            </a:lnSpc>
          </a:pPr>
          <a:r>
            <a:rPr lang="en-US" altLang="en-US" b="1">
              <a:latin typeface="Arial" panose="020B0604020202020204" pitchFamily="34" charset="0"/>
              <a:cs typeface="Calibri" panose="020F0502020204030204" pitchFamily="34" charset="0"/>
            </a:rPr>
            <a:t>Examples of ADA Issues &amp; Concerns</a:t>
          </a:r>
          <a:endParaRPr lang="en-US" b="1">
            <a:latin typeface="Arial" panose="020B0604020202020204" pitchFamily="34" charset="0"/>
            <a:cs typeface="Arial" panose="020B0604020202020204" pitchFamily="34" charset="0"/>
          </a:endParaRPr>
        </a:p>
      </dgm:t>
    </dgm:pt>
    <dgm:pt modelId="{A78DBD63-DF89-4C7A-826B-F3F39AD28CD8}" type="parTrans" cxnId="{69E4E9E6-C5EE-437C-8E30-DB631AA6E7C7}">
      <dgm:prSet/>
      <dgm:spPr/>
      <dgm:t>
        <a:bodyPr/>
        <a:lstStyle/>
        <a:p>
          <a:endParaRPr lang="en-US"/>
        </a:p>
      </dgm:t>
    </dgm:pt>
    <dgm:pt modelId="{2F3D48C8-C10B-43CF-A0C7-49CE975F044E}" type="sibTrans" cxnId="{69E4E9E6-C5EE-437C-8E30-DB631AA6E7C7}">
      <dgm:prSet/>
      <dgm:spPr/>
      <dgm:t>
        <a:bodyPr/>
        <a:lstStyle/>
        <a:p>
          <a:endParaRPr lang="en-US"/>
        </a:p>
      </dgm:t>
    </dgm:pt>
    <dgm:pt modelId="{1EB56CC8-05E4-4EBA-8EC5-71B847C71B43}">
      <dgm:prSet/>
      <dgm:spPr/>
      <dgm:t>
        <a:bodyPr/>
        <a:lstStyle/>
        <a:p>
          <a:pPr>
            <a:lnSpc>
              <a:spcPct val="100000"/>
            </a:lnSpc>
          </a:pPr>
          <a:r>
            <a:rPr lang="en-US" altLang="en-US" b="1">
              <a:latin typeface="Arial" panose="020B0604020202020204" pitchFamily="34" charset="0"/>
              <a:cs typeface="Calibri" panose="020F0502020204030204" pitchFamily="34" charset="0"/>
            </a:rPr>
            <a:t>ADA Fails</a:t>
          </a:r>
          <a:endParaRPr lang="en-US" b="1">
            <a:latin typeface="Arial" panose="020B0604020202020204" pitchFamily="34" charset="0"/>
            <a:cs typeface="Arial" panose="020B0604020202020204" pitchFamily="34" charset="0"/>
          </a:endParaRPr>
        </a:p>
      </dgm:t>
    </dgm:pt>
    <dgm:pt modelId="{984E8BD0-0EF6-49F7-8CCC-51E856D3D474}" type="parTrans" cxnId="{C2A92FEC-B23E-4727-9092-C237219D42E1}">
      <dgm:prSet/>
      <dgm:spPr/>
      <dgm:t>
        <a:bodyPr/>
        <a:lstStyle/>
        <a:p>
          <a:endParaRPr lang="en-US"/>
        </a:p>
      </dgm:t>
    </dgm:pt>
    <dgm:pt modelId="{FC06F545-A31B-4FAF-964D-6A32CCFE164A}" type="sibTrans" cxnId="{C2A92FEC-B23E-4727-9092-C237219D42E1}">
      <dgm:prSet/>
      <dgm:spPr/>
      <dgm:t>
        <a:bodyPr/>
        <a:lstStyle/>
        <a:p>
          <a:endParaRPr lang="en-US"/>
        </a:p>
      </dgm:t>
    </dgm:pt>
    <dgm:pt modelId="{31B7BF76-D052-41F0-9BEF-09EA3C4B6295}">
      <dgm:prSet/>
      <dgm:spPr/>
      <dgm:t>
        <a:bodyPr/>
        <a:lstStyle/>
        <a:p>
          <a:pPr>
            <a:lnSpc>
              <a:spcPct val="100000"/>
            </a:lnSpc>
            <a:buFont typeface="Wingdings" panose="05000000000000000000" pitchFamily="2" charset="2"/>
            <a:buChar char="§"/>
          </a:pPr>
          <a:r>
            <a:rPr lang="en-US" altLang="en-US" b="1">
              <a:latin typeface="Arial" panose="020B0604020202020204" pitchFamily="34" charset="0"/>
              <a:cs typeface="Calibri" panose="020F0502020204030204" pitchFamily="34" charset="0"/>
            </a:rPr>
            <a:t>The Risks of Not Being ADA Compliant</a:t>
          </a:r>
          <a:endParaRPr lang="en-US" b="1">
            <a:latin typeface="Arial" panose="020B0604020202020204" pitchFamily="34" charset="0"/>
            <a:cs typeface="Arial" panose="020B0604020202020204" pitchFamily="34" charset="0"/>
          </a:endParaRPr>
        </a:p>
      </dgm:t>
    </dgm:pt>
    <dgm:pt modelId="{9998B906-A108-4D08-A038-E9F40F77AB6D}" type="parTrans" cxnId="{4300753E-69A8-4453-B1B0-0862F5DBAA8A}">
      <dgm:prSet/>
      <dgm:spPr/>
      <dgm:t>
        <a:bodyPr/>
        <a:lstStyle/>
        <a:p>
          <a:endParaRPr lang="en-US"/>
        </a:p>
      </dgm:t>
    </dgm:pt>
    <dgm:pt modelId="{D461EC30-5FD6-44A2-AC82-ED0F53D6296E}" type="sibTrans" cxnId="{4300753E-69A8-4453-B1B0-0862F5DBAA8A}">
      <dgm:prSet/>
      <dgm:spPr/>
      <dgm:t>
        <a:bodyPr/>
        <a:lstStyle/>
        <a:p>
          <a:endParaRPr lang="en-US"/>
        </a:p>
      </dgm:t>
    </dgm:pt>
    <dgm:pt modelId="{2C2F4CEF-ED72-42E3-B427-F4A321B1D0C4}" type="pres">
      <dgm:prSet presAssocID="{CCDB3689-A180-4533-84E0-AD36A61A935C}" presName="root" presStyleCnt="0">
        <dgm:presLayoutVars>
          <dgm:dir/>
          <dgm:resizeHandles val="exact"/>
        </dgm:presLayoutVars>
      </dgm:prSet>
      <dgm:spPr/>
    </dgm:pt>
    <dgm:pt modelId="{41D28EFF-99BA-4C60-A70A-4C38AF4BEFF6}" type="pres">
      <dgm:prSet presAssocID="{BB378D46-2C59-46C9-95EC-C9A5AB7CC84A}" presName="compNode" presStyleCnt="0"/>
      <dgm:spPr/>
    </dgm:pt>
    <dgm:pt modelId="{80F189F7-E500-49F8-A22B-B0AD104DF894}" type="pres">
      <dgm:prSet presAssocID="{BB378D46-2C59-46C9-95EC-C9A5AB7CC84A}" presName="bgRect" presStyleLbl="bgShp" presStyleIdx="0" presStyleCnt="8" custLinFactNeighborX="-801" custLinFactNeighborY="-2796"/>
      <dgm:spPr>
        <a:solidFill>
          <a:srgbClr val="92D050"/>
        </a:solidFill>
        <a:ln>
          <a:solidFill>
            <a:schemeClr val="bg1"/>
          </a:solidFill>
        </a:ln>
      </dgm:spPr>
    </dgm:pt>
    <dgm:pt modelId="{B24F3FAA-D168-4224-8E49-0AA9F286FFBC}" type="pres">
      <dgm:prSet presAssocID="{BB378D46-2C59-46C9-95EC-C9A5AB7CC84A}"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E73E6184-BC7D-405B-ADE9-A664C8DEAA52}" type="pres">
      <dgm:prSet presAssocID="{BB378D46-2C59-46C9-95EC-C9A5AB7CC84A}" presName="spaceRect" presStyleCnt="0"/>
      <dgm:spPr/>
    </dgm:pt>
    <dgm:pt modelId="{9AFC6E59-5BAD-41D3-9B26-91629B5EEC92}" type="pres">
      <dgm:prSet presAssocID="{BB378D46-2C59-46C9-95EC-C9A5AB7CC84A}" presName="parTx" presStyleLbl="revTx" presStyleIdx="0" presStyleCnt="8">
        <dgm:presLayoutVars>
          <dgm:chMax val="0"/>
          <dgm:chPref val="0"/>
        </dgm:presLayoutVars>
      </dgm:prSet>
      <dgm:spPr/>
    </dgm:pt>
    <dgm:pt modelId="{3E75069A-54B1-4B7A-B1BE-54824E297BF7}" type="pres">
      <dgm:prSet presAssocID="{435F35F4-8608-48F7-B571-65CDEBC75890}" presName="sibTrans" presStyleCnt="0"/>
      <dgm:spPr/>
    </dgm:pt>
    <dgm:pt modelId="{D63461F2-65CE-4012-9066-FB7C934D0577}" type="pres">
      <dgm:prSet presAssocID="{827D6FA7-B5F4-4A29-9E49-305DD7BF6521}" presName="compNode" presStyleCnt="0"/>
      <dgm:spPr/>
    </dgm:pt>
    <dgm:pt modelId="{E736DE0F-BF91-470A-AA9C-0AA3B35E5D45}" type="pres">
      <dgm:prSet presAssocID="{827D6FA7-B5F4-4A29-9E49-305DD7BF6521}" presName="bgRect" presStyleLbl="bgShp" presStyleIdx="1" presStyleCnt="8"/>
      <dgm:spPr>
        <a:solidFill>
          <a:srgbClr val="92D050"/>
        </a:solidFill>
        <a:ln>
          <a:noFill/>
        </a:ln>
      </dgm:spPr>
    </dgm:pt>
    <dgm:pt modelId="{E80BCFE8-435E-45FA-911C-733F40F9F67C}" type="pres">
      <dgm:prSet presAssocID="{827D6FA7-B5F4-4A29-9E49-305DD7BF6521}" presName="iconRect" presStyleLbl="node1" presStyleIdx="1" presStyleCnt="8" custLinFactNeighborX="4009" custLinFactNeighborY="-644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dvertising with solid fill"/>
        </a:ext>
      </dgm:extLst>
    </dgm:pt>
    <dgm:pt modelId="{C2B20649-DEFC-46AB-B3D7-17BCD79EFAA8}" type="pres">
      <dgm:prSet presAssocID="{827D6FA7-B5F4-4A29-9E49-305DD7BF6521}" presName="spaceRect" presStyleCnt="0"/>
      <dgm:spPr/>
    </dgm:pt>
    <dgm:pt modelId="{C6E55861-FD0E-45C0-BD1F-177C5E4AC9B6}" type="pres">
      <dgm:prSet presAssocID="{827D6FA7-B5F4-4A29-9E49-305DD7BF6521}" presName="parTx" presStyleLbl="revTx" presStyleIdx="1" presStyleCnt="8">
        <dgm:presLayoutVars>
          <dgm:chMax val="0"/>
          <dgm:chPref val="0"/>
        </dgm:presLayoutVars>
      </dgm:prSet>
      <dgm:spPr/>
    </dgm:pt>
    <dgm:pt modelId="{9DD4C393-E11A-4F85-A6B4-4C383A6B3C89}" type="pres">
      <dgm:prSet presAssocID="{69184129-71EC-4B33-9A27-8D5CB56FE127}" presName="sibTrans" presStyleCnt="0"/>
      <dgm:spPr/>
    </dgm:pt>
    <dgm:pt modelId="{9F08F01B-29B8-4284-9242-6BBDD85001FA}" type="pres">
      <dgm:prSet presAssocID="{7607AB11-734D-4DD8-8B9F-C13B7B28D5C8}" presName="compNode" presStyleCnt="0"/>
      <dgm:spPr/>
    </dgm:pt>
    <dgm:pt modelId="{1DB44834-89E7-4282-8096-5B496B04BE6F}" type="pres">
      <dgm:prSet presAssocID="{7607AB11-734D-4DD8-8B9F-C13B7B28D5C8}" presName="bgRect" presStyleLbl="bgShp" presStyleIdx="2" presStyleCnt="8"/>
      <dgm:spPr>
        <a:solidFill>
          <a:srgbClr val="92D050"/>
        </a:solidFill>
        <a:ln>
          <a:solidFill>
            <a:schemeClr val="bg1"/>
          </a:solidFill>
        </a:ln>
      </dgm:spPr>
    </dgm:pt>
    <dgm:pt modelId="{C96F642E-E8BE-4F4B-BE4E-2052D66B73B8}" type="pres">
      <dgm:prSet presAssocID="{7607AB11-734D-4DD8-8B9F-C13B7B28D5C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4823DFA4-EB6C-4BE4-8693-3AD4B60E5023}" type="pres">
      <dgm:prSet presAssocID="{7607AB11-734D-4DD8-8B9F-C13B7B28D5C8}" presName="spaceRect" presStyleCnt="0"/>
      <dgm:spPr/>
    </dgm:pt>
    <dgm:pt modelId="{8685B2A2-1D30-4969-9675-A8443A53BB15}" type="pres">
      <dgm:prSet presAssocID="{7607AB11-734D-4DD8-8B9F-C13B7B28D5C8}" presName="parTx" presStyleLbl="revTx" presStyleIdx="2" presStyleCnt="8">
        <dgm:presLayoutVars>
          <dgm:chMax val="0"/>
          <dgm:chPref val="0"/>
        </dgm:presLayoutVars>
      </dgm:prSet>
      <dgm:spPr/>
    </dgm:pt>
    <dgm:pt modelId="{010BAE99-422C-4D7C-B181-3B1AA262AB46}" type="pres">
      <dgm:prSet presAssocID="{8BE19F32-A6D3-4A20-B59A-8A45A7D4DF31}" presName="sibTrans" presStyleCnt="0"/>
      <dgm:spPr/>
    </dgm:pt>
    <dgm:pt modelId="{4B473B09-01A0-44A8-9D82-E5288C8C6434}" type="pres">
      <dgm:prSet presAssocID="{36E33A1E-0B58-4D1C-8D87-70AD44A75EA7}" presName="compNode" presStyleCnt="0"/>
      <dgm:spPr/>
    </dgm:pt>
    <dgm:pt modelId="{5FA97F41-74B5-4A55-9896-F84048AD0CC7}" type="pres">
      <dgm:prSet presAssocID="{36E33A1E-0B58-4D1C-8D87-70AD44A75EA7}" presName="bgRect" presStyleLbl="bgShp" presStyleIdx="3" presStyleCnt="8"/>
      <dgm:spPr>
        <a:solidFill>
          <a:srgbClr val="92D050"/>
        </a:solidFill>
        <a:ln>
          <a:solidFill>
            <a:schemeClr val="bg1"/>
          </a:solidFill>
        </a:ln>
      </dgm:spPr>
    </dgm:pt>
    <dgm:pt modelId="{C411BEB7-8AAA-4298-A144-E19BD894633C}" type="pres">
      <dgm:prSet presAssocID="{36E33A1E-0B58-4D1C-8D87-70AD44A75EA7}"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wspaper"/>
        </a:ext>
      </dgm:extLst>
    </dgm:pt>
    <dgm:pt modelId="{12F4F1FC-44B7-4854-93FD-161C74D1144F}" type="pres">
      <dgm:prSet presAssocID="{36E33A1E-0B58-4D1C-8D87-70AD44A75EA7}" presName="spaceRect" presStyleCnt="0"/>
      <dgm:spPr/>
    </dgm:pt>
    <dgm:pt modelId="{8B2EC037-9C16-464F-80C1-E0A58C78030E}" type="pres">
      <dgm:prSet presAssocID="{36E33A1E-0B58-4D1C-8D87-70AD44A75EA7}" presName="parTx" presStyleLbl="revTx" presStyleIdx="3" presStyleCnt="8">
        <dgm:presLayoutVars>
          <dgm:chMax val="0"/>
          <dgm:chPref val="0"/>
        </dgm:presLayoutVars>
      </dgm:prSet>
      <dgm:spPr/>
    </dgm:pt>
    <dgm:pt modelId="{FFADFC58-5197-4A48-A9C7-6C3591ED151A}" type="pres">
      <dgm:prSet presAssocID="{E36E7DD3-B2CA-4BEC-9B21-3512BE2987A8}" presName="sibTrans" presStyleCnt="0"/>
      <dgm:spPr/>
    </dgm:pt>
    <dgm:pt modelId="{089BA09F-1A23-46B7-BC0C-F4F3DB79D755}" type="pres">
      <dgm:prSet presAssocID="{2D133AAB-7C6C-4CC7-A2D9-479FFC5E23CB}" presName="compNode" presStyleCnt="0"/>
      <dgm:spPr/>
    </dgm:pt>
    <dgm:pt modelId="{4CF625C0-622F-4406-AC49-359CE526E3A9}" type="pres">
      <dgm:prSet presAssocID="{2D133AAB-7C6C-4CC7-A2D9-479FFC5E23CB}" presName="bgRect" presStyleLbl="bgShp" presStyleIdx="4" presStyleCnt="8"/>
      <dgm:spPr>
        <a:solidFill>
          <a:srgbClr val="92D050"/>
        </a:solidFill>
        <a:ln>
          <a:solidFill>
            <a:schemeClr val="bg1"/>
          </a:solidFill>
        </a:ln>
      </dgm:spPr>
    </dgm:pt>
    <dgm:pt modelId="{44E190D8-CA59-4CB5-886D-9BF3B275618A}" type="pres">
      <dgm:prSet presAssocID="{2D133AAB-7C6C-4CC7-A2D9-479FFC5E23C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hought bubble"/>
        </a:ext>
      </dgm:extLst>
    </dgm:pt>
    <dgm:pt modelId="{B726961A-F7E5-4251-971D-1C1176B8EA3A}" type="pres">
      <dgm:prSet presAssocID="{2D133AAB-7C6C-4CC7-A2D9-479FFC5E23CB}" presName="spaceRect" presStyleCnt="0"/>
      <dgm:spPr/>
    </dgm:pt>
    <dgm:pt modelId="{B8FA2792-FA02-4D13-AFCB-9296B3C92202}" type="pres">
      <dgm:prSet presAssocID="{2D133AAB-7C6C-4CC7-A2D9-479FFC5E23CB}" presName="parTx" presStyleLbl="revTx" presStyleIdx="4" presStyleCnt="8">
        <dgm:presLayoutVars>
          <dgm:chMax val="0"/>
          <dgm:chPref val="0"/>
        </dgm:presLayoutVars>
      </dgm:prSet>
      <dgm:spPr/>
    </dgm:pt>
    <dgm:pt modelId="{2B970522-15AF-4350-8C8B-98F1F24077E7}" type="pres">
      <dgm:prSet presAssocID="{6D0D4ED8-E641-4768-8B71-74EDC6F29997}" presName="sibTrans" presStyleCnt="0"/>
      <dgm:spPr/>
    </dgm:pt>
    <dgm:pt modelId="{46988DB8-4B55-4679-94EE-0005756E557E}" type="pres">
      <dgm:prSet presAssocID="{D6E488A3-F0E7-4747-89C9-69C920CE1C99}" presName="compNode" presStyleCnt="0"/>
      <dgm:spPr/>
    </dgm:pt>
    <dgm:pt modelId="{A8C8DB67-B4FE-4951-B129-58C182CD3546}" type="pres">
      <dgm:prSet presAssocID="{D6E488A3-F0E7-4747-89C9-69C920CE1C99}" presName="bgRect" presStyleLbl="bgShp" presStyleIdx="5" presStyleCnt="8"/>
      <dgm:spPr>
        <a:solidFill>
          <a:srgbClr val="92D050"/>
        </a:solidFill>
        <a:ln>
          <a:solidFill>
            <a:schemeClr val="bg1"/>
          </a:solidFill>
        </a:ln>
      </dgm:spPr>
    </dgm:pt>
    <dgm:pt modelId="{CF635DC1-D37F-46A9-8D64-5E0B24B76547}" type="pres">
      <dgm:prSet presAssocID="{D6E488A3-F0E7-4747-89C9-69C920CE1C99}" presName="iconRect" presStyleLbl="node1" presStyleIdx="5" presStyleCnt="8"/>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lueprint with solid fill"/>
        </a:ext>
      </dgm:extLst>
    </dgm:pt>
    <dgm:pt modelId="{63834422-9431-4851-A260-CAD3EA6F0204}" type="pres">
      <dgm:prSet presAssocID="{D6E488A3-F0E7-4747-89C9-69C920CE1C99}" presName="spaceRect" presStyleCnt="0"/>
      <dgm:spPr/>
    </dgm:pt>
    <dgm:pt modelId="{281F72C7-C323-4269-BEFF-010E331ECD22}" type="pres">
      <dgm:prSet presAssocID="{D6E488A3-F0E7-4747-89C9-69C920CE1C99}" presName="parTx" presStyleLbl="revTx" presStyleIdx="5" presStyleCnt="8">
        <dgm:presLayoutVars>
          <dgm:chMax val="0"/>
          <dgm:chPref val="0"/>
        </dgm:presLayoutVars>
      </dgm:prSet>
      <dgm:spPr/>
    </dgm:pt>
    <dgm:pt modelId="{2A228096-259D-4EE5-868D-4E4D6E6B15CE}" type="pres">
      <dgm:prSet presAssocID="{2F3D48C8-C10B-43CF-A0C7-49CE975F044E}" presName="sibTrans" presStyleCnt="0"/>
      <dgm:spPr/>
    </dgm:pt>
    <dgm:pt modelId="{2DB49CEF-8DA9-4864-B3B7-E525657861AB}" type="pres">
      <dgm:prSet presAssocID="{1EB56CC8-05E4-4EBA-8EC5-71B847C71B43}" presName="compNode" presStyleCnt="0"/>
      <dgm:spPr/>
    </dgm:pt>
    <dgm:pt modelId="{267D347F-CF99-4144-A78B-70DB56C57469}" type="pres">
      <dgm:prSet presAssocID="{1EB56CC8-05E4-4EBA-8EC5-71B847C71B43}" presName="bgRect" presStyleLbl="bgShp" presStyleIdx="6" presStyleCnt="8"/>
      <dgm:spPr>
        <a:solidFill>
          <a:srgbClr val="92D050"/>
        </a:solidFill>
        <a:ln>
          <a:noFill/>
        </a:ln>
      </dgm:spPr>
    </dgm:pt>
    <dgm:pt modelId="{67BE004A-4A82-4853-B5A5-7357CD1BDFA9}" type="pres">
      <dgm:prSet presAssocID="{1EB56CC8-05E4-4EBA-8EC5-71B847C71B43}" presName="iconRect" presStyleLbl="node1" presStyleIdx="6" presStyleCnt="8"/>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Clipboard All Crosses with solid fill"/>
        </a:ext>
      </dgm:extLst>
    </dgm:pt>
    <dgm:pt modelId="{6870C84C-2B2C-4FA0-8701-CFFEE58C1A44}" type="pres">
      <dgm:prSet presAssocID="{1EB56CC8-05E4-4EBA-8EC5-71B847C71B43}" presName="spaceRect" presStyleCnt="0"/>
      <dgm:spPr/>
    </dgm:pt>
    <dgm:pt modelId="{E7ADF292-C637-4463-A882-5CBF6A0E65E0}" type="pres">
      <dgm:prSet presAssocID="{1EB56CC8-05E4-4EBA-8EC5-71B847C71B43}" presName="parTx" presStyleLbl="revTx" presStyleIdx="6" presStyleCnt="8">
        <dgm:presLayoutVars>
          <dgm:chMax val="0"/>
          <dgm:chPref val="0"/>
        </dgm:presLayoutVars>
      </dgm:prSet>
      <dgm:spPr/>
    </dgm:pt>
    <dgm:pt modelId="{7A11CF49-B319-4956-B747-BF396C50EFCD}" type="pres">
      <dgm:prSet presAssocID="{FC06F545-A31B-4FAF-964D-6A32CCFE164A}" presName="sibTrans" presStyleCnt="0"/>
      <dgm:spPr/>
    </dgm:pt>
    <dgm:pt modelId="{DEFA28D7-34A7-4ADB-8AB4-990C8FB2EFEE}" type="pres">
      <dgm:prSet presAssocID="{31B7BF76-D052-41F0-9BEF-09EA3C4B6295}" presName="compNode" presStyleCnt="0"/>
      <dgm:spPr/>
    </dgm:pt>
    <dgm:pt modelId="{8B66803C-57B0-4299-9230-B48541F6A970}" type="pres">
      <dgm:prSet presAssocID="{31B7BF76-D052-41F0-9BEF-09EA3C4B6295}" presName="bgRect" presStyleLbl="bgShp" presStyleIdx="7" presStyleCnt="8"/>
      <dgm:spPr>
        <a:solidFill>
          <a:srgbClr val="92D050"/>
        </a:solidFill>
        <a:ln>
          <a:solidFill>
            <a:schemeClr val="bg1"/>
          </a:solidFill>
        </a:ln>
      </dgm:spPr>
    </dgm:pt>
    <dgm:pt modelId="{9F8C32BA-A097-494F-8C9E-C4B4026C76AC}" type="pres">
      <dgm:prSet presAssocID="{31B7BF76-D052-41F0-9BEF-09EA3C4B6295}" presName="iconRect" presStyleLbl="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dgm:spPr>
      <dgm:extLst>
        <a:ext uri="{E40237B7-FDA0-4F09-8148-C483321AD2D9}">
          <dgm14:cNvPr xmlns:dgm14="http://schemas.microsoft.com/office/drawing/2010/diagram" id="0" name="" descr="Bad Inventory with solid fill"/>
        </a:ext>
      </dgm:extLst>
    </dgm:pt>
    <dgm:pt modelId="{B41EFA10-C271-4E13-9EC1-9A920DBD4AAB}" type="pres">
      <dgm:prSet presAssocID="{31B7BF76-D052-41F0-9BEF-09EA3C4B6295}" presName="spaceRect" presStyleCnt="0"/>
      <dgm:spPr/>
    </dgm:pt>
    <dgm:pt modelId="{9D7D46FD-225A-4710-B2BA-56C9A866D77F}" type="pres">
      <dgm:prSet presAssocID="{31B7BF76-D052-41F0-9BEF-09EA3C4B6295}" presName="parTx" presStyleLbl="revTx" presStyleIdx="7" presStyleCnt="8">
        <dgm:presLayoutVars>
          <dgm:chMax val="0"/>
          <dgm:chPref val="0"/>
        </dgm:presLayoutVars>
      </dgm:prSet>
      <dgm:spPr/>
    </dgm:pt>
  </dgm:ptLst>
  <dgm:cxnLst>
    <dgm:cxn modelId="{2B97960B-E2BA-422B-8D9C-A25EC9274AA9}" srcId="{CCDB3689-A180-4533-84E0-AD36A61A935C}" destId="{2D133AAB-7C6C-4CC7-A2D9-479FFC5E23CB}" srcOrd="4" destOrd="0" parTransId="{09A37216-86C5-4795-990F-EC4C310BC3D5}" sibTransId="{6D0D4ED8-E641-4768-8B71-74EDC6F29997}"/>
    <dgm:cxn modelId="{598D020C-819A-4D61-9190-576D5068BB01}" type="presOf" srcId="{2D133AAB-7C6C-4CC7-A2D9-479FFC5E23CB}" destId="{B8FA2792-FA02-4D13-AFCB-9296B3C92202}" srcOrd="0" destOrd="0" presId="urn:microsoft.com/office/officeart/2018/2/layout/IconVerticalSolidList"/>
    <dgm:cxn modelId="{DAFACA22-BEBB-4549-9177-18AA3A49D164}" type="presOf" srcId="{7607AB11-734D-4DD8-8B9F-C13B7B28D5C8}" destId="{8685B2A2-1D30-4969-9675-A8443A53BB15}" srcOrd="0" destOrd="0" presId="urn:microsoft.com/office/officeart/2018/2/layout/IconVerticalSolidList"/>
    <dgm:cxn modelId="{4300753E-69A8-4453-B1B0-0862F5DBAA8A}" srcId="{CCDB3689-A180-4533-84E0-AD36A61A935C}" destId="{31B7BF76-D052-41F0-9BEF-09EA3C4B6295}" srcOrd="7" destOrd="0" parTransId="{9998B906-A108-4D08-A038-E9F40F77AB6D}" sibTransId="{D461EC30-5FD6-44A2-AC82-ED0F53D6296E}"/>
    <dgm:cxn modelId="{444CF648-6558-4F43-8949-E727253FB33B}" type="presOf" srcId="{36E33A1E-0B58-4D1C-8D87-70AD44A75EA7}" destId="{8B2EC037-9C16-464F-80C1-E0A58C78030E}" srcOrd="0" destOrd="0" presId="urn:microsoft.com/office/officeart/2018/2/layout/IconVerticalSolidList"/>
    <dgm:cxn modelId="{53B7DA89-AB08-42E8-AA16-A59B9D59EA0A}" type="presOf" srcId="{827D6FA7-B5F4-4A29-9E49-305DD7BF6521}" destId="{C6E55861-FD0E-45C0-BD1F-177C5E4AC9B6}" srcOrd="0" destOrd="0" presId="urn:microsoft.com/office/officeart/2018/2/layout/IconVerticalSolidList"/>
    <dgm:cxn modelId="{A698689C-5ED7-499F-8971-C1720B18B94F}" type="presOf" srcId="{CCDB3689-A180-4533-84E0-AD36A61A935C}" destId="{2C2F4CEF-ED72-42E3-B427-F4A321B1D0C4}" srcOrd="0" destOrd="0" presId="urn:microsoft.com/office/officeart/2018/2/layout/IconVerticalSolidList"/>
    <dgm:cxn modelId="{5C64179E-2092-4C27-B42B-CECB636447BB}" srcId="{CCDB3689-A180-4533-84E0-AD36A61A935C}" destId="{BB378D46-2C59-46C9-95EC-C9A5AB7CC84A}" srcOrd="0" destOrd="0" parTransId="{CF82B4AA-E38D-4E88-A68D-1F5CCCC14C71}" sibTransId="{435F35F4-8608-48F7-B571-65CDEBC75890}"/>
    <dgm:cxn modelId="{F7D9ABA1-56A6-499C-B214-44DBAD2DAE9C}" type="presOf" srcId="{31B7BF76-D052-41F0-9BEF-09EA3C4B6295}" destId="{9D7D46FD-225A-4710-B2BA-56C9A866D77F}" srcOrd="0" destOrd="0" presId="urn:microsoft.com/office/officeart/2018/2/layout/IconVerticalSolidList"/>
    <dgm:cxn modelId="{3B6A3BA3-612E-4FA1-99EC-1D48FB0A4339}" srcId="{CCDB3689-A180-4533-84E0-AD36A61A935C}" destId="{36E33A1E-0B58-4D1C-8D87-70AD44A75EA7}" srcOrd="3" destOrd="0" parTransId="{E2499C4F-A618-4A52-9A60-B55DCA042E08}" sibTransId="{E36E7DD3-B2CA-4BEC-9B21-3512BE2987A8}"/>
    <dgm:cxn modelId="{572259B5-577E-4744-95A2-0C8737C8EFF9}" type="presOf" srcId="{BB378D46-2C59-46C9-95EC-C9A5AB7CC84A}" destId="{9AFC6E59-5BAD-41D3-9B26-91629B5EEC92}" srcOrd="0" destOrd="0" presId="urn:microsoft.com/office/officeart/2018/2/layout/IconVerticalSolidList"/>
    <dgm:cxn modelId="{878361B8-84E4-400B-A809-BBE5E9237D1D}" type="presOf" srcId="{1EB56CC8-05E4-4EBA-8EC5-71B847C71B43}" destId="{E7ADF292-C637-4463-A882-5CBF6A0E65E0}" srcOrd="0" destOrd="0" presId="urn:microsoft.com/office/officeart/2018/2/layout/IconVerticalSolidList"/>
    <dgm:cxn modelId="{237D38B9-CCBD-44DA-864F-8747D707BFB9}" srcId="{CCDB3689-A180-4533-84E0-AD36A61A935C}" destId="{7607AB11-734D-4DD8-8B9F-C13B7B28D5C8}" srcOrd="2" destOrd="0" parTransId="{22ED5E6F-3EB3-4F52-BF00-24C9C61541AC}" sibTransId="{8BE19F32-A6D3-4A20-B59A-8A45A7D4DF31}"/>
    <dgm:cxn modelId="{D49B7DDC-F659-44D4-A000-FCC932B3A1A2}" type="presOf" srcId="{D6E488A3-F0E7-4747-89C9-69C920CE1C99}" destId="{281F72C7-C323-4269-BEFF-010E331ECD22}" srcOrd="0" destOrd="0" presId="urn:microsoft.com/office/officeart/2018/2/layout/IconVerticalSolidList"/>
    <dgm:cxn modelId="{69E4E9E6-C5EE-437C-8E30-DB631AA6E7C7}" srcId="{CCDB3689-A180-4533-84E0-AD36A61A935C}" destId="{D6E488A3-F0E7-4747-89C9-69C920CE1C99}" srcOrd="5" destOrd="0" parTransId="{A78DBD63-DF89-4C7A-826B-F3F39AD28CD8}" sibTransId="{2F3D48C8-C10B-43CF-A0C7-49CE975F044E}"/>
    <dgm:cxn modelId="{C2A92FEC-B23E-4727-9092-C237219D42E1}" srcId="{CCDB3689-A180-4533-84E0-AD36A61A935C}" destId="{1EB56CC8-05E4-4EBA-8EC5-71B847C71B43}" srcOrd="6" destOrd="0" parTransId="{984E8BD0-0EF6-49F7-8CCC-51E856D3D474}" sibTransId="{FC06F545-A31B-4FAF-964D-6A32CCFE164A}"/>
    <dgm:cxn modelId="{72562BF5-446C-4F81-A15E-247126027FDB}" srcId="{CCDB3689-A180-4533-84E0-AD36A61A935C}" destId="{827D6FA7-B5F4-4A29-9E49-305DD7BF6521}" srcOrd="1" destOrd="0" parTransId="{D82A92C6-9F00-49D7-A5AC-04C4795B15B8}" sibTransId="{69184129-71EC-4B33-9A27-8D5CB56FE127}"/>
    <dgm:cxn modelId="{F0362AEA-EAB4-4FC5-9F85-AC67DBE4DBD7}" type="presParOf" srcId="{2C2F4CEF-ED72-42E3-B427-F4A321B1D0C4}" destId="{41D28EFF-99BA-4C60-A70A-4C38AF4BEFF6}" srcOrd="0" destOrd="0" presId="urn:microsoft.com/office/officeart/2018/2/layout/IconVerticalSolidList"/>
    <dgm:cxn modelId="{D2164B7C-74E7-4A17-AE32-A80B92352DC5}" type="presParOf" srcId="{41D28EFF-99BA-4C60-A70A-4C38AF4BEFF6}" destId="{80F189F7-E500-49F8-A22B-B0AD104DF894}" srcOrd="0" destOrd="0" presId="urn:microsoft.com/office/officeart/2018/2/layout/IconVerticalSolidList"/>
    <dgm:cxn modelId="{EB0D5F7D-EBE3-4713-9B74-8767B7AC7C27}" type="presParOf" srcId="{41D28EFF-99BA-4C60-A70A-4C38AF4BEFF6}" destId="{B24F3FAA-D168-4224-8E49-0AA9F286FFBC}" srcOrd="1" destOrd="0" presId="urn:microsoft.com/office/officeart/2018/2/layout/IconVerticalSolidList"/>
    <dgm:cxn modelId="{7A890A09-833C-4AF3-9AA9-C8F30591A1CD}" type="presParOf" srcId="{41D28EFF-99BA-4C60-A70A-4C38AF4BEFF6}" destId="{E73E6184-BC7D-405B-ADE9-A664C8DEAA52}" srcOrd="2" destOrd="0" presId="urn:microsoft.com/office/officeart/2018/2/layout/IconVerticalSolidList"/>
    <dgm:cxn modelId="{D9A3B998-B8E7-4DAD-B326-6F977A294048}" type="presParOf" srcId="{41D28EFF-99BA-4C60-A70A-4C38AF4BEFF6}" destId="{9AFC6E59-5BAD-41D3-9B26-91629B5EEC92}" srcOrd="3" destOrd="0" presId="urn:microsoft.com/office/officeart/2018/2/layout/IconVerticalSolidList"/>
    <dgm:cxn modelId="{0004059F-736A-4F69-BAA0-7CA98752B00E}" type="presParOf" srcId="{2C2F4CEF-ED72-42E3-B427-F4A321B1D0C4}" destId="{3E75069A-54B1-4B7A-B1BE-54824E297BF7}" srcOrd="1" destOrd="0" presId="urn:microsoft.com/office/officeart/2018/2/layout/IconVerticalSolidList"/>
    <dgm:cxn modelId="{11367716-1937-4685-AC3C-9E832B426171}" type="presParOf" srcId="{2C2F4CEF-ED72-42E3-B427-F4A321B1D0C4}" destId="{D63461F2-65CE-4012-9066-FB7C934D0577}" srcOrd="2" destOrd="0" presId="urn:microsoft.com/office/officeart/2018/2/layout/IconVerticalSolidList"/>
    <dgm:cxn modelId="{051C2665-C38D-49AA-80F5-AA090D6FE2FC}" type="presParOf" srcId="{D63461F2-65CE-4012-9066-FB7C934D0577}" destId="{E736DE0F-BF91-470A-AA9C-0AA3B35E5D45}" srcOrd="0" destOrd="0" presId="urn:microsoft.com/office/officeart/2018/2/layout/IconVerticalSolidList"/>
    <dgm:cxn modelId="{66ED31A6-C9B1-4D8C-9652-F612ECB54291}" type="presParOf" srcId="{D63461F2-65CE-4012-9066-FB7C934D0577}" destId="{E80BCFE8-435E-45FA-911C-733F40F9F67C}" srcOrd="1" destOrd="0" presId="urn:microsoft.com/office/officeart/2018/2/layout/IconVerticalSolidList"/>
    <dgm:cxn modelId="{E61D3F8D-6283-4A6B-BB89-D8849DE99BE2}" type="presParOf" srcId="{D63461F2-65CE-4012-9066-FB7C934D0577}" destId="{C2B20649-DEFC-46AB-B3D7-17BCD79EFAA8}" srcOrd="2" destOrd="0" presId="urn:microsoft.com/office/officeart/2018/2/layout/IconVerticalSolidList"/>
    <dgm:cxn modelId="{38ED9D67-403D-44F9-80C9-1258143B5B9F}" type="presParOf" srcId="{D63461F2-65CE-4012-9066-FB7C934D0577}" destId="{C6E55861-FD0E-45C0-BD1F-177C5E4AC9B6}" srcOrd="3" destOrd="0" presId="urn:microsoft.com/office/officeart/2018/2/layout/IconVerticalSolidList"/>
    <dgm:cxn modelId="{12C6E1D7-77C0-4C8B-BA54-2B63F59EF3EF}" type="presParOf" srcId="{2C2F4CEF-ED72-42E3-B427-F4A321B1D0C4}" destId="{9DD4C393-E11A-4F85-A6B4-4C383A6B3C89}" srcOrd="3" destOrd="0" presId="urn:microsoft.com/office/officeart/2018/2/layout/IconVerticalSolidList"/>
    <dgm:cxn modelId="{35227793-95D1-403F-BF9F-5B3B3B1DEF58}" type="presParOf" srcId="{2C2F4CEF-ED72-42E3-B427-F4A321B1D0C4}" destId="{9F08F01B-29B8-4284-9242-6BBDD85001FA}" srcOrd="4" destOrd="0" presId="urn:microsoft.com/office/officeart/2018/2/layout/IconVerticalSolidList"/>
    <dgm:cxn modelId="{26FE6B04-EFD7-4A53-B8A7-E5C6D63774AA}" type="presParOf" srcId="{9F08F01B-29B8-4284-9242-6BBDD85001FA}" destId="{1DB44834-89E7-4282-8096-5B496B04BE6F}" srcOrd="0" destOrd="0" presId="urn:microsoft.com/office/officeart/2018/2/layout/IconVerticalSolidList"/>
    <dgm:cxn modelId="{D73A1D9B-1991-40C9-ADC2-5E2275B12785}" type="presParOf" srcId="{9F08F01B-29B8-4284-9242-6BBDD85001FA}" destId="{C96F642E-E8BE-4F4B-BE4E-2052D66B73B8}" srcOrd="1" destOrd="0" presId="urn:microsoft.com/office/officeart/2018/2/layout/IconVerticalSolidList"/>
    <dgm:cxn modelId="{0B226277-3FAB-4B98-91CE-E6BB654FE79F}" type="presParOf" srcId="{9F08F01B-29B8-4284-9242-6BBDD85001FA}" destId="{4823DFA4-EB6C-4BE4-8693-3AD4B60E5023}" srcOrd="2" destOrd="0" presId="urn:microsoft.com/office/officeart/2018/2/layout/IconVerticalSolidList"/>
    <dgm:cxn modelId="{CA4EDEBD-E016-400B-AA0F-6532BD43505D}" type="presParOf" srcId="{9F08F01B-29B8-4284-9242-6BBDD85001FA}" destId="{8685B2A2-1D30-4969-9675-A8443A53BB15}" srcOrd="3" destOrd="0" presId="urn:microsoft.com/office/officeart/2018/2/layout/IconVerticalSolidList"/>
    <dgm:cxn modelId="{3B16F302-D4C7-49F7-87E8-38F439C02FBF}" type="presParOf" srcId="{2C2F4CEF-ED72-42E3-B427-F4A321B1D0C4}" destId="{010BAE99-422C-4D7C-B181-3B1AA262AB46}" srcOrd="5" destOrd="0" presId="urn:microsoft.com/office/officeart/2018/2/layout/IconVerticalSolidList"/>
    <dgm:cxn modelId="{691C6735-20A7-4AE9-B3A2-62BA7B85AEF4}" type="presParOf" srcId="{2C2F4CEF-ED72-42E3-B427-F4A321B1D0C4}" destId="{4B473B09-01A0-44A8-9D82-E5288C8C6434}" srcOrd="6" destOrd="0" presId="urn:microsoft.com/office/officeart/2018/2/layout/IconVerticalSolidList"/>
    <dgm:cxn modelId="{3D40AE2C-250D-4B1B-A5E3-4243A70A8717}" type="presParOf" srcId="{4B473B09-01A0-44A8-9D82-E5288C8C6434}" destId="{5FA97F41-74B5-4A55-9896-F84048AD0CC7}" srcOrd="0" destOrd="0" presId="urn:microsoft.com/office/officeart/2018/2/layout/IconVerticalSolidList"/>
    <dgm:cxn modelId="{950C1544-D726-4BC3-93E0-9892FD0D61E7}" type="presParOf" srcId="{4B473B09-01A0-44A8-9D82-E5288C8C6434}" destId="{C411BEB7-8AAA-4298-A144-E19BD894633C}" srcOrd="1" destOrd="0" presId="urn:microsoft.com/office/officeart/2018/2/layout/IconVerticalSolidList"/>
    <dgm:cxn modelId="{50833D60-591B-4C74-B265-A667A49BFB3C}" type="presParOf" srcId="{4B473B09-01A0-44A8-9D82-E5288C8C6434}" destId="{12F4F1FC-44B7-4854-93FD-161C74D1144F}" srcOrd="2" destOrd="0" presId="urn:microsoft.com/office/officeart/2018/2/layout/IconVerticalSolidList"/>
    <dgm:cxn modelId="{AFECEBE1-3A1E-4D9F-A094-410B699118D8}" type="presParOf" srcId="{4B473B09-01A0-44A8-9D82-E5288C8C6434}" destId="{8B2EC037-9C16-464F-80C1-E0A58C78030E}" srcOrd="3" destOrd="0" presId="urn:microsoft.com/office/officeart/2018/2/layout/IconVerticalSolidList"/>
    <dgm:cxn modelId="{B1B021F2-46E6-46AC-B6F5-D7E54329C524}" type="presParOf" srcId="{2C2F4CEF-ED72-42E3-B427-F4A321B1D0C4}" destId="{FFADFC58-5197-4A48-A9C7-6C3591ED151A}" srcOrd="7" destOrd="0" presId="urn:microsoft.com/office/officeart/2018/2/layout/IconVerticalSolidList"/>
    <dgm:cxn modelId="{155EAEDD-7BC7-4779-B862-6DABE7D57620}" type="presParOf" srcId="{2C2F4CEF-ED72-42E3-B427-F4A321B1D0C4}" destId="{089BA09F-1A23-46B7-BC0C-F4F3DB79D755}" srcOrd="8" destOrd="0" presId="urn:microsoft.com/office/officeart/2018/2/layout/IconVerticalSolidList"/>
    <dgm:cxn modelId="{81F6003F-9B74-4780-A581-B88CB06B6018}" type="presParOf" srcId="{089BA09F-1A23-46B7-BC0C-F4F3DB79D755}" destId="{4CF625C0-622F-4406-AC49-359CE526E3A9}" srcOrd="0" destOrd="0" presId="urn:microsoft.com/office/officeart/2018/2/layout/IconVerticalSolidList"/>
    <dgm:cxn modelId="{278D11B3-712E-4846-85BA-4FE6E9EB1EDE}" type="presParOf" srcId="{089BA09F-1A23-46B7-BC0C-F4F3DB79D755}" destId="{44E190D8-CA59-4CB5-886D-9BF3B275618A}" srcOrd="1" destOrd="0" presId="urn:microsoft.com/office/officeart/2018/2/layout/IconVerticalSolidList"/>
    <dgm:cxn modelId="{BD2BE50C-1C49-465F-AAB9-3DF218878C21}" type="presParOf" srcId="{089BA09F-1A23-46B7-BC0C-F4F3DB79D755}" destId="{B726961A-F7E5-4251-971D-1C1176B8EA3A}" srcOrd="2" destOrd="0" presId="urn:microsoft.com/office/officeart/2018/2/layout/IconVerticalSolidList"/>
    <dgm:cxn modelId="{6AD593A7-4A01-40CB-AB12-920A931FAA2E}" type="presParOf" srcId="{089BA09F-1A23-46B7-BC0C-F4F3DB79D755}" destId="{B8FA2792-FA02-4D13-AFCB-9296B3C92202}" srcOrd="3" destOrd="0" presId="urn:microsoft.com/office/officeart/2018/2/layout/IconVerticalSolidList"/>
    <dgm:cxn modelId="{4D90AA3F-5A16-4734-9B7B-55AE403C85CD}" type="presParOf" srcId="{2C2F4CEF-ED72-42E3-B427-F4A321B1D0C4}" destId="{2B970522-15AF-4350-8C8B-98F1F24077E7}" srcOrd="9" destOrd="0" presId="urn:microsoft.com/office/officeart/2018/2/layout/IconVerticalSolidList"/>
    <dgm:cxn modelId="{0E552DF2-FBF1-42C9-8A02-B4DBFA3BDDAB}" type="presParOf" srcId="{2C2F4CEF-ED72-42E3-B427-F4A321B1D0C4}" destId="{46988DB8-4B55-4679-94EE-0005756E557E}" srcOrd="10" destOrd="0" presId="urn:microsoft.com/office/officeart/2018/2/layout/IconVerticalSolidList"/>
    <dgm:cxn modelId="{46CA8AB4-D0AD-4B87-9C5B-1C9C21D78B4C}" type="presParOf" srcId="{46988DB8-4B55-4679-94EE-0005756E557E}" destId="{A8C8DB67-B4FE-4951-B129-58C182CD3546}" srcOrd="0" destOrd="0" presId="urn:microsoft.com/office/officeart/2018/2/layout/IconVerticalSolidList"/>
    <dgm:cxn modelId="{B361741F-63D2-4254-ACAA-0298692EA969}" type="presParOf" srcId="{46988DB8-4B55-4679-94EE-0005756E557E}" destId="{CF635DC1-D37F-46A9-8D64-5E0B24B76547}" srcOrd="1" destOrd="0" presId="urn:microsoft.com/office/officeart/2018/2/layout/IconVerticalSolidList"/>
    <dgm:cxn modelId="{C2EFF91F-3E86-4DDF-95B3-FE91AAA58FAF}" type="presParOf" srcId="{46988DB8-4B55-4679-94EE-0005756E557E}" destId="{63834422-9431-4851-A260-CAD3EA6F0204}" srcOrd="2" destOrd="0" presId="urn:microsoft.com/office/officeart/2018/2/layout/IconVerticalSolidList"/>
    <dgm:cxn modelId="{3E18C99F-1ABF-4532-A690-4611F21EBA36}" type="presParOf" srcId="{46988DB8-4B55-4679-94EE-0005756E557E}" destId="{281F72C7-C323-4269-BEFF-010E331ECD22}" srcOrd="3" destOrd="0" presId="urn:microsoft.com/office/officeart/2018/2/layout/IconVerticalSolidList"/>
    <dgm:cxn modelId="{D833E5A7-1529-45AB-9EE6-36480DC59CBC}" type="presParOf" srcId="{2C2F4CEF-ED72-42E3-B427-F4A321B1D0C4}" destId="{2A228096-259D-4EE5-868D-4E4D6E6B15CE}" srcOrd="11" destOrd="0" presId="urn:microsoft.com/office/officeart/2018/2/layout/IconVerticalSolidList"/>
    <dgm:cxn modelId="{4D48D1DC-429F-4AE6-9C81-91010C8C246E}" type="presParOf" srcId="{2C2F4CEF-ED72-42E3-B427-F4A321B1D0C4}" destId="{2DB49CEF-8DA9-4864-B3B7-E525657861AB}" srcOrd="12" destOrd="0" presId="urn:microsoft.com/office/officeart/2018/2/layout/IconVerticalSolidList"/>
    <dgm:cxn modelId="{A0250143-61B7-4A0A-A185-92D1282B209B}" type="presParOf" srcId="{2DB49CEF-8DA9-4864-B3B7-E525657861AB}" destId="{267D347F-CF99-4144-A78B-70DB56C57469}" srcOrd="0" destOrd="0" presId="urn:microsoft.com/office/officeart/2018/2/layout/IconVerticalSolidList"/>
    <dgm:cxn modelId="{02CC9AD7-5A77-4334-A084-805C6E771315}" type="presParOf" srcId="{2DB49CEF-8DA9-4864-B3B7-E525657861AB}" destId="{67BE004A-4A82-4853-B5A5-7357CD1BDFA9}" srcOrd="1" destOrd="0" presId="urn:microsoft.com/office/officeart/2018/2/layout/IconVerticalSolidList"/>
    <dgm:cxn modelId="{3C6850A7-1EA0-4987-B241-751EDED39D5D}" type="presParOf" srcId="{2DB49CEF-8DA9-4864-B3B7-E525657861AB}" destId="{6870C84C-2B2C-4FA0-8701-CFFEE58C1A44}" srcOrd="2" destOrd="0" presId="urn:microsoft.com/office/officeart/2018/2/layout/IconVerticalSolidList"/>
    <dgm:cxn modelId="{499D3063-B6D3-4697-AF08-3EA91859FA4F}" type="presParOf" srcId="{2DB49CEF-8DA9-4864-B3B7-E525657861AB}" destId="{E7ADF292-C637-4463-A882-5CBF6A0E65E0}" srcOrd="3" destOrd="0" presId="urn:microsoft.com/office/officeart/2018/2/layout/IconVerticalSolidList"/>
    <dgm:cxn modelId="{26F561BE-44F1-4610-8BFC-650F20E1FA73}" type="presParOf" srcId="{2C2F4CEF-ED72-42E3-B427-F4A321B1D0C4}" destId="{7A11CF49-B319-4956-B747-BF396C50EFCD}" srcOrd="13" destOrd="0" presId="urn:microsoft.com/office/officeart/2018/2/layout/IconVerticalSolidList"/>
    <dgm:cxn modelId="{EFA84EB6-D32E-45AD-884B-50748DCB61E2}" type="presParOf" srcId="{2C2F4CEF-ED72-42E3-B427-F4A321B1D0C4}" destId="{DEFA28D7-34A7-4ADB-8AB4-990C8FB2EFEE}" srcOrd="14" destOrd="0" presId="urn:microsoft.com/office/officeart/2018/2/layout/IconVerticalSolidList"/>
    <dgm:cxn modelId="{8BBA86D0-3E8E-4DA7-AD64-0383D89FB04D}" type="presParOf" srcId="{DEFA28D7-34A7-4ADB-8AB4-990C8FB2EFEE}" destId="{8B66803C-57B0-4299-9230-B48541F6A970}" srcOrd="0" destOrd="0" presId="urn:microsoft.com/office/officeart/2018/2/layout/IconVerticalSolidList"/>
    <dgm:cxn modelId="{CD9D3DC5-BFAD-4102-AD5B-ACFCCD29AA2F}" type="presParOf" srcId="{DEFA28D7-34A7-4ADB-8AB4-990C8FB2EFEE}" destId="{9F8C32BA-A097-494F-8C9E-C4B4026C76AC}" srcOrd="1" destOrd="0" presId="urn:microsoft.com/office/officeart/2018/2/layout/IconVerticalSolidList"/>
    <dgm:cxn modelId="{F30A5E53-F2A1-4609-B14B-D17B2DD6CE84}" type="presParOf" srcId="{DEFA28D7-34A7-4ADB-8AB4-990C8FB2EFEE}" destId="{B41EFA10-C271-4E13-9EC1-9A920DBD4AAB}" srcOrd="2" destOrd="0" presId="urn:microsoft.com/office/officeart/2018/2/layout/IconVerticalSolidList"/>
    <dgm:cxn modelId="{76F30848-C64F-480C-93FB-B3DEEA9EECE6}" type="presParOf" srcId="{DEFA28D7-34A7-4ADB-8AB4-990C8FB2EFEE}" destId="{9D7D46FD-225A-4710-B2BA-56C9A866D7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189F7-E500-49F8-A22B-B0AD104DF894}">
      <dsp:nvSpPr>
        <dsp:cNvPr id="0" name=""/>
        <dsp:cNvSpPr/>
      </dsp:nvSpPr>
      <dsp:spPr>
        <a:xfrm>
          <a:off x="0" y="0"/>
          <a:ext cx="7750915" cy="460745"/>
        </a:xfrm>
        <a:prstGeom prst="roundRect">
          <a:avLst>
            <a:gd name="adj" fmla="val 10000"/>
          </a:avLst>
        </a:prstGeom>
        <a:solidFill>
          <a:srgbClr val="92D050"/>
        </a:solidFill>
        <a:ln>
          <a:solidFill>
            <a:schemeClr val="bg1"/>
          </a:solidFill>
        </a:ln>
        <a:effectLst/>
      </dsp:spPr>
      <dsp:style>
        <a:lnRef idx="0">
          <a:scrgbClr r="0" g="0" b="0"/>
        </a:lnRef>
        <a:fillRef idx="1">
          <a:scrgbClr r="0" g="0" b="0"/>
        </a:fillRef>
        <a:effectRef idx="0">
          <a:scrgbClr r="0" g="0" b="0"/>
        </a:effectRef>
        <a:fontRef idx="minor"/>
      </dsp:style>
    </dsp:sp>
    <dsp:sp modelId="{B24F3FAA-D168-4224-8E49-0AA9F286FFBC}">
      <dsp:nvSpPr>
        <dsp:cNvPr id="0" name=""/>
        <dsp:cNvSpPr/>
      </dsp:nvSpPr>
      <dsp:spPr>
        <a:xfrm>
          <a:off x="139375" y="104216"/>
          <a:ext cx="253409" cy="2534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FC6E59-5BAD-41D3-9B26-91629B5EEC92}">
      <dsp:nvSpPr>
        <dsp:cNvPr id="0" name=""/>
        <dsp:cNvSpPr/>
      </dsp:nvSpPr>
      <dsp:spPr>
        <a:xfrm>
          <a:off x="532160" y="548"/>
          <a:ext cx="7218754" cy="46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762" tIns="48762" rIns="48762" bIns="48762" numCol="1" spcCol="1270" anchor="ctr" anchorCtr="0">
          <a:noAutofit/>
        </a:bodyPr>
        <a:lstStyle/>
        <a:p>
          <a:pPr marL="0" lvl="0" indent="0" algn="l" defTabSz="622300">
            <a:lnSpc>
              <a:spcPct val="100000"/>
            </a:lnSpc>
            <a:spcBef>
              <a:spcPct val="0"/>
            </a:spcBef>
            <a:spcAft>
              <a:spcPct val="35000"/>
            </a:spcAft>
            <a:buNone/>
          </a:pPr>
          <a:r>
            <a:rPr lang="en-US" sz="1400" b="1" kern="1200">
              <a:latin typeface="Arial" panose="020B0604020202020204" pitchFamily="34" charset="0"/>
              <a:cs typeface="Arial" panose="020B0604020202020204" pitchFamily="34" charset="0"/>
            </a:rPr>
            <a:t>Welcome and Introductions</a:t>
          </a:r>
        </a:p>
      </dsp:txBody>
      <dsp:txXfrm>
        <a:off x="532160" y="548"/>
        <a:ext cx="7218754" cy="460745"/>
      </dsp:txXfrm>
    </dsp:sp>
    <dsp:sp modelId="{E736DE0F-BF91-470A-AA9C-0AA3B35E5D45}">
      <dsp:nvSpPr>
        <dsp:cNvPr id="0" name=""/>
        <dsp:cNvSpPr/>
      </dsp:nvSpPr>
      <dsp:spPr>
        <a:xfrm>
          <a:off x="0" y="576479"/>
          <a:ext cx="7750915" cy="460745"/>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E80BCFE8-435E-45FA-911C-733F40F9F67C}">
      <dsp:nvSpPr>
        <dsp:cNvPr id="0" name=""/>
        <dsp:cNvSpPr/>
      </dsp:nvSpPr>
      <dsp:spPr>
        <a:xfrm>
          <a:off x="149534" y="663807"/>
          <a:ext cx="253409" cy="25340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E55861-FD0E-45C0-BD1F-177C5E4AC9B6}">
      <dsp:nvSpPr>
        <dsp:cNvPr id="0" name=""/>
        <dsp:cNvSpPr/>
      </dsp:nvSpPr>
      <dsp:spPr>
        <a:xfrm>
          <a:off x="532160" y="576479"/>
          <a:ext cx="7218754" cy="46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762" tIns="48762" rIns="48762" bIns="48762" numCol="1" spcCol="1270" anchor="ctr" anchorCtr="0">
          <a:noAutofit/>
        </a:bodyPr>
        <a:lstStyle/>
        <a:p>
          <a:pPr marL="0" lvl="0" indent="0" algn="l" defTabSz="622300">
            <a:lnSpc>
              <a:spcPct val="100000"/>
            </a:lnSpc>
            <a:spcBef>
              <a:spcPct val="0"/>
            </a:spcBef>
            <a:spcAft>
              <a:spcPct val="35000"/>
            </a:spcAft>
            <a:buNone/>
          </a:pPr>
          <a:r>
            <a:rPr lang="en-US" altLang="en-US" sz="1400" b="1" kern="1200">
              <a:latin typeface="Arial" panose="020B0604020202020204" pitchFamily="34" charset="0"/>
              <a:cs typeface="Calibri" panose="020F0502020204030204" pitchFamily="34" charset="0"/>
            </a:rPr>
            <a:t>History, Definition, and Purpose (the ‘Who, What, When, Where, and Why’) of ADA</a:t>
          </a:r>
          <a:endParaRPr lang="en-US" sz="1400" b="1" kern="1200">
            <a:latin typeface="Arial" panose="020B0604020202020204" pitchFamily="34" charset="0"/>
            <a:cs typeface="Arial" panose="020B0604020202020204" pitchFamily="34" charset="0"/>
          </a:endParaRPr>
        </a:p>
      </dsp:txBody>
      <dsp:txXfrm>
        <a:off x="532160" y="576479"/>
        <a:ext cx="7218754" cy="460745"/>
      </dsp:txXfrm>
    </dsp:sp>
    <dsp:sp modelId="{1DB44834-89E7-4282-8096-5B496B04BE6F}">
      <dsp:nvSpPr>
        <dsp:cNvPr id="0" name=""/>
        <dsp:cNvSpPr/>
      </dsp:nvSpPr>
      <dsp:spPr>
        <a:xfrm>
          <a:off x="0" y="1152411"/>
          <a:ext cx="7750915" cy="460745"/>
        </a:xfrm>
        <a:prstGeom prst="roundRect">
          <a:avLst>
            <a:gd name="adj" fmla="val 10000"/>
          </a:avLst>
        </a:prstGeom>
        <a:solidFill>
          <a:srgbClr val="92D050"/>
        </a:solidFill>
        <a:ln>
          <a:solidFill>
            <a:schemeClr val="bg1"/>
          </a:solidFill>
        </a:ln>
        <a:effectLst/>
      </dsp:spPr>
      <dsp:style>
        <a:lnRef idx="0">
          <a:scrgbClr r="0" g="0" b="0"/>
        </a:lnRef>
        <a:fillRef idx="1">
          <a:scrgbClr r="0" g="0" b="0"/>
        </a:fillRef>
        <a:effectRef idx="0">
          <a:scrgbClr r="0" g="0" b="0"/>
        </a:effectRef>
        <a:fontRef idx="minor"/>
      </dsp:style>
    </dsp:sp>
    <dsp:sp modelId="{C96F642E-E8BE-4F4B-BE4E-2052D66B73B8}">
      <dsp:nvSpPr>
        <dsp:cNvPr id="0" name=""/>
        <dsp:cNvSpPr/>
      </dsp:nvSpPr>
      <dsp:spPr>
        <a:xfrm>
          <a:off x="139375" y="1256078"/>
          <a:ext cx="253409" cy="2534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85B2A2-1D30-4969-9675-A8443A53BB15}">
      <dsp:nvSpPr>
        <dsp:cNvPr id="0" name=""/>
        <dsp:cNvSpPr/>
      </dsp:nvSpPr>
      <dsp:spPr>
        <a:xfrm>
          <a:off x="532160" y="1152411"/>
          <a:ext cx="7218754" cy="46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762" tIns="48762" rIns="48762" bIns="48762" numCol="1" spcCol="1270" anchor="ctr" anchorCtr="0">
          <a:noAutofit/>
        </a:bodyPr>
        <a:lstStyle/>
        <a:p>
          <a:pPr marL="0" lvl="0" indent="0" algn="l" defTabSz="622300">
            <a:lnSpc>
              <a:spcPct val="100000"/>
            </a:lnSpc>
            <a:spcBef>
              <a:spcPct val="0"/>
            </a:spcBef>
            <a:spcAft>
              <a:spcPct val="35000"/>
            </a:spcAft>
            <a:buNone/>
          </a:pPr>
          <a:r>
            <a:rPr lang="en-US" altLang="en-US" sz="1400" b="1" kern="1200">
              <a:latin typeface="Arial" panose="020B0604020202020204" pitchFamily="34" charset="0"/>
              <a:cs typeface="Calibri" panose="020F0502020204030204" pitchFamily="34" charset="0"/>
            </a:rPr>
            <a:t>Explanation of the Titles and codes governing the ADA</a:t>
          </a:r>
          <a:endParaRPr lang="en-US" sz="1400" b="1" kern="1200">
            <a:latin typeface="Arial" panose="020B0604020202020204" pitchFamily="34" charset="0"/>
            <a:cs typeface="Arial" panose="020B0604020202020204" pitchFamily="34" charset="0"/>
          </a:endParaRPr>
        </a:p>
      </dsp:txBody>
      <dsp:txXfrm>
        <a:off x="532160" y="1152411"/>
        <a:ext cx="7218754" cy="460745"/>
      </dsp:txXfrm>
    </dsp:sp>
    <dsp:sp modelId="{5FA97F41-74B5-4A55-9896-F84048AD0CC7}">
      <dsp:nvSpPr>
        <dsp:cNvPr id="0" name=""/>
        <dsp:cNvSpPr/>
      </dsp:nvSpPr>
      <dsp:spPr>
        <a:xfrm>
          <a:off x="0" y="1728342"/>
          <a:ext cx="7750915" cy="460745"/>
        </a:xfrm>
        <a:prstGeom prst="roundRect">
          <a:avLst>
            <a:gd name="adj" fmla="val 10000"/>
          </a:avLst>
        </a:prstGeom>
        <a:solidFill>
          <a:srgbClr val="92D050"/>
        </a:solidFill>
        <a:ln>
          <a:solidFill>
            <a:schemeClr val="bg1"/>
          </a:solidFill>
        </a:ln>
        <a:effectLst/>
      </dsp:spPr>
      <dsp:style>
        <a:lnRef idx="0">
          <a:scrgbClr r="0" g="0" b="0"/>
        </a:lnRef>
        <a:fillRef idx="1">
          <a:scrgbClr r="0" g="0" b="0"/>
        </a:fillRef>
        <a:effectRef idx="0">
          <a:scrgbClr r="0" g="0" b="0"/>
        </a:effectRef>
        <a:fontRef idx="minor"/>
      </dsp:style>
    </dsp:sp>
    <dsp:sp modelId="{C411BEB7-8AAA-4298-A144-E19BD894633C}">
      <dsp:nvSpPr>
        <dsp:cNvPr id="0" name=""/>
        <dsp:cNvSpPr/>
      </dsp:nvSpPr>
      <dsp:spPr>
        <a:xfrm>
          <a:off x="139375" y="1832010"/>
          <a:ext cx="253409" cy="2534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2EC037-9C16-464F-80C1-E0A58C78030E}">
      <dsp:nvSpPr>
        <dsp:cNvPr id="0" name=""/>
        <dsp:cNvSpPr/>
      </dsp:nvSpPr>
      <dsp:spPr>
        <a:xfrm>
          <a:off x="532160" y="1728342"/>
          <a:ext cx="7218754" cy="46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762" tIns="48762" rIns="48762" bIns="48762" numCol="1" spcCol="1270" anchor="ctr" anchorCtr="0">
          <a:noAutofit/>
        </a:bodyPr>
        <a:lstStyle/>
        <a:p>
          <a:pPr marL="0" lvl="0" indent="0" algn="l" defTabSz="622300">
            <a:lnSpc>
              <a:spcPct val="100000"/>
            </a:lnSpc>
            <a:spcBef>
              <a:spcPct val="0"/>
            </a:spcBef>
            <a:spcAft>
              <a:spcPct val="35000"/>
            </a:spcAft>
            <a:buNone/>
          </a:pPr>
          <a:r>
            <a:rPr lang="en-US" altLang="en-US" sz="1400" b="1" kern="1200">
              <a:latin typeface="Arial" panose="020B0604020202020204" pitchFamily="34" charset="0"/>
              <a:cs typeface="Calibri" panose="020F0502020204030204" pitchFamily="34" charset="0"/>
            </a:rPr>
            <a:t>2010 ADA Standards for Accessible Design </a:t>
          </a:r>
          <a:endParaRPr lang="en-US" sz="1400" b="1" kern="1200">
            <a:latin typeface="Arial" panose="020B0604020202020204" pitchFamily="34" charset="0"/>
            <a:cs typeface="Arial" panose="020B0604020202020204" pitchFamily="34" charset="0"/>
          </a:endParaRPr>
        </a:p>
      </dsp:txBody>
      <dsp:txXfrm>
        <a:off x="532160" y="1728342"/>
        <a:ext cx="7218754" cy="460745"/>
      </dsp:txXfrm>
    </dsp:sp>
    <dsp:sp modelId="{4CF625C0-622F-4406-AC49-359CE526E3A9}">
      <dsp:nvSpPr>
        <dsp:cNvPr id="0" name=""/>
        <dsp:cNvSpPr/>
      </dsp:nvSpPr>
      <dsp:spPr>
        <a:xfrm>
          <a:off x="0" y="2304274"/>
          <a:ext cx="7750915" cy="460745"/>
        </a:xfrm>
        <a:prstGeom prst="roundRect">
          <a:avLst>
            <a:gd name="adj" fmla="val 10000"/>
          </a:avLst>
        </a:prstGeom>
        <a:solidFill>
          <a:srgbClr val="92D050"/>
        </a:solidFill>
        <a:ln>
          <a:solidFill>
            <a:schemeClr val="bg1"/>
          </a:solidFill>
        </a:ln>
        <a:effectLst/>
      </dsp:spPr>
      <dsp:style>
        <a:lnRef idx="0">
          <a:scrgbClr r="0" g="0" b="0"/>
        </a:lnRef>
        <a:fillRef idx="1">
          <a:scrgbClr r="0" g="0" b="0"/>
        </a:fillRef>
        <a:effectRef idx="0">
          <a:scrgbClr r="0" g="0" b="0"/>
        </a:effectRef>
        <a:fontRef idx="minor"/>
      </dsp:style>
    </dsp:sp>
    <dsp:sp modelId="{44E190D8-CA59-4CB5-886D-9BF3B275618A}">
      <dsp:nvSpPr>
        <dsp:cNvPr id="0" name=""/>
        <dsp:cNvSpPr/>
      </dsp:nvSpPr>
      <dsp:spPr>
        <a:xfrm>
          <a:off x="139375" y="2407941"/>
          <a:ext cx="253409" cy="2534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FA2792-FA02-4D13-AFCB-9296B3C92202}">
      <dsp:nvSpPr>
        <dsp:cNvPr id="0" name=""/>
        <dsp:cNvSpPr/>
      </dsp:nvSpPr>
      <dsp:spPr>
        <a:xfrm>
          <a:off x="532160" y="2304274"/>
          <a:ext cx="7218754" cy="46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762" tIns="48762" rIns="48762" bIns="48762" numCol="1" spcCol="1270" anchor="ctr" anchorCtr="0">
          <a:noAutofit/>
        </a:bodyPr>
        <a:lstStyle/>
        <a:p>
          <a:pPr marL="0" lvl="0" indent="0" algn="l" defTabSz="622300">
            <a:lnSpc>
              <a:spcPct val="100000"/>
            </a:lnSpc>
            <a:spcBef>
              <a:spcPct val="0"/>
            </a:spcBef>
            <a:spcAft>
              <a:spcPct val="35000"/>
            </a:spcAft>
            <a:buNone/>
          </a:pPr>
          <a:r>
            <a:rPr lang="en-US" altLang="en-US" sz="1400" b="1" kern="1200">
              <a:latin typeface="Arial" panose="020B0604020202020204" pitchFamily="34" charset="0"/>
              <a:cs typeface="Calibri" panose="020F0502020204030204" pitchFamily="34" charset="0"/>
            </a:rPr>
            <a:t>Overview of ADA Applications and Procedures </a:t>
          </a:r>
          <a:endParaRPr lang="en-US" sz="1400" b="1" kern="1200">
            <a:latin typeface="Arial" panose="020B0604020202020204" pitchFamily="34" charset="0"/>
            <a:cs typeface="Arial" panose="020B0604020202020204" pitchFamily="34" charset="0"/>
          </a:endParaRPr>
        </a:p>
      </dsp:txBody>
      <dsp:txXfrm>
        <a:off x="532160" y="2304274"/>
        <a:ext cx="7218754" cy="460745"/>
      </dsp:txXfrm>
    </dsp:sp>
    <dsp:sp modelId="{A8C8DB67-B4FE-4951-B129-58C182CD3546}">
      <dsp:nvSpPr>
        <dsp:cNvPr id="0" name=""/>
        <dsp:cNvSpPr/>
      </dsp:nvSpPr>
      <dsp:spPr>
        <a:xfrm>
          <a:off x="0" y="2880205"/>
          <a:ext cx="7750915" cy="460745"/>
        </a:xfrm>
        <a:prstGeom prst="roundRect">
          <a:avLst>
            <a:gd name="adj" fmla="val 10000"/>
          </a:avLst>
        </a:prstGeom>
        <a:solidFill>
          <a:srgbClr val="92D050"/>
        </a:solidFill>
        <a:ln>
          <a:solidFill>
            <a:schemeClr val="bg1"/>
          </a:solidFill>
        </a:ln>
        <a:effectLst/>
      </dsp:spPr>
      <dsp:style>
        <a:lnRef idx="0">
          <a:scrgbClr r="0" g="0" b="0"/>
        </a:lnRef>
        <a:fillRef idx="1">
          <a:scrgbClr r="0" g="0" b="0"/>
        </a:fillRef>
        <a:effectRef idx="0">
          <a:scrgbClr r="0" g="0" b="0"/>
        </a:effectRef>
        <a:fontRef idx="minor"/>
      </dsp:style>
    </dsp:sp>
    <dsp:sp modelId="{CF635DC1-D37F-46A9-8D64-5E0B24B76547}">
      <dsp:nvSpPr>
        <dsp:cNvPr id="0" name=""/>
        <dsp:cNvSpPr/>
      </dsp:nvSpPr>
      <dsp:spPr>
        <a:xfrm>
          <a:off x="139375" y="2983873"/>
          <a:ext cx="253409" cy="25340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1F72C7-C323-4269-BEFF-010E331ECD22}">
      <dsp:nvSpPr>
        <dsp:cNvPr id="0" name=""/>
        <dsp:cNvSpPr/>
      </dsp:nvSpPr>
      <dsp:spPr>
        <a:xfrm>
          <a:off x="532160" y="2880205"/>
          <a:ext cx="7218754" cy="46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762" tIns="48762" rIns="48762" bIns="48762" numCol="1" spcCol="1270" anchor="ctr" anchorCtr="0">
          <a:noAutofit/>
        </a:bodyPr>
        <a:lstStyle/>
        <a:p>
          <a:pPr marL="0" lvl="0" indent="0" algn="l" defTabSz="622300">
            <a:lnSpc>
              <a:spcPct val="100000"/>
            </a:lnSpc>
            <a:spcBef>
              <a:spcPct val="0"/>
            </a:spcBef>
            <a:spcAft>
              <a:spcPct val="35000"/>
            </a:spcAft>
            <a:buNone/>
          </a:pPr>
          <a:r>
            <a:rPr lang="en-US" altLang="en-US" sz="1400" b="1" kern="1200">
              <a:latin typeface="Arial" panose="020B0604020202020204" pitchFamily="34" charset="0"/>
              <a:cs typeface="Calibri" panose="020F0502020204030204" pitchFamily="34" charset="0"/>
            </a:rPr>
            <a:t>Examples of ADA Issues &amp; Concerns</a:t>
          </a:r>
          <a:endParaRPr lang="en-US" sz="1400" b="1" kern="1200">
            <a:latin typeface="Arial" panose="020B0604020202020204" pitchFamily="34" charset="0"/>
            <a:cs typeface="Arial" panose="020B0604020202020204" pitchFamily="34" charset="0"/>
          </a:endParaRPr>
        </a:p>
      </dsp:txBody>
      <dsp:txXfrm>
        <a:off x="532160" y="2880205"/>
        <a:ext cx="7218754" cy="460745"/>
      </dsp:txXfrm>
    </dsp:sp>
    <dsp:sp modelId="{267D347F-CF99-4144-A78B-70DB56C57469}">
      <dsp:nvSpPr>
        <dsp:cNvPr id="0" name=""/>
        <dsp:cNvSpPr/>
      </dsp:nvSpPr>
      <dsp:spPr>
        <a:xfrm>
          <a:off x="0" y="3456136"/>
          <a:ext cx="7750915" cy="460745"/>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67BE004A-4A82-4853-B5A5-7357CD1BDFA9}">
      <dsp:nvSpPr>
        <dsp:cNvPr id="0" name=""/>
        <dsp:cNvSpPr/>
      </dsp:nvSpPr>
      <dsp:spPr>
        <a:xfrm>
          <a:off x="139375" y="3559804"/>
          <a:ext cx="253409" cy="253409"/>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ADF292-C637-4463-A882-5CBF6A0E65E0}">
      <dsp:nvSpPr>
        <dsp:cNvPr id="0" name=""/>
        <dsp:cNvSpPr/>
      </dsp:nvSpPr>
      <dsp:spPr>
        <a:xfrm>
          <a:off x="532160" y="3456136"/>
          <a:ext cx="7218754" cy="46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762" tIns="48762" rIns="48762" bIns="48762" numCol="1" spcCol="1270" anchor="ctr" anchorCtr="0">
          <a:noAutofit/>
        </a:bodyPr>
        <a:lstStyle/>
        <a:p>
          <a:pPr marL="0" lvl="0" indent="0" algn="l" defTabSz="622300">
            <a:lnSpc>
              <a:spcPct val="100000"/>
            </a:lnSpc>
            <a:spcBef>
              <a:spcPct val="0"/>
            </a:spcBef>
            <a:spcAft>
              <a:spcPct val="35000"/>
            </a:spcAft>
            <a:buNone/>
          </a:pPr>
          <a:r>
            <a:rPr lang="en-US" altLang="en-US" sz="1400" b="1" kern="1200">
              <a:latin typeface="Arial" panose="020B0604020202020204" pitchFamily="34" charset="0"/>
              <a:cs typeface="Calibri" panose="020F0502020204030204" pitchFamily="34" charset="0"/>
            </a:rPr>
            <a:t>ADA Fails</a:t>
          </a:r>
          <a:endParaRPr lang="en-US" sz="1400" b="1" kern="1200">
            <a:latin typeface="Arial" panose="020B0604020202020204" pitchFamily="34" charset="0"/>
            <a:cs typeface="Arial" panose="020B0604020202020204" pitchFamily="34" charset="0"/>
          </a:endParaRPr>
        </a:p>
      </dsp:txBody>
      <dsp:txXfrm>
        <a:off x="532160" y="3456136"/>
        <a:ext cx="7218754" cy="460745"/>
      </dsp:txXfrm>
    </dsp:sp>
    <dsp:sp modelId="{8B66803C-57B0-4299-9230-B48541F6A970}">
      <dsp:nvSpPr>
        <dsp:cNvPr id="0" name=""/>
        <dsp:cNvSpPr/>
      </dsp:nvSpPr>
      <dsp:spPr>
        <a:xfrm>
          <a:off x="0" y="4032068"/>
          <a:ext cx="7750915" cy="460745"/>
        </a:xfrm>
        <a:prstGeom prst="roundRect">
          <a:avLst>
            <a:gd name="adj" fmla="val 10000"/>
          </a:avLst>
        </a:prstGeom>
        <a:solidFill>
          <a:srgbClr val="92D050"/>
        </a:solidFill>
        <a:ln>
          <a:solidFill>
            <a:schemeClr val="bg1"/>
          </a:solidFill>
        </a:ln>
        <a:effectLst/>
      </dsp:spPr>
      <dsp:style>
        <a:lnRef idx="0">
          <a:scrgbClr r="0" g="0" b="0"/>
        </a:lnRef>
        <a:fillRef idx="1">
          <a:scrgbClr r="0" g="0" b="0"/>
        </a:fillRef>
        <a:effectRef idx="0">
          <a:scrgbClr r="0" g="0" b="0"/>
        </a:effectRef>
        <a:fontRef idx="minor"/>
      </dsp:style>
    </dsp:sp>
    <dsp:sp modelId="{9F8C32BA-A097-494F-8C9E-C4B4026C76AC}">
      <dsp:nvSpPr>
        <dsp:cNvPr id="0" name=""/>
        <dsp:cNvSpPr/>
      </dsp:nvSpPr>
      <dsp:spPr>
        <a:xfrm>
          <a:off x="139375" y="4135736"/>
          <a:ext cx="253409" cy="253409"/>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7D46FD-225A-4710-B2BA-56C9A866D77F}">
      <dsp:nvSpPr>
        <dsp:cNvPr id="0" name=""/>
        <dsp:cNvSpPr/>
      </dsp:nvSpPr>
      <dsp:spPr>
        <a:xfrm>
          <a:off x="532160" y="4032068"/>
          <a:ext cx="7218754" cy="46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762" tIns="48762" rIns="48762" bIns="48762" numCol="1" spcCol="1270" anchor="ctr" anchorCtr="0">
          <a:noAutofit/>
        </a:bodyPr>
        <a:lstStyle/>
        <a:p>
          <a:pPr marL="0" lvl="0" indent="0" algn="l" defTabSz="622300">
            <a:lnSpc>
              <a:spcPct val="100000"/>
            </a:lnSpc>
            <a:spcBef>
              <a:spcPct val="0"/>
            </a:spcBef>
            <a:spcAft>
              <a:spcPct val="35000"/>
            </a:spcAft>
            <a:buFont typeface="Wingdings" panose="05000000000000000000" pitchFamily="2" charset="2"/>
            <a:buNone/>
          </a:pPr>
          <a:r>
            <a:rPr lang="en-US" altLang="en-US" sz="1400" b="1" kern="1200">
              <a:latin typeface="Arial" panose="020B0604020202020204" pitchFamily="34" charset="0"/>
              <a:cs typeface="Calibri" panose="020F0502020204030204" pitchFamily="34" charset="0"/>
            </a:rPr>
            <a:t>The Risks of Not Being ADA Compliant</a:t>
          </a:r>
          <a:endParaRPr lang="en-US" sz="1400" b="1" kern="1200">
            <a:latin typeface="Arial" panose="020B0604020202020204" pitchFamily="34" charset="0"/>
            <a:cs typeface="Arial" panose="020B0604020202020204" pitchFamily="34" charset="0"/>
          </a:endParaRPr>
        </a:p>
      </dsp:txBody>
      <dsp:txXfrm>
        <a:off x="532160" y="4032068"/>
        <a:ext cx="7218754" cy="4607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E0960F-8E93-900D-DED0-C31EA843F916}"/>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610F3C48-FDCB-0211-5221-855D5E9E9E4D}"/>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latin typeface="Arial" pitchFamily="34" charset="0"/>
              </a:defRPr>
            </a:lvl1pPr>
          </a:lstStyle>
          <a:p>
            <a:pPr>
              <a:defRPr/>
            </a:pPr>
            <a:fld id="{15E59AF0-2433-4E57-856C-29C8D234D35E}" type="datetimeFigureOut">
              <a:rPr lang="en-US"/>
              <a:pPr>
                <a:defRPr/>
              </a:pPr>
              <a:t>3/27/2025</a:t>
            </a:fld>
            <a:endParaRPr lang="en-US"/>
          </a:p>
        </p:txBody>
      </p:sp>
      <p:sp>
        <p:nvSpPr>
          <p:cNvPr id="4" name="Footer Placeholder 3">
            <a:extLst>
              <a:ext uri="{FF2B5EF4-FFF2-40B4-BE49-F238E27FC236}">
                <a16:creationId xmlns:a16="http://schemas.microsoft.com/office/drawing/2014/main" id="{00F7E628-E8F6-3244-6D81-EEB4DFBDCF9A}"/>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36004E4E-0419-44E9-1DEA-E6463DD0F44B}"/>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6FCD203F-CCF6-4FD1-8220-F8E2B59ED79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3T14:45:14.890"/>
    </inkml:context>
    <inkml:brush xml:id="br0">
      <inkml:brushProperty name="width" value="0.35" units="cm"/>
      <inkml:brushProperty name="height" value="0.35" units="cm"/>
    </inkml:brush>
  </inkml:definitions>
  <inkml:trace contextRef="#ctx0" brushRef="#br0">241 241 24575,'1407'0'-1365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A6A603-7624-CEA6-6BE2-A54E5F6FBED5}"/>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91A2241-739A-489D-5510-7F2097E846C5}"/>
              </a:ext>
            </a:extLst>
          </p:cNvPr>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itchFamily="34" charset="0"/>
              </a:defRPr>
            </a:lvl1pPr>
          </a:lstStyle>
          <a:p>
            <a:pPr>
              <a:defRPr/>
            </a:pPr>
            <a:fld id="{3EEE1A62-985F-44C5-A72E-0591A03411BA}" type="datetime1">
              <a:rPr lang="en-US"/>
              <a:pPr>
                <a:defRPr/>
              </a:pPr>
              <a:t>3/27/2025</a:t>
            </a:fld>
            <a:endParaRPr lang="en-US"/>
          </a:p>
        </p:txBody>
      </p:sp>
      <p:sp>
        <p:nvSpPr>
          <p:cNvPr id="4" name="Slide Image Placeholder 3">
            <a:extLst>
              <a:ext uri="{FF2B5EF4-FFF2-40B4-BE49-F238E27FC236}">
                <a16:creationId xmlns:a16="http://schemas.microsoft.com/office/drawing/2014/main" id="{C983589C-100F-F184-532C-749B68F11D8D}"/>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C20B6892-853D-C7C5-4058-F074BCC4C8E9}"/>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F2812E5-4099-89DD-1DDB-440B67B90EC5}"/>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355DF1D-DE3E-023F-FBB1-AD120DE57300}"/>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76BF811-F0AB-4AF8-9ABB-F0EBCD8CB87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C76A82-F9C0-65ED-C4DA-3BB73BA54276}"/>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5" name="Footer Placeholder 4">
            <a:extLst>
              <a:ext uri="{FF2B5EF4-FFF2-40B4-BE49-F238E27FC236}">
                <a16:creationId xmlns:a16="http://schemas.microsoft.com/office/drawing/2014/main" id="{181E5957-9EFF-ECFD-D08F-D3AD4EC36F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56B6E6-26C0-A5F3-BCD0-0DC1C960C698}"/>
              </a:ext>
            </a:extLst>
          </p:cNvPr>
          <p:cNvSpPr>
            <a:spLocks noGrp="1"/>
          </p:cNvSpPr>
          <p:nvPr>
            <p:ph type="sldNum" sz="quarter" idx="12"/>
          </p:nvPr>
        </p:nvSpPr>
        <p:spPr/>
        <p:txBody>
          <a:bodyPr/>
          <a:lstStyle>
            <a:lvl1pPr>
              <a:defRPr/>
            </a:lvl1pPr>
          </a:lstStyle>
          <a:p>
            <a:pPr>
              <a:defRPr/>
            </a:pPr>
            <a:fld id="{E1C41B79-6AFE-4259-B028-D4E80820DC27}" type="slidenum">
              <a:rPr lang="en-US" altLang="en-US"/>
              <a:pPr>
                <a:defRPr/>
              </a:pPr>
              <a:t>‹#›</a:t>
            </a:fld>
            <a:endParaRPr lang="en-US" altLang="en-US"/>
          </a:p>
        </p:txBody>
      </p:sp>
    </p:spTree>
    <p:extLst>
      <p:ext uri="{BB962C8B-B14F-4D97-AF65-F5344CB8AC3E}">
        <p14:creationId xmlns:p14="http://schemas.microsoft.com/office/powerpoint/2010/main" val="67576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D8636-1128-4387-7C71-37DFF6B22790}"/>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5" name="Footer Placeholder 4">
            <a:extLst>
              <a:ext uri="{FF2B5EF4-FFF2-40B4-BE49-F238E27FC236}">
                <a16:creationId xmlns:a16="http://schemas.microsoft.com/office/drawing/2014/main" id="{795A42C0-D4E9-61D8-67AB-D19A7AA044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A6389D-4BFB-6E55-AD33-2D212C34408C}"/>
              </a:ext>
            </a:extLst>
          </p:cNvPr>
          <p:cNvSpPr>
            <a:spLocks noGrp="1"/>
          </p:cNvSpPr>
          <p:nvPr>
            <p:ph type="sldNum" sz="quarter" idx="12"/>
          </p:nvPr>
        </p:nvSpPr>
        <p:spPr/>
        <p:txBody>
          <a:bodyPr/>
          <a:lstStyle>
            <a:lvl1pPr>
              <a:defRPr/>
            </a:lvl1pPr>
          </a:lstStyle>
          <a:p>
            <a:pPr>
              <a:defRPr/>
            </a:pPr>
            <a:fld id="{AE22CF71-9449-4739-9700-CB20781CF935}" type="slidenum">
              <a:rPr lang="en-US" altLang="en-US"/>
              <a:pPr>
                <a:defRPr/>
              </a:pPr>
              <a:t>‹#›</a:t>
            </a:fld>
            <a:endParaRPr lang="en-US" altLang="en-US"/>
          </a:p>
        </p:txBody>
      </p:sp>
    </p:spTree>
    <p:extLst>
      <p:ext uri="{BB962C8B-B14F-4D97-AF65-F5344CB8AC3E}">
        <p14:creationId xmlns:p14="http://schemas.microsoft.com/office/powerpoint/2010/main" val="4183901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ABAF-54CE-3F92-3BFB-F298A8D8C695}"/>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5" name="Footer Placeholder 4">
            <a:extLst>
              <a:ext uri="{FF2B5EF4-FFF2-40B4-BE49-F238E27FC236}">
                <a16:creationId xmlns:a16="http://schemas.microsoft.com/office/drawing/2014/main" id="{046610DA-5DCF-25F3-4648-EB7C7AF76F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0D541D-EB50-758A-481F-DE1131E728F4}"/>
              </a:ext>
            </a:extLst>
          </p:cNvPr>
          <p:cNvSpPr>
            <a:spLocks noGrp="1"/>
          </p:cNvSpPr>
          <p:nvPr>
            <p:ph type="sldNum" sz="quarter" idx="12"/>
          </p:nvPr>
        </p:nvSpPr>
        <p:spPr/>
        <p:txBody>
          <a:bodyPr/>
          <a:lstStyle>
            <a:lvl1pPr>
              <a:defRPr/>
            </a:lvl1pPr>
          </a:lstStyle>
          <a:p>
            <a:pPr>
              <a:defRPr/>
            </a:pPr>
            <a:fld id="{CA137258-7B0B-4CDF-8831-BF7451692512}" type="slidenum">
              <a:rPr lang="en-US" altLang="en-US"/>
              <a:pPr>
                <a:defRPr/>
              </a:pPr>
              <a:t>‹#›</a:t>
            </a:fld>
            <a:endParaRPr lang="en-US" altLang="en-US"/>
          </a:p>
        </p:txBody>
      </p:sp>
    </p:spTree>
    <p:extLst>
      <p:ext uri="{BB962C8B-B14F-4D97-AF65-F5344CB8AC3E}">
        <p14:creationId xmlns:p14="http://schemas.microsoft.com/office/powerpoint/2010/main" val="2978739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874BDCE-2496-A59C-2B7E-20C2A0DEF1BE}"/>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4" name="Footer Placeholder 4">
            <a:extLst>
              <a:ext uri="{FF2B5EF4-FFF2-40B4-BE49-F238E27FC236}">
                <a16:creationId xmlns:a16="http://schemas.microsoft.com/office/drawing/2014/main" id="{8F4B7A57-87E8-1C73-ED38-6AD2F0DEA80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16DA96-D8E9-5A9D-4B97-E79F7C6C3453}"/>
              </a:ext>
            </a:extLst>
          </p:cNvPr>
          <p:cNvSpPr>
            <a:spLocks noGrp="1"/>
          </p:cNvSpPr>
          <p:nvPr>
            <p:ph type="sldNum" sz="quarter" idx="12"/>
          </p:nvPr>
        </p:nvSpPr>
        <p:spPr/>
        <p:txBody>
          <a:bodyPr/>
          <a:lstStyle>
            <a:lvl1pPr>
              <a:defRPr/>
            </a:lvl1pPr>
          </a:lstStyle>
          <a:p>
            <a:pPr>
              <a:defRPr/>
            </a:pPr>
            <a:fld id="{9CC4AB7D-D382-4467-91E3-C4CB8272B0B2}" type="slidenum">
              <a:rPr lang="en-US" altLang="en-US"/>
              <a:pPr>
                <a:defRPr/>
              </a:pPr>
              <a:t>‹#›</a:t>
            </a:fld>
            <a:endParaRPr lang="en-US" altLang="en-US"/>
          </a:p>
        </p:txBody>
      </p:sp>
    </p:spTree>
    <p:extLst>
      <p:ext uri="{BB962C8B-B14F-4D97-AF65-F5344CB8AC3E}">
        <p14:creationId xmlns:p14="http://schemas.microsoft.com/office/powerpoint/2010/main" val="3742203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F66115-BE07-9FC5-7734-72F64A294BBC}"/>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5" name="Footer Placeholder 4">
            <a:extLst>
              <a:ext uri="{FF2B5EF4-FFF2-40B4-BE49-F238E27FC236}">
                <a16:creationId xmlns:a16="http://schemas.microsoft.com/office/drawing/2014/main" id="{709C09E9-7286-CC3B-492F-8150B67667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5624F4-34E5-C0CA-EA3D-C8215DFB4876}"/>
              </a:ext>
            </a:extLst>
          </p:cNvPr>
          <p:cNvSpPr>
            <a:spLocks noGrp="1"/>
          </p:cNvSpPr>
          <p:nvPr>
            <p:ph type="sldNum" sz="quarter" idx="12"/>
          </p:nvPr>
        </p:nvSpPr>
        <p:spPr/>
        <p:txBody>
          <a:bodyPr/>
          <a:lstStyle>
            <a:lvl1pPr>
              <a:defRPr/>
            </a:lvl1pPr>
          </a:lstStyle>
          <a:p>
            <a:pPr>
              <a:defRPr/>
            </a:pPr>
            <a:fld id="{A7591045-A4C6-4A5F-9B2A-542DBF58B4A3}" type="slidenum">
              <a:rPr lang="en-US" altLang="en-US"/>
              <a:pPr>
                <a:defRPr/>
              </a:pPr>
              <a:t>‹#›</a:t>
            </a:fld>
            <a:endParaRPr lang="en-US" altLang="en-US"/>
          </a:p>
        </p:txBody>
      </p:sp>
    </p:spTree>
    <p:extLst>
      <p:ext uri="{BB962C8B-B14F-4D97-AF65-F5344CB8AC3E}">
        <p14:creationId xmlns:p14="http://schemas.microsoft.com/office/powerpoint/2010/main" val="3169554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39430-5EE1-9300-683A-58015F20F6F8}"/>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5" name="Footer Placeholder 4">
            <a:extLst>
              <a:ext uri="{FF2B5EF4-FFF2-40B4-BE49-F238E27FC236}">
                <a16:creationId xmlns:a16="http://schemas.microsoft.com/office/drawing/2014/main" id="{69FA951F-3345-8916-B775-B114844A65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ED054E-4D8D-D84D-F746-089945F91F30}"/>
              </a:ext>
            </a:extLst>
          </p:cNvPr>
          <p:cNvSpPr>
            <a:spLocks noGrp="1"/>
          </p:cNvSpPr>
          <p:nvPr>
            <p:ph type="sldNum" sz="quarter" idx="12"/>
          </p:nvPr>
        </p:nvSpPr>
        <p:spPr/>
        <p:txBody>
          <a:bodyPr/>
          <a:lstStyle>
            <a:lvl1pPr>
              <a:defRPr/>
            </a:lvl1pPr>
          </a:lstStyle>
          <a:p>
            <a:pPr>
              <a:defRPr/>
            </a:pPr>
            <a:fld id="{49F82E22-6B7D-4E7B-8498-41437E1272D7}" type="slidenum">
              <a:rPr lang="en-US" altLang="en-US"/>
              <a:pPr>
                <a:defRPr/>
              </a:pPr>
              <a:t>‹#›</a:t>
            </a:fld>
            <a:endParaRPr lang="en-US" altLang="en-US"/>
          </a:p>
        </p:txBody>
      </p:sp>
    </p:spTree>
    <p:extLst>
      <p:ext uri="{BB962C8B-B14F-4D97-AF65-F5344CB8AC3E}">
        <p14:creationId xmlns:p14="http://schemas.microsoft.com/office/powerpoint/2010/main" val="33997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EA6D00-9B00-156A-5003-FC9C4B930835}"/>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5" name="Footer Placeholder 4">
            <a:extLst>
              <a:ext uri="{FF2B5EF4-FFF2-40B4-BE49-F238E27FC236}">
                <a16:creationId xmlns:a16="http://schemas.microsoft.com/office/drawing/2014/main" id="{FD46481A-9A6D-7CDD-863B-BD01B3E0E7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058937-E9D8-40C3-202A-000461AC844A}"/>
              </a:ext>
            </a:extLst>
          </p:cNvPr>
          <p:cNvSpPr>
            <a:spLocks noGrp="1"/>
          </p:cNvSpPr>
          <p:nvPr>
            <p:ph type="sldNum" sz="quarter" idx="12"/>
          </p:nvPr>
        </p:nvSpPr>
        <p:spPr/>
        <p:txBody>
          <a:bodyPr/>
          <a:lstStyle>
            <a:lvl1pPr>
              <a:defRPr/>
            </a:lvl1pPr>
          </a:lstStyle>
          <a:p>
            <a:pPr>
              <a:defRPr/>
            </a:pPr>
            <a:fld id="{284643F8-C01F-4D67-A11D-1A8946B50E40}" type="slidenum">
              <a:rPr lang="en-US" altLang="en-US"/>
              <a:pPr>
                <a:defRPr/>
              </a:pPr>
              <a:t>‹#›</a:t>
            </a:fld>
            <a:endParaRPr lang="en-US" altLang="en-US"/>
          </a:p>
        </p:txBody>
      </p:sp>
    </p:spTree>
    <p:extLst>
      <p:ext uri="{BB962C8B-B14F-4D97-AF65-F5344CB8AC3E}">
        <p14:creationId xmlns:p14="http://schemas.microsoft.com/office/powerpoint/2010/main" val="438717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68761C3-34F4-9BC2-6F5D-3E5F816918C5}"/>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6" name="Footer Placeholder 4">
            <a:extLst>
              <a:ext uri="{FF2B5EF4-FFF2-40B4-BE49-F238E27FC236}">
                <a16:creationId xmlns:a16="http://schemas.microsoft.com/office/drawing/2014/main" id="{1456F6E0-A54A-0B7A-4679-5D3300CAA6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F89AC0-B23C-D2B7-DFB1-448E7C0608FD}"/>
              </a:ext>
            </a:extLst>
          </p:cNvPr>
          <p:cNvSpPr>
            <a:spLocks noGrp="1"/>
          </p:cNvSpPr>
          <p:nvPr>
            <p:ph type="sldNum" sz="quarter" idx="12"/>
          </p:nvPr>
        </p:nvSpPr>
        <p:spPr/>
        <p:txBody>
          <a:bodyPr/>
          <a:lstStyle>
            <a:lvl1pPr>
              <a:defRPr/>
            </a:lvl1pPr>
          </a:lstStyle>
          <a:p>
            <a:pPr>
              <a:defRPr/>
            </a:pPr>
            <a:fld id="{ED05C80B-6CB8-4259-AC94-36276FB690ED}" type="slidenum">
              <a:rPr lang="en-US" altLang="en-US"/>
              <a:pPr>
                <a:defRPr/>
              </a:pPr>
              <a:t>‹#›</a:t>
            </a:fld>
            <a:endParaRPr lang="en-US" altLang="en-US"/>
          </a:p>
        </p:txBody>
      </p:sp>
    </p:spTree>
    <p:extLst>
      <p:ext uri="{BB962C8B-B14F-4D97-AF65-F5344CB8AC3E}">
        <p14:creationId xmlns:p14="http://schemas.microsoft.com/office/powerpoint/2010/main" val="126916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002BB8B-C2B8-A9A7-2CAB-DB779937B3DA}"/>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8" name="Footer Placeholder 4">
            <a:extLst>
              <a:ext uri="{FF2B5EF4-FFF2-40B4-BE49-F238E27FC236}">
                <a16:creationId xmlns:a16="http://schemas.microsoft.com/office/drawing/2014/main" id="{8A4973D4-0106-F896-25B7-D1EEB3526D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EDD4BC-D9A7-7FD6-B3FD-073874DAC9E2}"/>
              </a:ext>
            </a:extLst>
          </p:cNvPr>
          <p:cNvSpPr>
            <a:spLocks noGrp="1"/>
          </p:cNvSpPr>
          <p:nvPr>
            <p:ph type="sldNum" sz="quarter" idx="12"/>
          </p:nvPr>
        </p:nvSpPr>
        <p:spPr/>
        <p:txBody>
          <a:bodyPr/>
          <a:lstStyle>
            <a:lvl1pPr>
              <a:defRPr/>
            </a:lvl1pPr>
          </a:lstStyle>
          <a:p>
            <a:pPr>
              <a:defRPr/>
            </a:pPr>
            <a:fld id="{D14200ED-6241-46B2-B12C-0E8D14C08E63}" type="slidenum">
              <a:rPr lang="en-US" altLang="en-US"/>
              <a:pPr>
                <a:defRPr/>
              </a:pPr>
              <a:t>‹#›</a:t>
            </a:fld>
            <a:endParaRPr lang="en-US" altLang="en-US"/>
          </a:p>
        </p:txBody>
      </p:sp>
    </p:spTree>
    <p:extLst>
      <p:ext uri="{BB962C8B-B14F-4D97-AF65-F5344CB8AC3E}">
        <p14:creationId xmlns:p14="http://schemas.microsoft.com/office/powerpoint/2010/main" val="2659321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402BBE5-44B3-4F08-1FA5-BB31B43E8703}"/>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4" name="Footer Placeholder 4">
            <a:extLst>
              <a:ext uri="{FF2B5EF4-FFF2-40B4-BE49-F238E27FC236}">
                <a16:creationId xmlns:a16="http://schemas.microsoft.com/office/drawing/2014/main" id="{62801F1B-07EB-D3DB-66F8-8C8B79CA18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F761FB6-787A-E95D-5ADD-100ADA3CE057}"/>
              </a:ext>
            </a:extLst>
          </p:cNvPr>
          <p:cNvSpPr>
            <a:spLocks noGrp="1"/>
          </p:cNvSpPr>
          <p:nvPr>
            <p:ph type="sldNum" sz="quarter" idx="12"/>
          </p:nvPr>
        </p:nvSpPr>
        <p:spPr/>
        <p:txBody>
          <a:bodyPr/>
          <a:lstStyle>
            <a:lvl1pPr>
              <a:defRPr/>
            </a:lvl1pPr>
          </a:lstStyle>
          <a:p>
            <a:pPr>
              <a:defRPr/>
            </a:pPr>
            <a:fld id="{2D962EDB-A233-45FD-8168-9345FB735C87}" type="slidenum">
              <a:rPr lang="en-US" altLang="en-US"/>
              <a:pPr>
                <a:defRPr/>
              </a:pPr>
              <a:t>‹#›</a:t>
            </a:fld>
            <a:endParaRPr lang="en-US" altLang="en-US"/>
          </a:p>
        </p:txBody>
      </p:sp>
    </p:spTree>
    <p:extLst>
      <p:ext uri="{BB962C8B-B14F-4D97-AF65-F5344CB8AC3E}">
        <p14:creationId xmlns:p14="http://schemas.microsoft.com/office/powerpoint/2010/main" val="763130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BE58FE-065A-569D-F005-8C4C4A32663F}"/>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3" name="Footer Placeholder 4">
            <a:extLst>
              <a:ext uri="{FF2B5EF4-FFF2-40B4-BE49-F238E27FC236}">
                <a16:creationId xmlns:a16="http://schemas.microsoft.com/office/drawing/2014/main" id="{0FADE010-CBE2-5D7C-1951-2F4182162DD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15AC02D-ED43-9241-47F7-A57514FB7AC0}"/>
              </a:ext>
            </a:extLst>
          </p:cNvPr>
          <p:cNvSpPr>
            <a:spLocks noGrp="1"/>
          </p:cNvSpPr>
          <p:nvPr>
            <p:ph type="sldNum" sz="quarter" idx="12"/>
          </p:nvPr>
        </p:nvSpPr>
        <p:spPr/>
        <p:txBody>
          <a:bodyPr/>
          <a:lstStyle>
            <a:lvl1pPr>
              <a:defRPr/>
            </a:lvl1pPr>
          </a:lstStyle>
          <a:p>
            <a:pPr>
              <a:defRPr/>
            </a:pPr>
            <a:fld id="{6A8803AA-E192-469D-867E-2FBE63A09531}" type="slidenum">
              <a:rPr lang="en-US" altLang="en-US"/>
              <a:pPr>
                <a:defRPr/>
              </a:pPr>
              <a:t>‹#›</a:t>
            </a:fld>
            <a:endParaRPr lang="en-US" altLang="en-US"/>
          </a:p>
        </p:txBody>
      </p:sp>
    </p:spTree>
    <p:extLst>
      <p:ext uri="{BB962C8B-B14F-4D97-AF65-F5344CB8AC3E}">
        <p14:creationId xmlns:p14="http://schemas.microsoft.com/office/powerpoint/2010/main" val="2796092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52DDB-8052-4598-0F39-73972B84D0DA}"/>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5" name="Footer Placeholder 4">
            <a:extLst>
              <a:ext uri="{FF2B5EF4-FFF2-40B4-BE49-F238E27FC236}">
                <a16:creationId xmlns:a16="http://schemas.microsoft.com/office/drawing/2014/main" id="{90278DA7-CE22-7F5B-F07B-C86D43649D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D26999-50FF-0DAD-DDB6-AEEE42A9CAEE}"/>
              </a:ext>
            </a:extLst>
          </p:cNvPr>
          <p:cNvSpPr>
            <a:spLocks noGrp="1"/>
          </p:cNvSpPr>
          <p:nvPr>
            <p:ph type="sldNum" sz="quarter" idx="12"/>
          </p:nvPr>
        </p:nvSpPr>
        <p:spPr/>
        <p:txBody>
          <a:bodyPr/>
          <a:lstStyle>
            <a:lvl1pPr>
              <a:defRPr/>
            </a:lvl1pPr>
          </a:lstStyle>
          <a:p>
            <a:pPr>
              <a:defRPr/>
            </a:pPr>
            <a:fld id="{54C7C737-2268-4F46-A4BA-D2D2B6094716}" type="slidenum">
              <a:rPr lang="en-US" altLang="en-US"/>
              <a:pPr>
                <a:defRPr/>
              </a:pPr>
              <a:t>‹#›</a:t>
            </a:fld>
            <a:endParaRPr lang="en-US" altLang="en-US"/>
          </a:p>
        </p:txBody>
      </p:sp>
    </p:spTree>
    <p:extLst>
      <p:ext uri="{BB962C8B-B14F-4D97-AF65-F5344CB8AC3E}">
        <p14:creationId xmlns:p14="http://schemas.microsoft.com/office/powerpoint/2010/main" val="4196023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87C8DBD-C8EE-C95C-635C-3F3607261FBB}"/>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6" name="Footer Placeholder 4">
            <a:extLst>
              <a:ext uri="{FF2B5EF4-FFF2-40B4-BE49-F238E27FC236}">
                <a16:creationId xmlns:a16="http://schemas.microsoft.com/office/drawing/2014/main" id="{A262A385-2FE0-30D1-9370-B09E2C64E4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16903F-2ACF-E240-1E1F-957E0497F464}"/>
              </a:ext>
            </a:extLst>
          </p:cNvPr>
          <p:cNvSpPr>
            <a:spLocks noGrp="1"/>
          </p:cNvSpPr>
          <p:nvPr>
            <p:ph type="sldNum" sz="quarter" idx="12"/>
          </p:nvPr>
        </p:nvSpPr>
        <p:spPr/>
        <p:txBody>
          <a:bodyPr/>
          <a:lstStyle>
            <a:lvl1pPr>
              <a:defRPr/>
            </a:lvl1pPr>
          </a:lstStyle>
          <a:p>
            <a:pPr>
              <a:defRPr/>
            </a:pPr>
            <a:fld id="{265721E4-872D-4BE1-8252-130EC16ABF63}" type="slidenum">
              <a:rPr lang="en-US" altLang="en-US"/>
              <a:pPr>
                <a:defRPr/>
              </a:pPr>
              <a:t>‹#›</a:t>
            </a:fld>
            <a:endParaRPr lang="en-US" altLang="en-US"/>
          </a:p>
        </p:txBody>
      </p:sp>
    </p:spTree>
    <p:extLst>
      <p:ext uri="{BB962C8B-B14F-4D97-AF65-F5344CB8AC3E}">
        <p14:creationId xmlns:p14="http://schemas.microsoft.com/office/powerpoint/2010/main" val="1577868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73E0DD9-F56C-ABDB-5D36-140654FABDB0}"/>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6" name="Footer Placeholder 4">
            <a:extLst>
              <a:ext uri="{FF2B5EF4-FFF2-40B4-BE49-F238E27FC236}">
                <a16:creationId xmlns:a16="http://schemas.microsoft.com/office/drawing/2014/main" id="{EDD8D944-B1A6-7831-110A-5FC7959CFA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718E0F-9BDC-046F-0431-4AF18CD67661}"/>
              </a:ext>
            </a:extLst>
          </p:cNvPr>
          <p:cNvSpPr>
            <a:spLocks noGrp="1"/>
          </p:cNvSpPr>
          <p:nvPr>
            <p:ph type="sldNum" sz="quarter" idx="12"/>
          </p:nvPr>
        </p:nvSpPr>
        <p:spPr/>
        <p:txBody>
          <a:bodyPr/>
          <a:lstStyle>
            <a:lvl1pPr>
              <a:defRPr/>
            </a:lvl1pPr>
          </a:lstStyle>
          <a:p>
            <a:pPr>
              <a:defRPr/>
            </a:pPr>
            <a:fld id="{C0BF7241-5926-45A5-AA33-DC308E16219F}" type="slidenum">
              <a:rPr lang="en-US" altLang="en-US"/>
              <a:pPr>
                <a:defRPr/>
              </a:pPr>
              <a:t>‹#›</a:t>
            </a:fld>
            <a:endParaRPr lang="en-US" altLang="en-US"/>
          </a:p>
        </p:txBody>
      </p:sp>
    </p:spTree>
    <p:extLst>
      <p:ext uri="{BB962C8B-B14F-4D97-AF65-F5344CB8AC3E}">
        <p14:creationId xmlns:p14="http://schemas.microsoft.com/office/powerpoint/2010/main" val="2259077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CFBE8-A977-2659-CA66-93226C35B810}"/>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5" name="Footer Placeholder 4">
            <a:extLst>
              <a:ext uri="{FF2B5EF4-FFF2-40B4-BE49-F238E27FC236}">
                <a16:creationId xmlns:a16="http://schemas.microsoft.com/office/drawing/2014/main" id="{B7A39EE9-8DE3-F20F-165D-99C93ED812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52F6E7-CF5F-5675-98BF-D8805CD6B9A3}"/>
              </a:ext>
            </a:extLst>
          </p:cNvPr>
          <p:cNvSpPr>
            <a:spLocks noGrp="1"/>
          </p:cNvSpPr>
          <p:nvPr>
            <p:ph type="sldNum" sz="quarter" idx="12"/>
          </p:nvPr>
        </p:nvSpPr>
        <p:spPr/>
        <p:txBody>
          <a:bodyPr/>
          <a:lstStyle>
            <a:lvl1pPr>
              <a:defRPr/>
            </a:lvl1pPr>
          </a:lstStyle>
          <a:p>
            <a:pPr>
              <a:defRPr/>
            </a:pPr>
            <a:fld id="{E05628A8-E025-474E-9932-E9602E4CB2FF}" type="slidenum">
              <a:rPr lang="en-US" altLang="en-US"/>
              <a:pPr>
                <a:defRPr/>
              </a:pPr>
              <a:t>‹#›</a:t>
            </a:fld>
            <a:endParaRPr lang="en-US" altLang="en-US"/>
          </a:p>
        </p:txBody>
      </p:sp>
    </p:spTree>
    <p:extLst>
      <p:ext uri="{BB962C8B-B14F-4D97-AF65-F5344CB8AC3E}">
        <p14:creationId xmlns:p14="http://schemas.microsoft.com/office/powerpoint/2010/main" val="4035249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475AA-1A4E-3890-EBB6-54E3C5D0510C}"/>
              </a:ext>
            </a:extLst>
          </p:cNvPr>
          <p:cNvSpPr>
            <a:spLocks noGrp="1"/>
          </p:cNvSpPr>
          <p:nvPr>
            <p:ph type="dt" sz="half" idx="10"/>
          </p:nvPr>
        </p:nvSpPr>
        <p:spPr/>
        <p:txBody>
          <a:bodyPr/>
          <a:lstStyle>
            <a:lvl1pPr>
              <a:defRPr/>
            </a:lvl1pPr>
          </a:lstStyle>
          <a:p>
            <a:pPr>
              <a:defRPr/>
            </a:pPr>
            <a:fld id="{FC0D8A1E-75E2-48E8-8DA0-6ECD5158BCDE}" type="datetimeFigureOut">
              <a:rPr lang="en-US"/>
              <a:pPr>
                <a:defRPr/>
              </a:pPr>
              <a:t>3/27/2025</a:t>
            </a:fld>
            <a:endParaRPr lang="en-US"/>
          </a:p>
        </p:txBody>
      </p:sp>
      <p:sp>
        <p:nvSpPr>
          <p:cNvPr id="5" name="Footer Placeholder 4">
            <a:extLst>
              <a:ext uri="{FF2B5EF4-FFF2-40B4-BE49-F238E27FC236}">
                <a16:creationId xmlns:a16="http://schemas.microsoft.com/office/drawing/2014/main" id="{F84F2A49-B7E1-BCB4-63D1-B3CCB77F04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23A987-272A-A737-34D8-13F557E772A5}"/>
              </a:ext>
            </a:extLst>
          </p:cNvPr>
          <p:cNvSpPr>
            <a:spLocks noGrp="1"/>
          </p:cNvSpPr>
          <p:nvPr>
            <p:ph type="sldNum" sz="quarter" idx="12"/>
          </p:nvPr>
        </p:nvSpPr>
        <p:spPr/>
        <p:txBody>
          <a:bodyPr/>
          <a:lstStyle>
            <a:lvl1pPr>
              <a:defRPr/>
            </a:lvl1pPr>
          </a:lstStyle>
          <a:p>
            <a:pPr>
              <a:defRPr/>
            </a:pPr>
            <a:fld id="{7403D3E9-A2E8-465C-8D7A-D2C62997EE78}" type="slidenum">
              <a:rPr lang="en-US" altLang="en-US"/>
              <a:pPr>
                <a:defRPr/>
              </a:pPr>
              <a:t>‹#›</a:t>
            </a:fld>
            <a:endParaRPr lang="en-US" altLang="en-US"/>
          </a:p>
        </p:txBody>
      </p:sp>
    </p:spTree>
    <p:extLst>
      <p:ext uri="{BB962C8B-B14F-4D97-AF65-F5344CB8AC3E}">
        <p14:creationId xmlns:p14="http://schemas.microsoft.com/office/powerpoint/2010/main" val="3815666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23231" y="3659785"/>
            <a:ext cx="9091160" cy="578325"/>
          </a:xfrm>
          <a:prstGeom prst="rect">
            <a:avLst/>
          </a:prstGeom>
        </p:spPr>
        <p:txBody>
          <a:bodyPr lIns="0" tIns="0" rIns="0" bIns="0">
            <a:noAutofit/>
          </a:bodyPr>
          <a:lstStyle>
            <a:lvl1pPr marL="0" indent="0" algn="l">
              <a:buNone/>
              <a:defRPr sz="1800" cap="all" spc="225"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23230" y="1154948"/>
            <a:ext cx="9091161" cy="2504839"/>
          </a:xfrm>
          <a:prstGeom prst="rect">
            <a:avLst/>
          </a:prstGeom>
        </p:spPr>
        <p:txBody>
          <a:bodyPr lIns="0" tIns="0" rIns="0" bIns="0" anchor="b">
            <a:noAutofit/>
          </a:bodyPr>
          <a:lstStyle>
            <a:lvl1pPr algn="l">
              <a:defRPr sz="3375" cap="all" baseline="0"/>
            </a:lvl1pPr>
          </a:lstStyle>
          <a:p>
            <a:r>
              <a:rPr lang="en-US"/>
              <a:t>CLICK TO EDIT MASTER TITLE STYLE</a:t>
            </a:r>
          </a:p>
        </p:txBody>
      </p:sp>
      <p:pic>
        <p:nvPicPr>
          <p:cNvPr id="4" name="Picture 3" descr="A black and red rectangle&#10;&#10;Description automatically generated">
            <a:extLst>
              <a:ext uri="{FF2B5EF4-FFF2-40B4-BE49-F238E27FC236}">
                <a16:creationId xmlns:a16="http://schemas.microsoft.com/office/drawing/2014/main" id="{7303C93A-509F-692E-BEE4-AA3C9E0B11C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810"/>
            <a:ext cx="12195811" cy="725170"/>
          </a:xfrm>
          <a:prstGeom prst="rect">
            <a:avLst/>
          </a:prstGeom>
        </p:spPr>
      </p:pic>
      <p:sp>
        <p:nvSpPr>
          <p:cNvPr id="5" name="Rectangle 4">
            <a:extLst>
              <a:ext uri="{FF2B5EF4-FFF2-40B4-BE49-F238E27FC236}">
                <a16:creationId xmlns:a16="http://schemas.microsoft.com/office/drawing/2014/main" id="{FCC158EC-22FA-66D6-CEE0-A40609D63FB4}"/>
              </a:ext>
            </a:extLst>
          </p:cNvPr>
          <p:cNvSpPr>
            <a:spLocks/>
          </p:cNvSpPr>
          <p:nvPr/>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black and white logo with red and white text&#10;&#10;Description automatically generated">
            <a:extLst>
              <a:ext uri="{FF2B5EF4-FFF2-40B4-BE49-F238E27FC236}">
                <a16:creationId xmlns:a16="http://schemas.microsoft.com/office/drawing/2014/main" id="{93845851-34A4-02FB-0B7D-CB6213643F6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319492" y="6012942"/>
            <a:ext cx="2872509" cy="901330"/>
          </a:xfrm>
          <a:prstGeom prst="rect">
            <a:avLst/>
          </a:prstGeom>
        </p:spPr>
      </p:pic>
      <p:pic>
        <p:nvPicPr>
          <p:cNvPr id="11" name="Picture 4" descr="CANOE Supplier">
            <a:extLst>
              <a:ext uri="{FF2B5EF4-FFF2-40B4-BE49-F238E27FC236}">
                <a16:creationId xmlns:a16="http://schemas.microsoft.com/office/drawing/2014/main" id="{94851D2F-6D4A-A8E0-3EBF-3AA8FE56CC9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 y="6252661"/>
            <a:ext cx="1770593" cy="5635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10 Benefits Of Formative Assessments | Edsembli">
            <a:extLst>
              <a:ext uri="{FF2B5EF4-FFF2-40B4-BE49-F238E27FC236}">
                <a16:creationId xmlns:a16="http://schemas.microsoft.com/office/drawing/2014/main" id="{51368308-B7EC-F77B-00BC-8D42827FC2D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70594" y="6253410"/>
            <a:ext cx="2040420" cy="563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LAM Logo">
            <a:extLst>
              <a:ext uri="{FF2B5EF4-FFF2-40B4-BE49-F238E27FC236}">
                <a16:creationId xmlns:a16="http://schemas.microsoft.com/office/drawing/2014/main" id="{51C15198-2BCF-F7B6-1702-4527AB17FD3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988256" y="6227558"/>
            <a:ext cx="2373127" cy="548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6FCB7FA-06EC-E8DB-4F2A-EB12373BBFA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3874541" y="6154312"/>
            <a:ext cx="1050193" cy="661893"/>
          </a:xfrm>
          <a:prstGeom prst="rect">
            <a:avLst/>
          </a:prstGeom>
        </p:spPr>
      </p:pic>
    </p:spTree>
    <p:extLst>
      <p:ext uri="{BB962C8B-B14F-4D97-AF65-F5344CB8AC3E}">
        <p14:creationId xmlns:p14="http://schemas.microsoft.com/office/powerpoint/2010/main" val="156883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9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4378960" y="1767840"/>
            <a:ext cx="7068701" cy="1715710"/>
          </a:xfrm>
          <a:prstGeom prst="rect">
            <a:avLst/>
          </a:prstGeom>
        </p:spPr>
        <p:txBody>
          <a:bodyPr lIns="0" tIns="0" rIns="0" bIns="0" anchor="b">
            <a:noAutofit/>
          </a:bodyPr>
          <a:lstStyle>
            <a:lvl1pPr>
              <a:lnSpc>
                <a:spcPct val="100000"/>
              </a:lnSpc>
              <a:defRPr sz="2700" cap="all" baseline="0"/>
            </a:lvl1pPr>
          </a:lstStyle>
          <a:p>
            <a:r>
              <a:rPr lang="en-US"/>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4378960" y="3483552"/>
            <a:ext cx="7068701" cy="1085641"/>
          </a:xfrm>
          <a:prstGeom prst="rect">
            <a:avLst/>
          </a:prstGeom>
        </p:spPr>
        <p:txBody>
          <a:bodyPr lIns="0" tIns="0" rIns="0" bIns="0">
            <a:noAutofit/>
          </a:bodyPr>
          <a:lstStyle>
            <a:lvl1pPr marL="0" indent="0" algn="l">
              <a:buNone/>
              <a:defRPr sz="1500" cap="all"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Picture Placeholder 12">
            <a:extLst>
              <a:ext uri="{FF2B5EF4-FFF2-40B4-BE49-F238E27FC236}">
                <a16:creationId xmlns:a16="http://schemas.microsoft.com/office/drawing/2014/main" id="{C6709F47-C676-3D60-4E8C-B5EC67B537F9}"/>
              </a:ext>
            </a:extLst>
          </p:cNvPr>
          <p:cNvSpPr>
            <a:spLocks noGrp="1"/>
          </p:cNvSpPr>
          <p:nvPr>
            <p:ph type="pic" sz="quarter" idx="14" hasCustomPrompt="1"/>
          </p:nvPr>
        </p:nvSpPr>
        <p:spPr>
          <a:xfrm>
            <a:off x="385567" y="1767842"/>
            <a:ext cx="3853925" cy="2801351"/>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359476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With Pictur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C699-1ACE-9FD8-FAB2-9E535C0541DE}"/>
              </a:ext>
            </a:extLst>
          </p:cNvPr>
          <p:cNvSpPr>
            <a:spLocks noGrp="1"/>
          </p:cNvSpPr>
          <p:nvPr>
            <p:ph type="title" hasCustomPrompt="1"/>
          </p:nvPr>
        </p:nvSpPr>
        <p:spPr>
          <a:xfrm>
            <a:off x="5966548" y="794329"/>
            <a:ext cx="4834517" cy="2494725"/>
          </a:xfrm>
          <a:prstGeom prst="rect">
            <a:avLst/>
          </a:prstGeom>
        </p:spPr>
        <p:txBody>
          <a:bodyPr lIns="0" tIns="0" rIns="0" bIns="0" anchor="b">
            <a:noAutofit/>
          </a:bodyPr>
          <a:lstStyle>
            <a:lvl1pPr>
              <a:lnSpc>
                <a:spcPct val="100000"/>
              </a:lnSpc>
              <a:defRPr sz="2700" cap="all" baseline="0"/>
            </a:lvl1pPr>
          </a:lstStyle>
          <a:p>
            <a:r>
              <a:rPr lang="en-US"/>
              <a:t>CLICK TO EDIT MASTER TITLE STYLE</a:t>
            </a:r>
          </a:p>
        </p:txBody>
      </p:sp>
      <p:sp>
        <p:nvSpPr>
          <p:cNvPr id="5" name="Picture Placeholder 4">
            <a:extLst>
              <a:ext uri="{FF2B5EF4-FFF2-40B4-BE49-F238E27FC236}">
                <a16:creationId xmlns:a16="http://schemas.microsoft.com/office/drawing/2014/main" id="{D8853093-0416-F964-1E7D-5B0098524A22}"/>
              </a:ext>
            </a:extLst>
          </p:cNvPr>
          <p:cNvSpPr>
            <a:spLocks noGrp="1"/>
          </p:cNvSpPr>
          <p:nvPr>
            <p:ph type="pic" sz="quarter" idx="12"/>
          </p:nvPr>
        </p:nvSpPr>
        <p:spPr>
          <a:xfrm>
            <a:off x="942829" y="794329"/>
            <a:ext cx="4597556" cy="4682837"/>
          </a:xfrm>
          <a:prstGeom prst="rect">
            <a:avLst/>
          </a:prstGeom>
        </p:spPr>
        <p:txBody>
          <a:bodyPr/>
          <a:lstStyle>
            <a:lvl1pPr marL="0" indent="0" algn="ctr">
              <a:buNone/>
              <a:defRPr/>
            </a:lvl1pPr>
          </a:lstStyle>
          <a:p>
            <a:r>
              <a:rPr lang="en-US"/>
              <a:t>Click icon to add picture</a:t>
            </a:r>
          </a:p>
        </p:txBody>
      </p:sp>
      <p:sp>
        <p:nvSpPr>
          <p:cNvPr id="6" name="Content Placeholder 2">
            <a:extLst>
              <a:ext uri="{FF2B5EF4-FFF2-40B4-BE49-F238E27FC236}">
                <a16:creationId xmlns:a16="http://schemas.microsoft.com/office/drawing/2014/main" id="{4A246466-BA9E-E649-D6F9-66C4F4318474}"/>
              </a:ext>
            </a:extLst>
          </p:cNvPr>
          <p:cNvSpPr>
            <a:spLocks noGrp="1"/>
          </p:cNvSpPr>
          <p:nvPr>
            <p:ph idx="1" hasCustomPrompt="1"/>
          </p:nvPr>
        </p:nvSpPr>
        <p:spPr>
          <a:xfrm>
            <a:off x="5966548" y="3454402"/>
            <a:ext cx="4834517" cy="2022762"/>
          </a:xfrm>
          <a:prstGeom prst="rect">
            <a:avLst/>
          </a:prstGeom>
        </p:spPr>
        <p:txBody>
          <a:bodyPr lIns="0" tIns="0" rIns="0" bIns="0">
            <a:noAutofit/>
          </a:bodyPr>
          <a:lstStyle>
            <a:lvl1pPr marL="0" indent="0">
              <a:buNone/>
              <a:defRPr sz="1500" cap="all"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200696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troduction/Agenda Slid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782733" y="766620"/>
            <a:ext cx="10218489" cy="1034453"/>
          </a:xfrm>
          <a:prstGeom prst="rect">
            <a:avLst/>
          </a:prstGeom>
        </p:spPr>
        <p:txBody>
          <a:bodyPr lIns="0" tIns="0" rIns="0" bIns="0" anchor="t">
            <a:noAutofit/>
          </a:bodyPr>
          <a:lstStyle>
            <a:lvl1pPr>
              <a:defRPr sz="27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26071" y="1878032"/>
            <a:ext cx="4375151" cy="3533750"/>
          </a:xfrm>
          <a:prstGeom prst="rect">
            <a:avLst/>
          </a:prstGeom>
        </p:spPr>
        <p:txBody>
          <a:bodyPr lIns="0" tIns="0" rIns="0" bIns="0">
            <a:noAutofit/>
          </a:bodyPr>
          <a:lstStyle>
            <a:lvl1pPr marL="214313" indent="-214313">
              <a:buFont typeface="Wingdings" panose="05000000000000000000" pitchFamily="2" charset="2"/>
              <a:buChar char="§"/>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3" name="Picture Placeholder 12">
            <a:extLst>
              <a:ext uri="{FF2B5EF4-FFF2-40B4-BE49-F238E27FC236}">
                <a16:creationId xmlns:a16="http://schemas.microsoft.com/office/drawing/2014/main" id="{77064CDD-E7E1-34AD-A1A9-234011DDA583}"/>
              </a:ext>
            </a:extLst>
          </p:cNvPr>
          <p:cNvSpPr>
            <a:spLocks noGrp="1"/>
          </p:cNvSpPr>
          <p:nvPr>
            <p:ph type="pic" sz="quarter" idx="14" hasCustomPrompt="1"/>
          </p:nvPr>
        </p:nvSpPr>
        <p:spPr>
          <a:xfrm>
            <a:off x="782732" y="1869524"/>
            <a:ext cx="5710435" cy="3533750"/>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21267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ist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3899" y="761116"/>
            <a:ext cx="10122632" cy="652054"/>
          </a:xfrm>
          <a:prstGeom prst="rect">
            <a:avLst/>
          </a:prstGeom>
        </p:spPr>
        <p:txBody>
          <a:bodyPr anchor="ctr">
            <a:noAutofit/>
          </a:bodyPr>
          <a:lstStyle>
            <a:lvl1pPr algn="ctr">
              <a:defRPr sz="2700" baseline="0"/>
            </a:lvl1pPr>
          </a:lstStyle>
          <a:p>
            <a:r>
              <a:rPr lang="en-US"/>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413172"/>
            <a:ext cx="10126363" cy="4100939"/>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7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EA6305-D01B-E415-119C-E2ADFB0D5EBD}"/>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5" name="Footer Placeholder 4">
            <a:extLst>
              <a:ext uri="{FF2B5EF4-FFF2-40B4-BE49-F238E27FC236}">
                <a16:creationId xmlns:a16="http://schemas.microsoft.com/office/drawing/2014/main" id="{B6CCE21A-3FA0-009D-DD7E-BD3DBDD5B4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90D3AB-99C7-2404-7580-D317D3DA6B84}"/>
              </a:ext>
            </a:extLst>
          </p:cNvPr>
          <p:cNvSpPr>
            <a:spLocks noGrp="1"/>
          </p:cNvSpPr>
          <p:nvPr>
            <p:ph type="sldNum" sz="quarter" idx="12"/>
          </p:nvPr>
        </p:nvSpPr>
        <p:spPr/>
        <p:txBody>
          <a:bodyPr/>
          <a:lstStyle>
            <a:lvl1pPr>
              <a:defRPr/>
            </a:lvl1pPr>
          </a:lstStyle>
          <a:p>
            <a:pPr>
              <a:defRPr/>
            </a:pPr>
            <a:fld id="{08A44816-C6B6-4DAD-BB40-ADFF7ABF7D70}" type="slidenum">
              <a:rPr lang="en-US" altLang="en-US"/>
              <a:pPr>
                <a:defRPr/>
              </a:pPr>
              <a:t>‹#›</a:t>
            </a:fld>
            <a:endParaRPr lang="en-US" altLang="en-US"/>
          </a:p>
        </p:txBody>
      </p:sp>
    </p:spTree>
    <p:extLst>
      <p:ext uri="{BB962C8B-B14F-4D97-AF65-F5344CB8AC3E}">
        <p14:creationId xmlns:p14="http://schemas.microsoft.com/office/powerpoint/2010/main" val="870550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595930" y="868218"/>
            <a:ext cx="4567228" cy="1877976"/>
          </a:xfrm>
          <a:prstGeom prst="rect">
            <a:avLst/>
          </a:prstGeom>
        </p:spPr>
        <p:txBody>
          <a:bodyPr lIns="0" tIns="0" rIns="0" bIns="0">
            <a:noAutofit/>
          </a:bodyPr>
          <a:lstStyle>
            <a:lvl1pPr>
              <a:defRPr sz="2700" baseline="0"/>
            </a:lvl1pPr>
          </a:lstStyle>
          <a:p>
            <a:r>
              <a:rPr lang="en-US"/>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6" y="868220"/>
            <a:ext cx="5789913" cy="4655127"/>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91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28211" y="1421137"/>
            <a:ext cx="5157787" cy="823912"/>
          </a:xfrm>
          <a:prstGeom prst="rect">
            <a:avLst/>
          </a:prstGeom>
        </p:spPr>
        <p:txBody>
          <a:bodyPr lIns="0" tIns="0" rIns="0" bIns="0" anchor="t">
            <a:noAutofit/>
          </a:bodyPr>
          <a:lstStyle>
            <a:lvl1pPr marL="0" indent="0">
              <a:buNone/>
              <a:defRPr sz="18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28211" y="2245049"/>
            <a:ext cx="5157787"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960623" y="1421137"/>
            <a:ext cx="5183188" cy="823912"/>
          </a:xfrm>
          <a:prstGeom prst="rect">
            <a:avLst/>
          </a:prstGeom>
        </p:spPr>
        <p:txBody>
          <a:bodyPr lIns="0" tIns="0" rIns="0" bIns="0" anchor="t">
            <a:noAutofit/>
          </a:bodyPr>
          <a:lstStyle>
            <a:lvl1pPr marL="0" indent="0">
              <a:buNone/>
              <a:defRPr sz="18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960623" y="2245049"/>
            <a:ext cx="5183188"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628499" y="769083"/>
            <a:ext cx="10515312" cy="652054"/>
          </a:xfrm>
          <a:prstGeom prst="rect">
            <a:avLst/>
          </a:prstGeom>
        </p:spPr>
        <p:txBody>
          <a:bodyPr anchor="ctr">
            <a:noAutofit/>
          </a:bodyPr>
          <a:lstStyle>
            <a:lvl1pPr algn="ctr">
              <a:defRPr sz="2700" baseline="0"/>
            </a:lvl1pPr>
          </a:lstStyle>
          <a:p>
            <a:r>
              <a:rPr lang="en-US"/>
              <a:t>CLICK TO EDIT MASTER TITLE</a:t>
            </a:r>
          </a:p>
        </p:txBody>
      </p:sp>
    </p:spTree>
    <p:extLst>
      <p:ext uri="{BB962C8B-B14F-4D97-AF65-F5344CB8AC3E}">
        <p14:creationId xmlns:p14="http://schemas.microsoft.com/office/powerpoint/2010/main" val="262250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Gallery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8887" y="802669"/>
            <a:ext cx="10122632" cy="652054"/>
          </a:xfrm>
          <a:prstGeom prst="rect">
            <a:avLst/>
          </a:prstGeom>
        </p:spPr>
        <p:txBody>
          <a:bodyPr anchor="ctr">
            <a:noAutofit/>
          </a:bodyPr>
          <a:lstStyle>
            <a:lvl1pPr algn="ctr">
              <a:defRPr sz="2700" baseline="0"/>
            </a:lvl1pPr>
          </a:lstStyle>
          <a:p>
            <a:r>
              <a:rPr lang="en-US"/>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553556"/>
            <a:ext cx="2226360" cy="2940385"/>
          </a:xfrm>
          <a:prstGeom prst="rect">
            <a:avLst/>
          </a:prstGeom>
          <a:solidFill>
            <a:schemeClr val="bg2">
              <a:lumMod val="90000"/>
            </a:schemeClr>
          </a:solidFill>
        </p:spPr>
        <p:txBody>
          <a:bodyPr anchor="ctr">
            <a:noAutofit/>
          </a:bodyPr>
          <a:lstStyle>
            <a:lvl1pPr marL="0" indent="0" algn="ctr">
              <a:buNone/>
              <a:defRPr sz="1050">
                <a:solidFill>
                  <a:schemeClr val="tx1"/>
                </a:solidFill>
              </a:defRPr>
            </a:lvl1pPr>
          </a:lstStyle>
          <a:p>
            <a:r>
              <a:rPr lang="en-US"/>
              <a:t>Click icon to add picture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005386" y="4939973"/>
            <a:ext cx="1943837" cy="347662"/>
          </a:xfrm>
          <a:prstGeom prst="rect">
            <a:avLst/>
          </a:prstGeom>
        </p:spPr>
        <p:txBody>
          <a:bodyPr vert="horz" lIns="0" tIns="0" rIns="0" bIns="0" rtlCol="0">
            <a:noAutofit/>
          </a:bodyPr>
          <a:lstStyle>
            <a:lvl1pPr>
              <a:defRPr lang="en-US" sz="900" spc="15" baseline="0" dirty="0">
                <a:solidFill>
                  <a:schemeClr val="tx1"/>
                </a:solidFill>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564144"/>
            <a:ext cx="2226360" cy="2940385"/>
          </a:xfrm>
          <a:prstGeom prst="rect">
            <a:avLst/>
          </a:prstGeom>
          <a:solidFill>
            <a:schemeClr val="bg2">
              <a:lumMod val="90000"/>
            </a:schemeClr>
          </a:solidFill>
        </p:spPr>
        <p:txBody>
          <a:bodyPr anchor="ctr">
            <a:noAutofit/>
          </a:bodyPr>
          <a:lstStyle>
            <a:lvl1pPr marL="0" indent="0" algn="ctr">
              <a:buNone/>
              <a:defRPr sz="1050">
                <a:solidFill>
                  <a:schemeClr val="tx1"/>
                </a:solidFill>
              </a:defRPr>
            </a:lvl1pPr>
          </a:lstStyle>
          <a:p>
            <a:r>
              <a:rPr lang="en-US"/>
              <a:t>Click icon to add picture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51283" y="4956784"/>
            <a:ext cx="1943837" cy="347662"/>
          </a:xfrm>
          <a:prstGeom prst="rect">
            <a:avLst/>
          </a:prstGeom>
        </p:spPr>
        <p:txBody>
          <a:bodyPr vert="horz" lIns="0" tIns="0" rIns="0" bIns="0" rtlCol="0">
            <a:noAutofit/>
          </a:bodyPr>
          <a:lstStyle>
            <a:lvl1pPr>
              <a:defRPr lang="en-US" sz="900" spc="15" baseline="0" dirty="0">
                <a:solidFill>
                  <a:schemeClr val="tx1"/>
                </a:solidFill>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564144"/>
            <a:ext cx="2226360" cy="2940385"/>
          </a:xfrm>
          <a:prstGeom prst="rect">
            <a:avLst/>
          </a:prstGeom>
          <a:solidFill>
            <a:schemeClr val="bg2">
              <a:lumMod val="90000"/>
            </a:schemeClr>
          </a:solidFill>
        </p:spPr>
        <p:txBody>
          <a:bodyPr anchor="ctr">
            <a:noAutofit/>
          </a:bodyPr>
          <a:lstStyle>
            <a:lvl1pPr marL="0" indent="0" algn="ctr">
              <a:buNone/>
              <a:defRPr sz="1050">
                <a:solidFill>
                  <a:schemeClr val="tx1"/>
                </a:solidFill>
              </a:defRPr>
            </a:lvl1pPr>
          </a:lstStyle>
          <a:p>
            <a:r>
              <a:rPr lang="en-US"/>
              <a:t>Click icon to add picture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80828" y="4956784"/>
            <a:ext cx="1943837" cy="347662"/>
          </a:xfrm>
          <a:prstGeom prst="rect">
            <a:avLst/>
          </a:prstGeom>
        </p:spPr>
        <p:txBody>
          <a:bodyPr vert="horz" lIns="0" tIns="0" rIns="0" bIns="0" rtlCol="0">
            <a:noAutofit/>
          </a:bodyPr>
          <a:lstStyle>
            <a:lvl1pPr>
              <a:defRPr lang="en-US" sz="900" spc="15" baseline="0" dirty="0">
                <a:solidFill>
                  <a:schemeClr val="tx1"/>
                </a:solidFill>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9" y="1564144"/>
            <a:ext cx="2226360" cy="2940385"/>
          </a:xfrm>
          <a:prstGeom prst="rect">
            <a:avLst/>
          </a:prstGeom>
          <a:solidFill>
            <a:schemeClr val="bg2">
              <a:lumMod val="90000"/>
            </a:schemeClr>
          </a:solidFill>
        </p:spPr>
        <p:txBody>
          <a:bodyPr anchor="ctr">
            <a:noAutofit/>
          </a:bodyPr>
          <a:lstStyle>
            <a:lvl1pPr marL="0" indent="0" algn="ctr">
              <a:buNone/>
              <a:defRPr sz="1050">
                <a:solidFill>
                  <a:schemeClr val="tx1"/>
                </a:solidFill>
              </a:defRPr>
            </a:lvl1pPr>
          </a:lstStyle>
          <a:p>
            <a:r>
              <a:rPr lang="en-US"/>
              <a:t>Click icon to add picture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916280" y="4939973"/>
            <a:ext cx="1943837" cy="347662"/>
          </a:xfrm>
          <a:prstGeom prst="rect">
            <a:avLst/>
          </a:prstGeom>
        </p:spPr>
        <p:txBody>
          <a:bodyPr vert="horz" lIns="0" tIns="0" rIns="0" bIns="0" rtlCol="0">
            <a:noAutofit/>
          </a:bodyPr>
          <a:lstStyle>
            <a:lvl1pPr>
              <a:defRPr lang="en-US" sz="900" spc="15" baseline="0" dirty="0">
                <a:solidFill>
                  <a:schemeClr val="tx1"/>
                </a:solidFill>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74506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Gallery (8)">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1088137" y="443285"/>
            <a:ext cx="9645791" cy="652054"/>
          </a:xfrm>
          <a:prstGeom prst="rect">
            <a:avLst/>
          </a:prstGeom>
        </p:spPr>
        <p:txBody>
          <a:bodyPr anchor="ctr">
            <a:noAutofit/>
          </a:bodyPr>
          <a:lstStyle>
            <a:lvl1pPr algn="ctr">
              <a:defRPr sz="2700" baseline="0"/>
            </a:lvl1pPr>
          </a:lstStyle>
          <a:p>
            <a:r>
              <a:rPr lang="en-US"/>
              <a:t>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124039"/>
            <a:ext cx="2000531" cy="1612167"/>
          </a:xfrm>
          <a:prstGeom prst="rect">
            <a:avLst/>
          </a:prstGeom>
          <a:solidFill>
            <a:schemeClr val="bg2">
              <a:lumMod val="90000"/>
            </a:schemeClr>
          </a:solidFill>
        </p:spPr>
        <p:txBody>
          <a:bodyPr anchor="ctr">
            <a:noAutofit/>
          </a:bodyPr>
          <a:lstStyle>
            <a:lvl1pPr marL="0" indent="0" algn="ctr">
              <a:buNone/>
              <a:defRPr sz="1050">
                <a:solidFill>
                  <a:schemeClr val="tx1"/>
                </a:solidFill>
                <a:latin typeface="+mn-lt"/>
              </a:defRPr>
            </a:lvl1pPr>
          </a:lstStyle>
          <a:p>
            <a:r>
              <a:rPr lang="en-US"/>
              <a:t>Click icon to add picture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3" y="2811805"/>
            <a:ext cx="1833441" cy="217186"/>
          </a:xfrm>
          <a:prstGeom prst="rect">
            <a:avLst/>
          </a:prstGeo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1" y="1130271"/>
            <a:ext cx="2000531" cy="1612167"/>
          </a:xfrm>
          <a:prstGeom prst="rect">
            <a:avLst/>
          </a:prstGeom>
          <a:solidFill>
            <a:schemeClr val="bg2">
              <a:lumMod val="90000"/>
            </a:schemeClr>
          </a:solidFill>
        </p:spPr>
        <p:txBody>
          <a:bodyPr anchor="ctr">
            <a:noAutofit/>
          </a:bodyPr>
          <a:lstStyle>
            <a:lvl1pPr marL="0" indent="0" algn="ctr">
              <a:buNone/>
              <a:defRPr sz="1050">
                <a:solidFill>
                  <a:schemeClr val="tx1"/>
                </a:solidFill>
                <a:latin typeface="+mn-lt"/>
              </a:defRPr>
            </a:lvl1pPr>
          </a:lstStyle>
          <a:p>
            <a:r>
              <a:rPr lang="en-US"/>
              <a:t>Click icon to add picture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2" y="2813922"/>
            <a:ext cx="1833441" cy="217186"/>
          </a:xfrm>
          <a:prstGeom prst="rect">
            <a:avLst/>
          </a:prstGeo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8" y="1136501"/>
            <a:ext cx="2000531" cy="1612167"/>
          </a:xfrm>
          <a:prstGeom prst="rect">
            <a:avLst/>
          </a:prstGeom>
          <a:solidFill>
            <a:schemeClr val="bg2">
              <a:lumMod val="90000"/>
            </a:schemeClr>
          </a:solidFill>
        </p:spPr>
        <p:txBody>
          <a:bodyPr anchor="ctr">
            <a:noAutofit/>
          </a:bodyPr>
          <a:lstStyle>
            <a:lvl1pPr marL="0" indent="0" algn="ctr">
              <a:buNone/>
              <a:defRPr sz="1050">
                <a:solidFill>
                  <a:schemeClr val="tx1"/>
                </a:solidFill>
                <a:latin typeface="+mn-lt"/>
              </a:defRPr>
            </a:lvl1pPr>
          </a:lstStyle>
          <a:p>
            <a:r>
              <a:rPr lang="en-US"/>
              <a:t>Click icon to add picture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2" y="2818155"/>
            <a:ext cx="1833441" cy="217186"/>
          </a:xfrm>
          <a:prstGeom prst="rect">
            <a:avLst/>
          </a:prstGeo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142732"/>
            <a:ext cx="2000531" cy="1612167"/>
          </a:xfrm>
          <a:prstGeom prst="rect">
            <a:avLst/>
          </a:prstGeom>
          <a:solidFill>
            <a:schemeClr val="bg2">
              <a:lumMod val="90000"/>
            </a:schemeClr>
          </a:solidFill>
        </p:spPr>
        <p:txBody>
          <a:bodyPr anchor="ctr">
            <a:noAutofit/>
          </a:bodyPr>
          <a:lstStyle>
            <a:lvl1pPr marL="0" indent="0" algn="ctr">
              <a:buNone/>
              <a:defRPr sz="1050">
                <a:solidFill>
                  <a:schemeClr val="tx1"/>
                </a:solidFill>
                <a:latin typeface="+mn-lt"/>
              </a:defRPr>
            </a:lvl1pPr>
          </a:lstStyle>
          <a:p>
            <a:r>
              <a:rPr lang="en-US"/>
              <a:t>Click icon to add picture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80" y="2816039"/>
            <a:ext cx="1833441" cy="217186"/>
          </a:xfrm>
          <a:prstGeom prst="rect">
            <a:avLst/>
          </a:prstGeo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3694808"/>
            <a:ext cx="2000531" cy="1612167"/>
          </a:xfrm>
          <a:prstGeom prst="rect">
            <a:avLst/>
          </a:prstGeom>
          <a:solidFill>
            <a:schemeClr val="bg2">
              <a:lumMod val="90000"/>
            </a:schemeClr>
          </a:solidFill>
        </p:spPr>
        <p:txBody>
          <a:bodyPr anchor="ctr">
            <a:noAutofit/>
          </a:bodyPr>
          <a:lstStyle>
            <a:lvl1pPr marL="0" indent="0" algn="ctr">
              <a:buNone/>
              <a:defRPr sz="1050">
                <a:solidFill>
                  <a:schemeClr val="tx1"/>
                </a:solidFill>
                <a:latin typeface="+mn-lt"/>
              </a:defRPr>
            </a:lvl1pPr>
          </a:lstStyle>
          <a:p>
            <a:r>
              <a:rPr lang="en-US"/>
              <a:t>Click icon to add picture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3" y="5374549"/>
            <a:ext cx="1833441" cy="217186"/>
          </a:xfrm>
          <a:prstGeom prst="rect">
            <a:avLst/>
          </a:prstGeo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1" y="3692496"/>
            <a:ext cx="2000531" cy="1612167"/>
          </a:xfrm>
          <a:prstGeom prst="rect">
            <a:avLst/>
          </a:prstGeom>
          <a:solidFill>
            <a:schemeClr val="bg2">
              <a:lumMod val="90000"/>
            </a:schemeClr>
          </a:solidFill>
        </p:spPr>
        <p:txBody>
          <a:bodyPr anchor="ctr">
            <a:noAutofit/>
          </a:bodyPr>
          <a:lstStyle>
            <a:lvl1pPr marL="0" indent="0" algn="ctr">
              <a:buNone/>
              <a:defRPr sz="1050">
                <a:solidFill>
                  <a:schemeClr val="tx1"/>
                </a:solidFill>
                <a:latin typeface="+mn-lt"/>
              </a:defRPr>
            </a:lvl1pPr>
          </a:lstStyle>
          <a:p>
            <a:r>
              <a:rPr lang="en-US"/>
              <a:t>Click icon to add picture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2" y="5375766"/>
            <a:ext cx="1833441" cy="217186"/>
          </a:xfrm>
          <a:prstGeom prst="rect">
            <a:avLst/>
          </a:prstGeo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8" y="3693652"/>
            <a:ext cx="2000531" cy="1612167"/>
          </a:xfrm>
          <a:prstGeom prst="rect">
            <a:avLst/>
          </a:prstGeom>
          <a:solidFill>
            <a:schemeClr val="bg2">
              <a:lumMod val="90000"/>
            </a:schemeClr>
          </a:solidFill>
        </p:spPr>
        <p:txBody>
          <a:bodyPr anchor="ctr">
            <a:noAutofit/>
          </a:bodyPr>
          <a:lstStyle>
            <a:lvl1pPr marL="0" indent="0" algn="ctr">
              <a:buNone/>
              <a:defRPr sz="1050">
                <a:solidFill>
                  <a:schemeClr val="tx1"/>
                </a:solidFill>
                <a:latin typeface="+mn-lt"/>
              </a:defRPr>
            </a:lvl1pPr>
          </a:lstStyle>
          <a:p>
            <a:r>
              <a:rPr lang="en-US"/>
              <a:t>Click icon to add picture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2" y="5373332"/>
            <a:ext cx="1833441" cy="217186"/>
          </a:xfrm>
          <a:prstGeom prst="rect">
            <a:avLst/>
          </a:prstGeo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3695963"/>
            <a:ext cx="2000531" cy="1612167"/>
          </a:xfrm>
          <a:prstGeom prst="rect">
            <a:avLst/>
          </a:prstGeom>
          <a:solidFill>
            <a:schemeClr val="bg2">
              <a:lumMod val="90000"/>
            </a:schemeClr>
          </a:solidFill>
        </p:spPr>
        <p:txBody>
          <a:bodyPr anchor="ctr">
            <a:noAutofit/>
          </a:bodyPr>
          <a:lstStyle>
            <a:lvl1pPr marL="0" indent="0" algn="ctr">
              <a:buNone/>
              <a:defRPr sz="1050">
                <a:solidFill>
                  <a:schemeClr val="tx1"/>
                </a:solidFill>
                <a:latin typeface="+mn-lt"/>
              </a:defRPr>
            </a:lvl1pPr>
          </a:lstStyle>
          <a:p>
            <a:r>
              <a:rPr lang="en-US"/>
              <a:t>Click icon to add picture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80" y="5376983"/>
            <a:ext cx="1833441" cy="217186"/>
          </a:xfrm>
          <a:prstGeom prst="rect">
            <a:avLst/>
          </a:prstGeom>
        </p:spPr>
        <p:txBody>
          <a:bodyPr vert="horz" lIns="0" tIns="0" rIns="0" bIns="0" rtlCol="0" anchor="b">
            <a:noAutofit/>
          </a:bodyPr>
          <a:lstStyle>
            <a:lvl1pPr>
              <a:defRPr lang="en-US" sz="900" spc="15" baseline="0" dirty="0">
                <a:solidFill>
                  <a:schemeClr val="tx1"/>
                </a:solidFill>
                <a:latin typeface="+mn-lt"/>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405100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6" y="783390"/>
            <a:ext cx="5744335" cy="979204"/>
          </a:xfrm>
          <a:prstGeom prst="rect">
            <a:avLst/>
          </a:prstGeom>
        </p:spPr>
        <p:txBody>
          <a:bodyPr lIns="0" tIns="0" rIns="0" bIns="0" anchor="t">
            <a:noAutofit/>
          </a:bodyPr>
          <a:lstStyle>
            <a:lvl1pPr>
              <a:defRPr sz="2700" cap="all" baseline="0"/>
            </a:lvl1pPr>
          </a:lstStyle>
          <a:p>
            <a:r>
              <a:rPr lang="en-US"/>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1" y="1762596"/>
            <a:ext cx="5753520" cy="631867"/>
          </a:xfrm>
          <a:prstGeom prst="rect">
            <a:avLst/>
          </a:prstGeom>
        </p:spPr>
        <p:txBody>
          <a:bodyPr lIns="0" tIns="0" rIns="0" bIns="0" anchor="b">
            <a:noAutofit/>
          </a:bodyPr>
          <a:lstStyle>
            <a:lvl1pPr marL="0" indent="0" algn="l">
              <a:lnSpc>
                <a:spcPct val="100000"/>
              </a:lnSpc>
              <a:spcBef>
                <a:spcPts val="0"/>
              </a:spcBef>
              <a:buNone/>
              <a:defRPr lang="en-US" sz="1500" b="1" i="0" kern="1200" cap="all" spc="225"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451613"/>
            <a:ext cx="5257800" cy="1311566"/>
          </a:xfrm>
          <a:prstGeom prst="rect">
            <a:avLst/>
          </a:prstGeom>
        </p:spPr>
        <p:txBody>
          <a:bodyPr vert="horz" lIns="0" tIns="0" rIns="0" bIns="0" rtlCol="0">
            <a:noAutofit/>
          </a:bodyPr>
          <a:lstStyle>
            <a:lvl1pPr marL="0" indent="0">
              <a:buFont typeface="Arial" panose="020B0604020202020204" pitchFamily="34" charset="0"/>
              <a:buChar char="•"/>
              <a:defRPr lang="en-US" sz="1050" spc="0" baseline="0" dirty="0"/>
            </a:lvl1pPr>
          </a:lstStyle>
          <a:p>
            <a:pPr marL="214313" lvl="0" indent="-214313">
              <a:lnSpc>
                <a:spcPct val="100000"/>
              </a:lnSpc>
              <a:spcBef>
                <a:spcPts val="0"/>
              </a:spcBef>
            </a:pPr>
            <a:r>
              <a:rPr lang="en-US"/>
              <a:t>Second level</a:t>
            </a:r>
          </a:p>
          <a:p>
            <a:pPr marL="214313" lvl="0" indent="-214313">
              <a:lnSpc>
                <a:spcPct val="100000"/>
              </a:lnSpc>
              <a:spcBef>
                <a:spcPts val="0"/>
              </a:spcBef>
            </a:pPr>
            <a:endParaRPr lang="en-US"/>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1" y="3955727"/>
            <a:ext cx="5753520" cy="631867"/>
          </a:xfrm>
          <a:prstGeom prst="rect">
            <a:avLst/>
          </a:prstGeom>
        </p:spPr>
        <p:txBody>
          <a:bodyPr lIns="0" tIns="0" rIns="0" bIns="0" anchor="b">
            <a:noAutofit/>
          </a:bodyPr>
          <a:lstStyle>
            <a:lvl1pPr marL="0" indent="0" algn="l">
              <a:lnSpc>
                <a:spcPct val="100000"/>
              </a:lnSpc>
              <a:spcBef>
                <a:spcPts val="0"/>
              </a:spcBef>
              <a:buNone/>
              <a:defRPr lang="en-US" sz="1500" b="1" i="0" kern="1200" cap="all" spc="225"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644744"/>
            <a:ext cx="5257800" cy="832420"/>
          </a:xfrm>
          <a:prstGeom prst="rect">
            <a:avLst/>
          </a:prstGeom>
        </p:spPr>
        <p:txBody>
          <a:bodyPr vert="horz" lIns="0" tIns="0" rIns="0" bIns="0" rtlCol="0">
            <a:noAutofit/>
          </a:bodyPr>
          <a:lstStyle>
            <a:lvl1pPr marL="0" indent="0">
              <a:buFont typeface="Arial" panose="020B0604020202020204" pitchFamily="34" charset="0"/>
              <a:buChar char="•"/>
              <a:defRPr lang="en-US" sz="1050" spc="0" baseline="0" dirty="0"/>
            </a:lvl1pPr>
          </a:lstStyle>
          <a:p>
            <a:pPr marL="214313" lvl="0" indent="-214313">
              <a:lnSpc>
                <a:spcPct val="100000"/>
              </a:lnSpc>
              <a:spcBef>
                <a:spcPts val="0"/>
              </a:spcBef>
            </a:pPr>
            <a:r>
              <a:rPr lang="en-US"/>
              <a:t>Second level</a:t>
            </a:r>
          </a:p>
          <a:p>
            <a:pPr marL="214313" lvl="0" indent="-214313">
              <a:lnSpc>
                <a:spcPct val="100000"/>
              </a:lnSpc>
              <a:spcBef>
                <a:spcPts val="0"/>
              </a:spcBef>
            </a:pPr>
            <a:endParaRPr lang="en-US"/>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2" y="783390"/>
            <a:ext cx="2243137" cy="4621056"/>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783392"/>
            <a:ext cx="1672683" cy="2197567"/>
          </a:xfrm>
          <a:prstGeom prst="rect">
            <a:avLst/>
          </a:prstGeom>
          <a:solidFill>
            <a:schemeClr val="tx1">
              <a:lumMod val="20000"/>
              <a:lumOff val="80000"/>
            </a:schemeClr>
          </a:solidFill>
        </p:spPr>
        <p:txBody>
          <a:bodyPr anchor="ctr">
            <a:noAutofit/>
          </a:bodyPr>
          <a:lstStyle>
            <a:lvl1pPr algn="ctr">
              <a:defRPr/>
            </a:lvl1pPr>
          </a:lstStyle>
          <a:p>
            <a:r>
              <a:rPr lang="en-US"/>
              <a:t>Click icon to add picture</a:t>
            </a:r>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206881"/>
            <a:ext cx="1672683" cy="2197567"/>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228091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Elemen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DE7CA9C-8486-4EA1-8701-DB28FF478598}"/>
              </a:ext>
            </a:extLst>
          </p:cNvPr>
          <p:cNvSpPr/>
          <p:nvPr/>
        </p:nvSpPr>
        <p:spPr>
          <a:xfrm>
            <a:off x="1836221" y="1165619"/>
            <a:ext cx="956931"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762813" y="1092236"/>
            <a:ext cx="1159161" cy="1036101"/>
          </a:xfrm>
          <a:prstGeom prst="rect">
            <a:avLst/>
          </a:prstGeom>
          <a:noFill/>
        </p:spPr>
        <p:txBody>
          <a:bodyPr anchor="ctr">
            <a:noAutofit/>
          </a:bodyPr>
          <a:lstStyle>
            <a:lvl1pPr algn="ctr">
              <a:defRPr sz="1200"/>
            </a:lvl1pPr>
          </a:lstStyle>
          <a:p>
            <a:r>
              <a:rPr lang="en-US"/>
              <a:t>Click icon to add picture</a:t>
            </a:r>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8" y="2364565"/>
            <a:ext cx="2940863" cy="1002007"/>
          </a:xfrm>
          <a:prstGeom prst="rect">
            <a:avLst/>
          </a:prstGeom>
        </p:spPr>
        <p:txBody>
          <a:bodyPr anchor="b">
            <a:noAutofit/>
          </a:bodyPr>
          <a:lstStyle>
            <a:lvl1pPr marL="0" indent="0" algn="l">
              <a:lnSpc>
                <a:spcPct val="100000"/>
              </a:lnSpc>
              <a:buNone/>
              <a:defRPr sz="1500" b="1" i="0" cap="all" spc="225" baseline="0">
                <a:latin typeface="+mj-lt"/>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8" y="3388002"/>
            <a:ext cx="2944737" cy="1879514"/>
          </a:xfrm>
          <a:prstGeom prst="rect">
            <a:avLst/>
          </a:prstGeom>
        </p:spPr>
        <p:txBody>
          <a:bodyPr lIns="0" tIns="0" rIns="0" bIns="0">
            <a:noAutofit/>
          </a:bodyPr>
          <a:lstStyle>
            <a:lvl1pPr marL="214313" indent="-214313">
              <a:lnSpc>
                <a:spcPct val="100000"/>
              </a:lnSpc>
              <a:buFont typeface="Arial" panose="020B0604020202020204" pitchFamily="34" charset="0"/>
              <a:buChar char="•"/>
              <a:defRPr sz="1050" b="0" i="0">
                <a:latin typeface="+mn-lt"/>
              </a:defRPr>
            </a:lvl1pPr>
            <a:lvl2pPr marL="557213" indent="-214313">
              <a:lnSpc>
                <a:spcPct val="100000"/>
              </a:lnSpc>
              <a:buFont typeface="Arial" panose="020B0604020202020204" pitchFamily="34" charset="0"/>
              <a:buChar char="•"/>
              <a:defRPr sz="1050" b="0" i="0">
                <a:latin typeface="+mn-lt"/>
              </a:defRPr>
            </a:lvl2pPr>
            <a:lvl3pPr marL="900113" indent="-214313">
              <a:lnSpc>
                <a:spcPct val="100000"/>
              </a:lnSpc>
              <a:buFont typeface="Arial" panose="020B0604020202020204" pitchFamily="34" charset="0"/>
              <a:buChar char="•"/>
              <a:defRPr sz="1050" b="0" i="0">
                <a:latin typeface="+mn-lt"/>
              </a:defRPr>
            </a:lvl3pPr>
            <a:lvl4pPr marL="1243013" indent="-214313">
              <a:lnSpc>
                <a:spcPct val="100000"/>
              </a:lnSpc>
              <a:buFont typeface="Arial" panose="020B0604020202020204" pitchFamily="34" charset="0"/>
              <a:buChar char="•"/>
              <a:defRPr sz="1050" b="0" i="0">
                <a:latin typeface="+mn-lt"/>
              </a:defRPr>
            </a:lvl4pPr>
            <a:lvl5pPr marL="1585913" indent="-214313">
              <a:lnSpc>
                <a:spcPct val="100000"/>
              </a:lnSpc>
              <a:buFont typeface="Arial" panose="020B0604020202020204" pitchFamily="34" charset="0"/>
              <a:buChar char="•"/>
              <a:defRPr sz="1050" b="0" i="0">
                <a:latin typeface="+mn-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Oval 2">
            <a:extLst>
              <a:ext uri="{FF2B5EF4-FFF2-40B4-BE49-F238E27FC236}">
                <a16:creationId xmlns:a16="http://schemas.microsoft.com/office/drawing/2014/main" id="{FCFF2E1B-0868-370D-4DD5-C9FAA608FAF8}"/>
              </a:ext>
            </a:extLst>
          </p:cNvPr>
          <p:cNvSpPr/>
          <p:nvPr/>
        </p:nvSpPr>
        <p:spPr>
          <a:xfrm>
            <a:off x="5617535" y="1165620"/>
            <a:ext cx="956931"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559689" y="1086449"/>
            <a:ext cx="1159161" cy="1036101"/>
          </a:xfrm>
          <a:prstGeom prst="rect">
            <a:avLst/>
          </a:prstGeom>
          <a:noFill/>
        </p:spPr>
        <p:txBody>
          <a:bodyPr anchor="ctr">
            <a:noAutofit/>
          </a:bodyPr>
          <a:lstStyle>
            <a:lvl1pPr algn="ctr">
              <a:defRPr sz="1200"/>
            </a:lvl1pPr>
          </a:lstStyle>
          <a:p>
            <a:r>
              <a:rPr lang="en-US"/>
              <a:t>Click icon to add picture</a:t>
            </a:r>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2399100"/>
            <a:ext cx="2940864" cy="988902"/>
          </a:xfrm>
          <a:prstGeom prst="rect">
            <a:avLst/>
          </a:prstGeom>
        </p:spPr>
        <p:txBody>
          <a:bodyPr lIns="0" tIns="0" rIns="0" bIns="0" anchor="b">
            <a:noAutofit/>
          </a:bodyPr>
          <a:lstStyle>
            <a:lvl1pPr marL="0" indent="0" algn="l">
              <a:lnSpc>
                <a:spcPct val="100000"/>
              </a:lnSpc>
              <a:spcBef>
                <a:spcPts val="0"/>
              </a:spcBef>
              <a:buNone/>
              <a:defRPr lang="en-US" sz="1500" b="1" i="0" kern="1200" cap="all" spc="225"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8" y="3401108"/>
            <a:ext cx="2944737" cy="1879515"/>
          </a:xfrm>
          <a:prstGeom prst="rect">
            <a:avLst/>
          </a:prstGeom>
        </p:spPr>
        <p:txBody>
          <a:bodyPr tIns="0" bIns="0">
            <a:noAutofit/>
          </a:bodyPr>
          <a:lstStyle>
            <a:lvl1pPr marL="214313" indent="-214313">
              <a:lnSpc>
                <a:spcPct val="100000"/>
              </a:lnSpc>
              <a:buFont typeface="Arial" panose="020B0604020202020204" pitchFamily="34" charset="0"/>
              <a:buChar char="•"/>
              <a:defRPr sz="1050" b="0" i="0">
                <a:latin typeface="+mn-lt"/>
              </a:defRPr>
            </a:lvl1pPr>
            <a:lvl2pPr marL="557213" indent="-214313">
              <a:lnSpc>
                <a:spcPct val="100000"/>
              </a:lnSpc>
              <a:buFont typeface="Arial" panose="020B0604020202020204" pitchFamily="34" charset="0"/>
              <a:buChar char="•"/>
              <a:defRPr sz="1050" b="0" i="0">
                <a:latin typeface="+mn-lt"/>
              </a:defRPr>
            </a:lvl2pPr>
            <a:lvl3pPr marL="900113" indent="-214313">
              <a:lnSpc>
                <a:spcPct val="100000"/>
              </a:lnSpc>
              <a:buFont typeface="Arial" panose="020B0604020202020204" pitchFamily="34" charset="0"/>
              <a:buChar char="•"/>
              <a:defRPr sz="1050" b="0" i="0">
                <a:latin typeface="+mn-lt"/>
              </a:defRPr>
            </a:lvl3pPr>
            <a:lvl4pPr marL="1243013" indent="-214313">
              <a:lnSpc>
                <a:spcPct val="100000"/>
              </a:lnSpc>
              <a:buFont typeface="Arial" panose="020B0604020202020204" pitchFamily="34" charset="0"/>
              <a:buChar char="•"/>
              <a:defRPr sz="1050" b="0" i="0">
                <a:latin typeface="+mn-lt"/>
              </a:defRPr>
            </a:lvl4pPr>
            <a:lvl5pPr marL="1585913" indent="-214313">
              <a:lnSpc>
                <a:spcPct val="100000"/>
              </a:lnSpc>
              <a:buFont typeface="Arial" panose="020B0604020202020204" pitchFamily="34" charset="0"/>
              <a:buChar char="•"/>
              <a:defRPr sz="1050" b="0" i="0">
                <a:latin typeface="+mn-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val 3">
            <a:extLst>
              <a:ext uri="{FF2B5EF4-FFF2-40B4-BE49-F238E27FC236}">
                <a16:creationId xmlns:a16="http://schemas.microsoft.com/office/drawing/2014/main" id="{BE993317-B15E-4278-C4C8-D2C8F54AED79}"/>
              </a:ext>
            </a:extLst>
          </p:cNvPr>
          <p:cNvSpPr/>
          <p:nvPr/>
        </p:nvSpPr>
        <p:spPr>
          <a:xfrm>
            <a:off x="9392441" y="1165620"/>
            <a:ext cx="956931"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9319032" y="1086450"/>
            <a:ext cx="1159161" cy="1036101"/>
          </a:xfrm>
          <a:prstGeom prst="rect">
            <a:avLst/>
          </a:prstGeom>
          <a:noFill/>
        </p:spPr>
        <p:txBody>
          <a:bodyPr anchor="ctr">
            <a:noAutofit/>
          </a:bodyPr>
          <a:lstStyle>
            <a:lvl1pPr algn="ctr">
              <a:defRPr sz="1200"/>
            </a:lvl1pPr>
          </a:lstStyle>
          <a:p>
            <a:r>
              <a:rPr lang="en-US"/>
              <a:t>Click icon to add picture</a:t>
            </a:r>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2364563"/>
            <a:ext cx="2940864" cy="988902"/>
          </a:xfrm>
          <a:prstGeom prst="rect">
            <a:avLst/>
          </a:prstGeom>
        </p:spPr>
        <p:txBody>
          <a:bodyPr lIns="0" tIns="0" rIns="0" bIns="0" anchor="b">
            <a:noAutofit/>
          </a:bodyPr>
          <a:lstStyle>
            <a:lvl1pPr marL="0" indent="0" algn="l">
              <a:lnSpc>
                <a:spcPct val="100000"/>
              </a:lnSpc>
              <a:spcBef>
                <a:spcPts val="0"/>
              </a:spcBef>
              <a:buNone/>
              <a:defRPr lang="en-US" sz="1500" b="1" i="0" kern="1200" cap="all" spc="225"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41" y="3366571"/>
            <a:ext cx="2944737" cy="1879515"/>
          </a:xfrm>
          <a:prstGeom prst="rect">
            <a:avLst/>
          </a:prstGeom>
        </p:spPr>
        <p:txBody>
          <a:bodyPr tIns="0" bIns="0">
            <a:noAutofit/>
          </a:bodyPr>
          <a:lstStyle>
            <a:lvl1pPr marL="214313" indent="-214313">
              <a:lnSpc>
                <a:spcPct val="100000"/>
              </a:lnSpc>
              <a:buFont typeface="Arial" panose="020B0604020202020204" pitchFamily="34" charset="0"/>
              <a:buChar char="•"/>
              <a:defRPr sz="1050" b="0" i="0">
                <a:latin typeface="+mn-lt"/>
              </a:defRPr>
            </a:lvl1pPr>
            <a:lvl2pPr marL="557213" indent="-214313">
              <a:lnSpc>
                <a:spcPct val="100000"/>
              </a:lnSpc>
              <a:buFont typeface="Arial" panose="020B0604020202020204" pitchFamily="34" charset="0"/>
              <a:buChar char="•"/>
              <a:defRPr sz="1050" b="0" i="0">
                <a:latin typeface="+mn-lt"/>
              </a:defRPr>
            </a:lvl2pPr>
            <a:lvl3pPr marL="900113" indent="-214313">
              <a:lnSpc>
                <a:spcPct val="100000"/>
              </a:lnSpc>
              <a:buFont typeface="Arial" panose="020B0604020202020204" pitchFamily="34" charset="0"/>
              <a:buChar char="•"/>
              <a:defRPr sz="1050" b="0" i="0">
                <a:latin typeface="+mn-lt"/>
              </a:defRPr>
            </a:lvl3pPr>
            <a:lvl4pPr marL="1243013" indent="-214313">
              <a:lnSpc>
                <a:spcPct val="100000"/>
              </a:lnSpc>
              <a:buFont typeface="Arial" panose="020B0604020202020204" pitchFamily="34" charset="0"/>
              <a:buChar char="•"/>
              <a:defRPr sz="1050" b="0" i="0">
                <a:latin typeface="+mn-lt"/>
              </a:defRPr>
            </a:lvl4pPr>
            <a:lvl5pPr marL="1585913" indent="-214313">
              <a:lnSpc>
                <a:spcPct val="100000"/>
              </a:lnSpc>
              <a:buFont typeface="Arial" panose="020B0604020202020204" pitchFamily="34" charset="0"/>
              <a:buChar char="•"/>
              <a:defRPr sz="1050" b="0" i="0">
                <a:latin typeface="+mn-lt"/>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3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0" name="Picture 9" descr="A black and red rectangle&#10;&#10;Description automatically generated">
            <a:extLst>
              <a:ext uri="{FF2B5EF4-FFF2-40B4-BE49-F238E27FC236}">
                <a16:creationId xmlns:a16="http://schemas.microsoft.com/office/drawing/2014/main" id="{9098BAD5-CF7E-DAF8-644D-C6994C667A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810"/>
            <a:ext cx="12195811" cy="725170"/>
          </a:xfrm>
          <a:prstGeom prst="rect">
            <a:avLst/>
          </a:prstGeom>
        </p:spPr>
      </p:pic>
      <p:sp>
        <p:nvSpPr>
          <p:cNvPr id="11" name="Rectangle 10">
            <a:extLst>
              <a:ext uri="{FF2B5EF4-FFF2-40B4-BE49-F238E27FC236}">
                <a16:creationId xmlns:a16="http://schemas.microsoft.com/office/drawing/2014/main" id="{3A94F35A-4E85-321F-749B-4517064E02C8}"/>
              </a:ext>
            </a:extLst>
          </p:cNvPr>
          <p:cNvSpPr>
            <a:spLocks/>
          </p:cNvSpPr>
          <p:nvPr/>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105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clu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3103421" y="1834495"/>
            <a:ext cx="5985159" cy="1594507"/>
          </a:xfrm>
          <a:prstGeom prst="rect">
            <a:avLst/>
          </a:prstGeom>
        </p:spPr>
        <p:txBody>
          <a:bodyPr lIns="0" tIns="0" rIns="0" bIns="0" anchor="b">
            <a:noAutofit/>
          </a:bodyPr>
          <a:lstStyle>
            <a:lvl1pPr algn="ctr">
              <a:defRPr sz="2700" b="1" i="0" baseline="0">
                <a:solidFill>
                  <a:schemeClr val="tx1">
                    <a:lumMod val="50000"/>
                  </a:schemeClr>
                </a:solidFill>
                <a:latin typeface="+mj-lt"/>
                <a:cs typeface="Arial Black"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4181705" y="3684829"/>
            <a:ext cx="3828587" cy="1731890"/>
          </a:xfrm>
          <a:prstGeom prst="rect">
            <a:avLst/>
          </a:prstGeom>
        </p:spPr>
        <p:txBody>
          <a:bodyPr lIns="0" tIns="0" rIns="0" bIns="0" anchor="t">
            <a:noAutofit/>
          </a:bodyPr>
          <a:lstStyle>
            <a:lvl1pPr marL="0" indent="0" algn="ctr">
              <a:buNone/>
              <a:defRPr sz="1350" b="0" i="0">
                <a:solidFill>
                  <a:schemeClr val="tx1">
                    <a:lumMod val="50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1381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rgbClr val="0D4C82"/>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CD202E"/>
              </a:buClr>
              <a:defRPr>
                <a:solidFill>
                  <a:srgbClr val="3C2118"/>
                </a:solidFill>
              </a:defRPr>
            </a:lvl1pPr>
            <a:lvl2pPr>
              <a:buClr>
                <a:srgbClr val="CD202E"/>
              </a:buClr>
              <a:defRPr>
                <a:solidFill>
                  <a:srgbClr val="3C2118"/>
                </a:solidFill>
              </a:defRPr>
            </a:lvl2pPr>
            <a:lvl3pPr>
              <a:buClr>
                <a:srgbClr val="CD202E"/>
              </a:buClr>
              <a:defRPr>
                <a:solidFill>
                  <a:srgbClr val="3C2118"/>
                </a:solidFill>
              </a:defRPr>
            </a:lvl3pPr>
            <a:lvl4pPr>
              <a:buClr>
                <a:srgbClr val="CD202E"/>
              </a:buClr>
              <a:defRPr>
                <a:solidFill>
                  <a:srgbClr val="3C2118"/>
                </a:solidFill>
              </a:defRPr>
            </a:lvl4pPr>
            <a:lvl5pPr>
              <a:buClr>
                <a:srgbClr val="CD202E"/>
              </a:buClr>
              <a:defRPr>
                <a:solidFill>
                  <a:srgbClr val="3C211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5CB78F6-3023-426C-A621-73AA80A89A1C}" type="datetimeFigureOut">
              <a:rPr lang="en-US" smtClean="0"/>
              <a:pPr>
                <a:defRPr/>
              </a:pPr>
              <a:t>3/27/2025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4C7C737-2268-4F46-A4BA-D2D2B6094716}" type="slidenum">
              <a:rPr lang="en-US" altLang="en-US" smtClean="0"/>
              <a:pPr>
                <a:defRPr/>
              </a:pPr>
              <a:t>‹#›</a:t>
            </a:fld>
            <a:endParaRPr lang="en-US" altLang="en-US"/>
          </a:p>
        </p:txBody>
      </p:sp>
    </p:spTree>
    <p:extLst>
      <p:ext uri="{BB962C8B-B14F-4D97-AF65-F5344CB8AC3E}">
        <p14:creationId xmlns:p14="http://schemas.microsoft.com/office/powerpoint/2010/main" val="113902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normAutofit/>
          </a:bodyPr>
          <a:lstStyle>
            <a:lvl1pPr algn="l">
              <a:defRPr sz="3600" b="1" cap="small" baseline="0">
                <a:solidFill>
                  <a:srgbClr val="0D4C82"/>
                </a:solidFill>
              </a:defRPr>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rgbClr val="D9724B"/>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5CB78F6-3023-426C-A621-73AA80A89A1C}" type="datetimeFigureOut">
              <a:rPr lang="en-US" smtClean="0"/>
              <a:pPr>
                <a:defRPr/>
              </a:pPr>
              <a:t>3/27/2025</a:t>
            </a:fld>
            <a:endParaRPr lang="en-US"/>
          </a:p>
        </p:txBody>
      </p:sp>
      <p:sp>
        <p:nvSpPr>
          <p:cNvPr id="5" name="Footer Placeholder 4"/>
          <p:cNvSpPr>
            <a:spLocks noGrp="1"/>
          </p:cNvSpPr>
          <p:nvPr>
            <p:ph type="ftr" sz="quarter" idx="11"/>
          </p:nvPr>
        </p:nvSpPr>
        <p:spPr>
          <a:xfrm>
            <a:off x="677335" y="6041364"/>
            <a:ext cx="6297612" cy="365125"/>
          </a:xfr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D18547-1E74-4C33-96F0-7C81109FF2D3}" type="slidenum">
              <a:rPr lang="en-US" altLang="en-US" smtClean="0"/>
              <a:pPr>
                <a:defRPr/>
              </a:pPr>
              <a:t>‹#›</a:t>
            </a:fld>
            <a:endParaRPr lang="en-US" altLang="en-US"/>
          </a:p>
        </p:txBody>
      </p:sp>
    </p:spTree>
    <p:extLst>
      <p:ext uri="{BB962C8B-B14F-4D97-AF65-F5344CB8AC3E}">
        <p14:creationId xmlns:p14="http://schemas.microsoft.com/office/powerpoint/2010/main" val="346983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5E7D19C-24D0-0CF3-35F3-33A853603068}"/>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6" name="Footer Placeholder 4">
            <a:extLst>
              <a:ext uri="{FF2B5EF4-FFF2-40B4-BE49-F238E27FC236}">
                <a16:creationId xmlns:a16="http://schemas.microsoft.com/office/drawing/2014/main" id="{8C38DB54-0F91-6CC1-CB6D-9194F3DB85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57C109-3C06-B2C1-99A3-AEBFCAFF5FC2}"/>
              </a:ext>
            </a:extLst>
          </p:cNvPr>
          <p:cNvSpPr>
            <a:spLocks noGrp="1"/>
          </p:cNvSpPr>
          <p:nvPr>
            <p:ph type="sldNum" sz="quarter" idx="12"/>
          </p:nvPr>
        </p:nvSpPr>
        <p:spPr/>
        <p:txBody>
          <a:bodyPr/>
          <a:lstStyle>
            <a:lvl1pPr>
              <a:defRPr/>
            </a:lvl1pPr>
          </a:lstStyle>
          <a:p>
            <a:pPr>
              <a:defRPr/>
            </a:pPr>
            <a:fld id="{3146C678-396D-4E46-83D3-7327E08945A8}" type="slidenum">
              <a:rPr lang="en-US" altLang="en-US"/>
              <a:pPr>
                <a:defRPr/>
              </a:pPr>
              <a:t>‹#›</a:t>
            </a:fld>
            <a:endParaRPr lang="en-US" altLang="en-US"/>
          </a:p>
        </p:txBody>
      </p:sp>
    </p:spTree>
    <p:extLst>
      <p:ext uri="{BB962C8B-B14F-4D97-AF65-F5344CB8AC3E}">
        <p14:creationId xmlns:p14="http://schemas.microsoft.com/office/powerpoint/2010/main" val="2353218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27466EF-2526-7FFA-42DE-68277E35630A}"/>
              </a:ext>
            </a:extLst>
          </p:cNvPr>
          <p:cNvSpPr>
            <a:spLocks noGrp="1"/>
          </p:cNvSpPr>
          <p:nvPr>
            <p:ph type="dt" sz="half" idx="10"/>
          </p:nvPr>
        </p:nvSpPr>
        <p:spPr/>
        <p:txBody>
          <a:bodyPr/>
          <a:lstStyle>
            <a:lvl1pPr>
              <a:defRPr/>
            </a:lvl1pPr>
          </a:lstStyle>
          <a:p>
            <a:pPr>
              <a:defRPr/>
            </a:pPr>
            <a:fld id="{90303DC9-7E51-4F3E-ADA1-9E4CA98BBF01}" type="datetime1">
              <a:rPr lang="en-US"/>
              <a:pPr>
                <a:defRPr/>
              </a:pPr>
              <a:t>3/27/2025</a:t>
            </a:fld>
            <a:endParaRPr lang="en-US"/>
          </a:p>
        </p:txBody>
      </p:sp>
      <p:sp>
        <p:nvSpPr>
          <p:cNvPr id="6" name="Footer Placeholder 4">
            <a:extLst>
              <a:ext uri="{FF2B5EF4-FFF2-40B4-BE49-F238E27FC236}">
                <a16:creationId xmlns:a16="http://schemas.microsoft.com/office/drawing/2014/main" id="{4CDFA43E-7ED6-144F-820C-6C6E5FFDCB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6394C9-A469-54B3-392D-E3034E3C42A0}"/>
              </a:ext>
            </a:extLst>
          </p:cNvPr>
          <p:cNvSpPr>
            <a:spLocks noGrp="1"/>
          </p:cNvSpPr>
          <p:nvPr>
            <p:ph type="sldNum" sz="quarter" idx="12"/>
          </p:nvPr>
        </p:nvSpPr>
        <p:spPr/>
        <p:txBody>
          <a:bodyPr/>
          <a:lstStyle>
            <a:lvl1pPr>
              <a:defRPr/>
            </a:lvl1pPr>
          </a:lstStyle>
          <a:p>
            <a:pPr>
              <a:defRPr/>
            </a:pPr>
            <a:fld id="{46044BDC-5259-4414-B620-3D602C880040}" type="slidenum">
              <a:rPr lang="en-US" altLang="en-US"/>
              <a:pPr>
                <a:defRPr/>
              </a:pPr>
              <a:t>‹#›</a:t>
            </a:fld>
            <a:endParaRPr lang="en-US" altLang="en-US"/>
          </a:p>
        </p:txBody>
      </p:sp>
    </p:spTree>
    <p:extLst>
      <p:ext uri="{BB962C8B-B14F-4D97-AF65-F5344CB8AC3E}">
        <p14:creationId xmlns:p14="http://schemas.microsoft.com/office/powerpoint/2010/main" val="2452009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351BECC-6C81-280E-AA88-00A563841A2B}"/>
              </a:ext>
            </a:extLst>
          </p:cNvPr>
          <p:cNvSpPr>
            <a:spLocks noGrp="1"/>
          </p:cNvSpPr>
          <p:nvPr>
            <p:ph type="dt" sz="half" idx="10"/>
          </p:nvPr>
        </p:nvSpPr>
        <p:spPr/>
        <p:txBody>
          <a:bodyPr/>
          <a:lstStyle>
            <a:lvl1pPr>
              <a:defRPr/>
            </a:lvl1pPr>
          </a:lstStyle>
          <a:p>
            <a:pPr>
              <a:defRPr/>
            </a:pPr>
            <a:fld id="{8E585A0E-76A0-49BA-9D81-B46B2575E823}" type="datetime1">
              <a:rPr lang="en-US"/>
              <a:pPr>
                <a:defRPr/>
              </a:pPr>
              <a:t>3/27/2025</a:t>
            </a:fld>
            <a:endParaRPr lang="en-US"/>
          </a:p>
        </p:txBody>
      </p:sp>
      <p:sp>
        <p:nvSpPr>
          <p:cNvPr id="6" name="Footer Placeholder 4">
            <a:extLst>
              <a:ext uri="{FF2B5EF4-FFF2-40B4-BE49-F238E27FC236}">
                <a16:creationId xmlns:a16="http://schemas.microsoft.com/office/drawing/2014/main" id="{2173CA6E-B2A7-E7A0-8EAF-AB98E7FBDD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729D3AD-7A4C-50F8-4736-D9622E794844}"/>
              </a:ext>
            </a:extLst>
          </p:cNvPr>
          <p:cNvSpPr>
            <a:spLocks noGrp="1"/>
          </p:cNvSpPr>
          <p:nvPr>
            <p:ph type="sldNum" sz="quarter" idx="12"/>
          </p:nvPr>
        </p:nvSpPr>
        <p:spPr/>
        <p:txBody>
          <a:bodyPr/>
          <a:lstStyle>
            <a:lvl1pPr>
              <a:defRPr/>
            </a:lvl1pPr>
          </a:lstStyle>
          <a:p>
            <a:pPr>
              <a:defRPr/>
            </a:pPr>
            <a:fld id="{B2DFF997-59F5-4E0F-926B-AF8F3A5236B4}" type="slidenum">
              <a:rPr lang="en-US" altLang="en-US"/>
              <a:pPr>
                <a:defRPr/>
              </a:pPr>
              <a:t>‹#›</a:t>
            </a:fld>
            <a:endParaRPr lang="en-US" altLang="en-US"/>
          </a:p>
        </p:txBody>
      </p:sp>
    </p:spTree>
    <p:extLst>
      <p:ext uri="{BB962C8B-B14F-4D97-AF65-F5344CB8AC3E}">
        <p14:creationId xmlns:p14="http://schemas.microsoft.com/office/powerpoint/2010/main" val="2185074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613ECCC-D6D6-06F1-C514-00FD04B09DFF}"/>
              </a:ext>
            </a:extLst>
          </p:cNvPr>
          <p:cNvSpPr>
            <a:spLocks noGrp="1"/>
          </p:cNvSpPr>
          <p:nvPr>
            <p:ph type="dt" sz="half" idx="10"/>
          </p:nvPr>
        </p:nvSpPr>
        <p:spPr/>
        <p:txBody>
          <a:bodyPr/>
          <a:lstStyle>
            <a:lvl1pPr>
              <a:defRPr/>
            </a:lvl1pPr>
          </a:lstStyle>
          <a:p>
            <a:pPr>
              <a:defRPr/>
            </a:pPr>
            <a:fld id="{398B576B-F19B-4827-AC9B-AD6DEF990D76}" type="datetime1">
              <a:rPr lang="en-US"/>
              <a:pPr>
                <a:defRPr/>
              </a:pPr>
              <a:t>3/27/2025</a:t>
            </a:fld>
            <a:endParaRPr lang="en-US"/>
          </a:p>
        </p:txBody>
      </p:sp>
      <p:sp>
        <p:nvSpPr>
          <p:cNvPr id="3" name="Footer Placeholder 4">
            <a:extLst>
              <a:ext uri="{FF2B5EF4-FFF2-40B4-BE49-F238E27FC236}">
                <a16:creationId xmlns:a16="http://schemas.microsoft.com/office/drawing/2014/main" id="{5166DF18-8D44-11CA-F9B9-4F596FF1561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F9E1582-E1C4-391B-DFAA-1E30D0E67C44}"/>
              </a:ext>
            </a:extLst>
          </p:cNvPr>
          <p:cNvSpPr>
            <a:spLocks noGrp="1"/>
          </p:cNvSpPr>
          <p:nvPr>
            <p:ph type="sldNum" sz="quarter" idx="12"/>
          </p:nvPr>
        </p:nvSpPr>
        <p:spPr/>
        <p:txBody>
          <a:bodyPr/>
          <a:lstStyle>
            <a:lvl1pPr>
              <a:defRPr/>
            </a:lvl1pPr>
          </a:lstStyle>
          <a:p>
            <a:pPr>
              <a:defRPr/>
            </a:pPr>
            <a:fld id="{B467E881-7606-426C-9835-035E8A5DE523}" type="slidenum">
              <a:rPr lang="en-US" altLang="en-US"/>
              <a:pPr>
                <a:defRPr/>
              </a:pPr>
              <a:t>‹#›</a:t>
            </a:fld>
            <a:endParaRPr lang="en-US" altLang="en-US"/>
          </a:p>
        </p:txBody>
      </p:sp>
    </p:spTree>
    <p:extLst>
      <p:ext uri="{BB962C8B-B14F-4D97-AF65-F5344CB8AC3E}">
        <p14:creationId xmlns:p14="http://schemas.microsoft.com/office/powerpoint/2010/main" val="3339877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8343-D2B1-07CF-0F88-630FC3ACEDEE}"/>
              </a:ext>
            </a:extLst>
          </p:cNvPr>
          <p:cNvSpPr txBox="1">
            <a:spLocks/>
          </p:cNvSpPr>
          <p:nvPr userDrawn="1"/>
        </p:nvSpPr>
        <p:spPr bwMode="auto">
          <a:xfrm>
            <a:off x="0" y="0"/>
            <a:ext cx="12192000" cy="1189038"/>
          </a:xfrm>
          <a:prstGeom prst="rect">
            <a:avLst/>
          </a:prstGeom>
          <a:solidFill>
            <a:schemeClr val="bg1"/>
          </a:solidFill>
          <a:ln w="9525">
            <a:solidFill>
              <a:srgbClr val="002060"/>
            </a:solidFill>
            <a:miter lim="800000"/>
            <a:headEnd/>
            <a:tailEnd/>
          </a:ln>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sz="3600">
              <a:solidFill>
                <a:schemeClr val="bg1"/>
              </a:solidFill>
              <a:cs typeface="Arial" charset="0"/>
            </a:endParaRPr>
          </a:p>
        </p:txBody>
      </p:sp>
      <p:sp>
        <p:nvSpPr>
          <p:cNvPr id="4" name="TextBox 3">
            <a:extLst>
              <a:ext uri="{FF2B5EF4-FFF2-40B4-BE49-F238E27FC236}">
                <a16:creationId xmlns:a16="http://schemas.microsoft.com/office/drawing/2014/main" id="{272C9776-21C2-7ECB-B612-A1EB541C93DE}"/>
              </a:ext>
            </a:extLst>
          </p:cNvPr>
          <p:cNvSpPr txBox="1"/>
          <p:nvPr userDrawn="1"/>
        </p:nvSpPr>
        <p:spPr>
          <a:xfrm>
            <a:off x="0" y="6269038"/>
            <a:ext cx="12192000" cy="5842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1" fontAlgn="auto" hangingPunct="1">
              <a:spcBef>
                <a:spcPts val="0"/>
              </a:spcBef>
              <a:spcAft>
                <a:spcPts val="0"/>
              </a:spcAft>
              <a:defRPr/>
            </a:pPr>
            <a:endParaRPr lang="en-US" sz="3200">
              <a:solidFill>
                <a:srgbClr val="1808EE"/>
              </a:solidFill>
              <a:latin typeface="Arial"/>
              <a:cs typeface="Arial"/>
            </a:endParaRPr>
          </a:p>
        </p:txBody>
      </p:sp>
      <p:pic>
        <p:nvPicPr>
          <p:cNvPr id="5" name="Picture 10">
            <a:extLst>
              <a:ext uri="{FF2B5EF4-FFF2-40B4-BE49-F238E27FC236}">
                <a16:creationId xmlns:a16="http://schemas.microsoft.com/office/drawing/2014/main" id="{3CCB3113-41B8-EB5C-70F4-7DA66E5036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82033" y="6273800"/>
            <a:ext cx="120226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0B2FE46-5E12-DC28-B297-6DD04789FB3C}"/>
              </a:ext>
            </a:extLst>
          </p:cNvPr>
          <p:cNvSpPr>
            <a:spLocks noChangeArrowheads="1"/>
          </p:cNvSpPr>
          <p:nvPr userDrawn="1"/>
        </p:nvSpPr>
        <p:spPr bwMode="auto">
          <a:xfrm>
            <a:off x="1742018" y="6335713"/>
            <a:ext cx="3171317" cy="400110"/>
          </a:xfrm>
          <a:prstGeom prst="rect">
            <a:avLst/>
          </a:prstGeom>
          <a:no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lang="en-US" altLang="en-US" sz="2000" b="1">
                <a:solidFill>
                  <a:schemeClr val="bg1"/>
                </a:solidFill>
              </a:rPr>
              <a:t>Great Plains ADA Center</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3175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56CC-CC55-D273-1A35-4AE9E0A38C0D}"/>
              </a:ext>
            </a:extLst>
          </p:cNvPr>
          <p:cNvSpPr txBox="1">
            <a:spLocks/>
          </p:cNvSpPr>
          <p:nvPr userDrawn="1"/>
        </p:nvSpPr>
        <p:spPr bwMode="auto">
          <a:xfrm>
            <a:off x="0" y="0"/>
            <a:ext cx="12192000" cy="1189038"/>
          </a:xfrm>
          <a:prstGeom prst="rect">
            <a:avLst/>
          </a:prstGeom>
          <a:solidFill>
            <a:schemeClr val="bg1"/>
          </a:solidFill>
          <a:ln w="9525">
            <a:solidFill>
              <a:srgbClr val="002060"/>
            </a:solidFill>
            <a:miter lim="800000"/>
            <a:headEnd/>
            <a:tailEnd/>
          </a:ln>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sz="3600">
              <a:solidFill>
                <a:schemeClr val="bg1"/>
              </a:solidFill>
              <a:cs typeface="Arial" charset="0"/>
            </a:endParaRPr>
          </a:p>
        </p:txBody>
      </p:sp>
      <p:sp>
        <p:nvSpPr>
          <p:cNvPr id="4" name="TextBox 3">
            <a:extLst>
              <a:ext uri="{FF2B5EF4-FFF2-40B4-BE49-F238E27FC236}">
                <a16:creationId xmlns:a16="http://schemas.microsoft.com/office/drawing/2014/main" id="{B6A26E3D-0926-C728-7852-7479BB9B8527}"/>
              </a:ext>
            </a:extLst>
          </p:cNvPr>
          <p:cNvSpPr txBox="1"/>
          <p:nvPr userDrawn="1"/>
        </p:nvSpPr>
        <p:spPr>
          <a:xfrm>
            <a:off x="0" y="6269038"/>
            <a:ext cx="12192000" cy="5842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1" fontAlgn="auto" hangingPunct="1">
              <a:spcBef>
                <a:spcPts val="0"/>
              </a:spcBef>
              <a:spcAft>
                <a:spcPts val="0"/>
              </a:spcAft>
              <a:defRPr/>
            </a:pPr>
            <a:endParaRPr lang="en-US" sz="3200">
              <a:solidFill>
                <a:srgbClr val="1808EE"/>
              </a:solidFill>
              <a:latin typeface="Arial"/>
              <a:cs typeface="Arial"/>
            </a:endParaRPr>
          </a:p>
        </p:txBody>
      </p:sp>
      <p:pic>
        <p:nvPicPr>
          <p:cNvPr id="5" name="Picture 10">
            <a:extLst>
              <a:ext uri="{FF2B5EF4-FFF2-40B4-BE49-F238E27FC236}">
                <a16:creationId xmlns:a16="http://schemas.microsoft.com/office/drawing/2014/main" id="{335C6DA0-A56C-7D9C-65DA-7E90B8275979}"/>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82033" y="6273800"/>
            <a:ext cx="120226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251A9D6-F9B8-D4F1-C75E-5FCF1FA6F887}"/>
              </a:ext>
            </a:extLst>
          </p:cNvPr>
          <p:cNvSpPr>
            <a:spLocks noChangeArrowheads="1"/>
          </p:cNvSpPr>
          <p:nvPr userDrawn="1"/>
        </p:nvSpPr>
        <p:spPr bwMode="auto">
          <a:xfrm>
            <a:off x="1742018" y="6335713"/>
            <a:ext cx="3171317" cy="400110"/>
          </a:xfrm>
          <a:prstGeom prst="rect">
            <a:avLst/>
          </a:prstGeom>
          <a:no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lang="en-US" altLang="en-US" sz="2000" b="1">
                <a:solidFill>
                  <a:schemeClr val="bg1"/>
                </a:solidFill>
              </a:rPr>
              <a:t>Great Plains ADA Center</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9673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083" y="1872111"/>
            <a:ext cx="1005840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a:xfrm>
            <a:off x="1154083" y="307732"/>
            <a:ext cx="10058400" cy="1433526"/>
          </a:xfrm>
          <a:prstGeom prst="rect">
            <a:avLst/>
          </a:prstGeom>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1F149343-33D8-75B4-B42D-E1C735BCBDC4}"/>
              </a:ext>
            </a:extLst>
          </p:cNvPr>
          <p:cNvSpPr>
            <a:spLocks noGrp="1"/>
          </p:cNvSpPr>
          <p:nvPr>
            <p:ph type="sldNum" sz="quarter" idx="10"/>
          </p:nvPr>
        </p:nvSpPr>
        <p:spPr>
          <a:xfrm>
            <a:off x="9899651" y="6459539"/>
            <a:ext cx="1312333" cy="365125"/>
          </a:xfrm>
          <a:prstGeom prst="rect">
            <a:avLst/>
          </a:prstGeom>
        </p:spPr>
        <p:txBody>
          <a:bodyPr/>
          <a:lstStyle>
            <a:lvl1pPr>
              <a:defRPr/>
            </a:lvl1pPr>
          </a:lstStyle>
          <a:p>
            <a:pPr>
              <a:defRPr/>
            </a:pPr>
            <a:fld id="{7FDBCA09-9A20-44B3-A228-A2DA20945A70}" type="slidenum">
              <a:rPr lang="en-US" altLang="en-US"/>
              <a:pPr>
                <a:defRPr/>
              </a:pPr>
              <a:t>‹#›</a:t>
            </a:fld>
            <a:endParaRPr lang="en-US" altLang="en-US"/>
          </a:p>
        </p:txBody>
      </p:sp>
    </p:spTree>
    <p:extLst>
      <p:ext uri="{BB962C8B-B14F-4D97-AF65-F5344CB8AC3E}">
        <p14:creationId xmlns:p14="http://schemas.microsoft.com/office/powerpoint/2010/main" val="15352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E3DE-9264-A68D-75C1-8B5FABA3AB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61419B-8FDC-1A38-75B7-800659D727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D0C72B-78C6-33A3-2CD6-4F30D747FC48}"/>
              </a:ext>
            </a:extLst>
          </p:cNvPr>
          <p:cNvSpPr>
            <a:spLocks noGrp="1"/>
          </p:cNvSpPr>
          <p:nvPr>
            <p:ph type="dt" sz="half" idx="10"/>
          </p:nvPr>
        </p:nvSpPr>
        <p:spPr/>
        <p:txBody>
          <a:bodyPr/>
          <a:lstStyle/>
          <a:p>
            <a:fld id="{D0018B5B-EFB4-43AF-99D8-5301C3C84D30}" type="datetimeFigureOut">
              <a:rPr lang="en-CA" smtClean="0"/>
              <a:t>2025-03-27</a:t>
            </a:fld>
            <a:endParaRPr lang="en-CA"/>
          </a:p>
        </p:txBody>
      </p:sp>
      <p:sp>
        <p:nvSpPr>
          <p:cNvPr id="5" name="Footer Placeholder 4">
            <a:extLst>
              <a:ext uri="{FF2B5EF4-FFF2-40B4-BE49-F238E27FC236}">
                <a16:creationId xmlns:a16="http://schemas.microsoft.com/office/drawing/2014/main" id="{A3BB0DC7-B7C2-AE84-AA05-00CD314E7A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97F088-CE9C-193A-4607-95A85F670C86}"/>
              </a:ext>
            </a:extLst>
          </p:cNvPr>
          <p:cNvSpPr>
            <a:spLocks noGrp="1"/>
          </p:cNvSpPr>
          <p:nvPr>
            <p:ph type="sldNum" sz="quarter" idx="12"/>
          </p:nvPr>
        </p:nvSpPr>
        <p:spPr/>
        <p:txBody>
          <a:bodyPr/>
          <a:lstStyle/>
          <a:p>
            <a:fld id="{C6ECEAE4-BC47-46E5-ACA8-D95737EFA74D}" type="slidenum">
              <a:rPr lang="en-CA" smtClean="0"/>
              <a:t>‹#›</a:t>
            </a:fld>
            <a:endParaRPr lang="en-CA"/>
          </a:p>
        </p:txBody>
      </p:sp>
    </p:spTree>
    <p:extLst>
      <p:ext uri="{BB962C8B-B14F-4D97-AF65-F5344CB8AC3E}">
        <p14:creationId xmlns:p14="http://schemas.microsoft.com/office/powerpoint/2010/main" val="422078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62DBB1-81C2-EB31-A7BB-7BBCB02E0630}"/>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8" name="Footer Placeholder 4">
            <a:extLst>
              <a:ext uri="{FF2B5EF4-FFF2-40B4-BE49-F238E27FC236}">
                <a16:creationId xmlns:a16="http://schemas.microsoft.com/office/drawing/2014/main" id="{78D99EB3-DCF2-085E-62D1-843D52C693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3B1C25A-8BB2-5BFF-1FB1-B1791FD100FB}"/>
              </a:ext>
            </a:extLst>
          </p:cNvPr>
          <p:cNvSpPr>
            <a:spLocks noGrp="1"/>
          </p:cNvSpPr>
          <p:nvPr>
            <p:ph type="sldNum" sz="quarter" idx="12"/>
          </p:nvPr>
        </p:nvSpPr>
        <p:spPr/>
        <p:txBody>
          <a:bodyPr/>
          <a:lstStyle>
            <a:lvl1pPr>
              <a:defRPr/>
            </a:lvl1pPr>
          </a:lstStyle>
          <a:p>
            <a:pPr>
              <a:defRPr/>
            </a:pPr>
            <a:fld id="{B40B51C3-8873-4530-9C66-C239FDD9BEE4}" type="slidenum">
              <a:rPr lang="en-US" altLang="en-US"/>
              <a:pPr>
                <a:defRPr/>
              </a:pPr>
              <a:t>‹#›</a:t>
            </a:fld>
            <a:endParaRPr lang="en-US" altLang="en-US"/>
          </a:p>
        </p:txBody>
      </p:sp>
    </p:spTree>
    <p:extLst>
      <p:ext uri="{BB962C8B-B14F-4D97-AF65-F5344CB8AC3E}">
        <p14:creationId xmlns:p14="http://schemas.microsoft.com/office/powerpoint/2010/main" val="2172470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0B754B-37C4-8CC0-BADE-D26026513AE2}"/>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4" name="Footer Placeholder 4">
            <a:extLst>
              <a:ext uri="{FF2B5EF4-FFF2-40B4-BE49-F238E27FC236}">
                <a16:creationId xmlns:a16="http://schemas.microsoft.com/office/drawing/2014/main" id="{491B0E54-5DCB-3DE9-F4D4-4545AF6C6D6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B9F295-1CC1-D933-77EB-C6FC7FCFD670}"/>
              </a:ext>
            </a:extLst>
          </p:cNvPr>
          <p:cNvSpPr>
            <a:spLocks noGrp="1"/>
          </p:cNvSpPr>
          <p:nvPr>
            <p:ph type="sldNum" sz="quarter" idx="12"/>
          </p:nvPr>
        </p:nvSpPr>
        <p:spPr/>
        <p:txBody>
          <a:bodyPr/>
          <a:lstStyle>
            <a:lvl1pPr>
              <a:defRPr/>
            </a:lvl1pPr>
          </a:lstStyle>
          <a:p>
            <a:pPr>
              <a:defRPr/>
            </a:pPr>
            <a:fld id="{12ADD8FD-F96C-46B9-8CF1-72B208D8302A}" type="slidenum">
              <a:rPr lang="en-US" altLang="en-US"/>
              <a:pPr>
                <a:defRPr/>
              </a:pPr>
              <a:t>‹#›</a:t>
            </a:fld>
            <a:endParaRPr lang="en-US" altLang="en-US"/>
          </a:p>
        </p:txBody>
      </p:sp>
    </p:spTree>
    <p:extLst>
      <p:ext uri="{BB962C8B-B14F-4D97-AF65-F5344CB8AC3E}">
        <p14:creationId xmlns:p14="http://schemas.microsoft.com/office/powerpoint/2010/main" val="4132723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A76EE6-7361-9BC4-B002-69B269D381F2}"/>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3" name="Footer Placeholder 4">
            <a:extLst>
              <a:ext uri="{FF2B5EF4-FFF2-40B4-BE49-F238E27FC236}">
                <a16:creationId xmlns:a16="http://schemas.microsoft.com/office/drawing/2014/main" id="{B28DFC7E-EF73-E650-1495-B09189F0D44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2ADF983-4CAA-FBED-6AAB-7FDF66FF1B31}"/>
              </a:ext>
            </a:extLst>
          </p:cNvPr>
          <p:cNvSpPr>
            <a:spLocks noGrp="1"/>
          </p:cNvSpPr>
          <p:nvPr>
            <p:ph type="sldNum" sz="quarter" idx="12"/>
          </p:nvPr>
        </p:nvSpPr>
        <p:spPr/>
        <p:txBody>
          <a:bodyPr/>
          <a:lstStyle>
            <a:lvl1pPr>
              <a:defRPr/>
            </a:lvl1pPr>
          </a:lstStyle>
          <a:p>
            <a:pPr>
              <a:defRPr/>
            </a:pPr>
            <a:fld id="{7DDADAD5-6783-47AF-A8EB-837C52ACDA47}" type="slidenum">
              <a:rPr lang="en-US" altLang="en-US"/>
              <a:pPr>
                <a:defRPr/>
              </a:pPr>
              <a:t>‹#›</a:t>
            </a:fld>
            <a:endParaRPr lang="en-US" altLang="en-US"/>
          </a:p>
        </p:txBody>
      </p:sp>
    </p:spTree>
    <p:extLst>
      <p:ext uri="{BB962C8B-B14F-4D97-AF65-F5344CB8AC3E}">
        <p14:creationId xmlns:p14="http://schemas.microsoft.com/office/powerpoint/2010/main" val="1729400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70BE497-59F7-3F70-3CF6-C2E3A6BC6820}"/>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6" name="Footer Placeholder 4">
            <a:extLst>
              <a:ext uri="{FF2B5EF4-FFF2-40B4-BE49-F238E27FC236}">
                <a16:creationId xmlns:a16="http://schemas.microsoft.com/office/drawing/2014/main" id="{221F8255-A5E3-AF51-8E83-138182FA6A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1EF40C3-B627-5813-C5A0-E6B811E06C86}"/>
              </a:ext>
            </a:extLst>
          </p:cNvPr>
          <p:cNvSpPr>
            <a:spLocks noGrp="1"/>
          </p:cNvSpPr>
          <p:nvPr>
            <p:ph type="sldNum" sz="quarter" idx="12"/>
          </p:nvPr>
        </p:nvSpPr>
        <p:spPr/>
        <p:txBody>
          <a:bodyPr/>
          <a:lstStyle>
            <a:lvl1pPr>
              <a:defRPr/>
            </a:lvl1pPr>
          </a:lstStyle>
          <a:p>
            <a:pPr>
              <a:defRPr/>
            </a:pPr>
            <a:fld id="{C5A7F01E-5237-4B64-A9E0-576B7C95E099}" type="slidenum">
              <a:rPr lang="en-US" altLang="en-US"/>
              <a:pPr>
                <a:defRPr/>
              </a:pPr>
              <a:t>‹#›</a:t>
            </a:fld>
            <a:endParaRPr lang="en-US" altLang="en-US"/>
          </a:p>
        </p:txBody>
      </p:sp>
    </p:spTree>
    <p:extLst>
      <p:ext uri="{BB962C8B-B14F-4D97-AF65-F5344CB8AC3E}">
        <p14:creationId xmlns:p14="http://schemas.microsoft.com/office/powerpoint/2010/main" val="1149634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ECD4E0D-4E5B-8134-B950-3E377E8E1F97}"/>
              </a:ext>
            </a:extLst>
          </p:cNvPr>
          <p:cNvSpPr>
            <a:spLocks noGrp="1"/>
          </p:cNvSpPr>
          <p:nvPr>
            <p:ph type="dt" sz="half" idx="10"/>
          </p:nvPr>
        </p:nvSpPr>
        <p:spPr/>
        <p:txBody>
          <a:bodyPr/>
          <a:lstStyle>
            <a:lvl1pPr>
              <a:defRPr/>
            </a:lvl1pPr>
          </a:lstStyle>
          <a:p>
            <a:pPr>
              <a:defRPr/>
            </a:pPr>
            <a:fld id="{D5CB78F6-3023-426C-A621-73AA80A89A1C}" type="datetimeFigureOut">
              <a:rPr lang="en-US"/>
              <a:pPr>
                <a:defRPr/>
              </a:pPr>
              <a:t>3/27/2025</a:t>
            </a:fld>
            <a:endParaRPr lang="en-US"/>
          </a:p>
        </p:txBody>
      </p:sp>
      <p:sp>
        <p:nvSpPr>
          <p:cNvPr id="6" name="Footer Placeholder 4">
            <a:extLst>
              <a:ext uri="{FF2B5EF4-FFF2-40B4-BE49-F238E27FC236}">
                <a16:creationId xmlns:a16="http://schemas.microsoft.com/office/drawing/2014/main" id="{CD8C780D-1B8C-9D48-D7E8-5B44F84995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7AA071-5F92-5173-1BEF-B89F295BCF19}"/>
              </a:ext>
            </a:extLst>
          </p:cNvPr>
          <p:cNvSpPr>
            <a:spLocks noGrp="1"/>
          </p:cNvSpPr>
          <p:nvPr>
            <p:ph type="sldNum" sz="quarter" idx="12"/>
          </p:nvPr>
        </p:nvSpPr>
        <p:spPr/>
        <p:txBody>
          <a:bodyPr/>
          <a:lstStyle>
            <a:lvl1pPr>
              <a:defRPr/>
            </a:lvl1pPr>
          </a:lstStyle>
          <a:p>
            <a:pPr>
              <a:defRPr/>
            </a:pPr>
            <a:fld id="{736004ED-B9C9-4A97-8B6F-945A6B9DE87C}" type="slidenum">
              <a:rPr lang="en-US" altLang="en-US"/>
              <a:pPr>
                <a:defRPr/>
              </a:pPr>
              <a:t>‹#›</a:t>
            </a:fld>
            <a:endParaRPr lang="en-US" altLang="en-US"/>
          </a:p>
        </p:txBody>
      </p:sp>
    </p:spTree>
    <p:extLst>
      <p:ext uri="{BB962C8B-B14F-4D97-AF65-F5344CB8AC3E}">
        <p14:creationId xmlns:p14="http://schemas.microsoft.com/office/powerpoint/2010/main" val="4252074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2.png"/><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1.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image" Target="../media/image4.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3.png"/><Relationship Id="rId30"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99586BB8-F440-491C-D5DE-43CE09B35907}"/>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4D51F674-6AE1-E020-9ED4-2F0B5EAE876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0402098-44EE-F89A-D8C5-296B398C66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5CB78F6-3023-426C-A621-73AA80A89A1C}" type="datetimeFigureOut">
              <a:rPr lang="en-US"/>
              <a:pPr>
                <a:defRPr/>
              </a:pPr>
              <a:t>3/27/2025</a:t>
            </a:fld>
            <a:endParaRPr lang="en-US"/>
          </a:p>
        </p:txBody>
      </p:sp>
      <p:sp>
        <p:nvSpPr>
          <p:cNvPr id="5" name="Footer Placeholder 4">
            <a:extLst>
              <a:ext uri="{FF2B5EF4-FFF2-40B4-BE49-F238E27FC236}">
                <a16:creationId xmlns:a16="http://schemas.microsoft.com/office/drawing/2014/main" id="{2EC2859F-2B5F-4676-F962-DB72C7215FC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E299114-06AB-BEEF-F220-5C2902880270}"/>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E6D18547-1E74-4C33-96F0-7C81109FF2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3074" r:id="rId1"/>
    <p:sldLayoutId id="2147503075" r:id="rId2"/>
    <p:sldLayoutId id="2147503076" r:id="rId3"/>
    <p:sldLayoutId id="2147503077" r:id="rId4"/>
    <p:sldLayoutId id="2147503078" r:id="rId5"/>
    <p:sldLayoutId id="2147503079" r:id="rId6"/>
    <p:sldLayoutId id="2147503080" r:id="rId7"/>
    <p:sldLayoutId id="2147503081" r:id="rId8"/>
    <p:sldLayoutId id="2147503082" r:id="rId9"/>
    <p:sldLayoutId id="2147503083" r:id="rId10"/>
    <p:sldLayoutId id="2147503084" r:id="rId11"/>
    <p:sldLayoutId id="214750308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7F08A9A1-B875-51BA-4A01-ED673CADBA2C}"/>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60E5BABE-9202-01C6-6D8E-EC9A40CB165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B59BA9-0F2D-DD33-1FD1-8E1D8FF3E0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C0D8A1E-75E2-48E8-8DA0-6ECD5158BCDE}" type="datetimeFigureOut">
              <a:rPr lang="en-US"/>
              <a:pPr>
                <a:defRPr/>
              </a:pPr>
              <a:t>3/27/2025</a:t>
            </a:fld>
            <a:endParaRPr lang="en-US"/>
          </a:p>
        </p:txBody>
      </p:sp>
      <p:sp>
        <p:nvSpPr>
          <p:cNvPr id="5" name="Footer Placeholder 4">
            <a:extLst>
              <a:ext uri="{FF2B5EF4-FFF2-40B4-BE49-F238E27FC236}">
                <a16:creationId xmlns:a16="http://schemas.microsoft.com/office/drawing/2014/main" id="{807C2268-5DDC-D81B-7E57-0E6922877C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9DA920B-AE5F-31AA-F44B-C3A769432ED7}"/>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2846CC06-BDF3-433C-832F-BA4F64A1EC3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3086" r:id="rId1"/>
    <p:sldLayoutId id="2147503087" r:id="rId2"/>
    <p:sldLayoutId id="2147503088" r:id="rId3"/>
    <p:sldLayoutId id="2147503089" r:id="rId4"/>
    <p:sldLayoutId id="2147503090" r:id="rId5"/>
    <p:sldLayoutId id="2147503091" r:id="rId6"/>
    <p:sldLayoutId id="2147503092" r:id="rId7"/>
    <p:sldLayoutId id="2147503093" r:id="rId8"/>
    <p:sldLayoutId id="2147503094" r:id="rId9"/>
    <p:sldLayoutId id="2147503095" r:id="rId10"/>
    <p:sldLayoutId id="214750309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black and red rectangle&#10;&#10;Description automatically generated">
            <a:extLst>
              <a:ext uri="{FF2B5EF4-FFF2-40B4-BE49-F238E27FC236}">
                <a16:creationId xmlns:a16="http://schemas.microsoft.com/office/drawing/2014/main" id="{F929F1C1-8D6F-92C5-22BF-059C9895FDA9}"/>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0" y="-3810"/>
            <a:ext cx="12195811" cy="725170"/>
          </a:xfrm>
          <a:prstGeom prst="rect">
            <a:avLst/>
          </a:prstGeom>
        </p:spPr>
      </p:pic>
      <p:sp>
        <p:nvSpPr>
          <p:cNvPr id="9" name="Rectangle 8">
            <a:extLst>
              <a:ext uri="{FF2B5EF4-FFF2-40B4-BE49-F238E27FC236}">
                <a16:creationId xmlns:a16="http://schemas.microsoft.com/office/drawing/2014/main" id="{A59918A8-7BC7-6CFA-D5CB-B362289D15C4}"/>
              </a:ext>
            </a:extLst>
          </p:cNvPr>
          <p:cNvSpPr>
            <a:spLocks/>
          </p:cNvSpPr>
          <p:nvPr/>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4" descr="CANOE Supplier">
            <a:extLst>
              <a:ext uri="{FF2B5EF4-FFF2-40B4-BE49-F238E27FC236}">
                <a16:creationId xmlns:a16="http://schemas.microsoft.com/office/drawing/2014/main" id="{7E08E59E-1230-3BBE-A9B5-81A8CC5D0B88}"/>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2" y="6252661"/>
            <a:ext cx="1770593" cy="563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10 Benefits Of Formative Assessments | Edsembli">
            <a:extLst>
              <a:ext uri="{FF2B5EF4-FFF2-40B4-BE49-F238E27FC236}">
                <a16:creationId xmlns:a16="http://schemas.microsoft.com/office/drawing/2014/main" id="{97467E77-6A80-032B-12AC-C23E25333996}"/>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770594" y="6253410"/>
            <a:ext cx="2040420" cy="5635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LAM Logo">
            <a:extLst>
              <a:ext uri="{FF2B5EF4-FFF2-40B4-BE49-F238E27FC236}">
                <a16:creationId xmlns:a16="http://schemas.microsoft.com/office/drawing/2014/main" id="{32D80425-82A0-E044-35D9-71750F9AA19A}"/>
              </a:ext>
            </a:extLst>
          </p:cNvPr>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a:stretch/>
        </p:blipFill>
        <p:spPr bwMode="auto">
          <a:xfrm>
            <a:off x="4988256" y="6227558"/>
            <a:ext cx="2373127" cy="548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and white logo with red and white text&#10;&#10;Description automatically generated">
            <a:extLst>
              <a:ext uri="{FF2B5EF4-FFF2-40B4-BE49-F238E27FC236}">
                <a16:creationId xmlns:a16="http://schemas.microsoft.com/office/drawing/2014/main" id="{C304466B-77B4-71D9-6EA2-21C996A04B2F}"/>
              </a:ext>
            </a:extLst>
          </p:cNvPr>
          <p:cNvPicPr>
            <a:picLocks noChangeAspect="1"/>
          </p:cNvPicPr>
          <p:nvPr/>
        </p:nvPicPr>
        <p:blipFill>
          <a:blip r:embed="rId29" cstate="print">
            <a:extLst>
              <a:ext uri="{28A0092B-C50C-407E-A947-70E740481C1C}">
                <a14:useLocalDpi xmlns:a14="http://schemas.microsoft.com/office/drawing/2010/main"/>
              </a:ext>
            </a:extLst>
          </a:blip>
          <a:srcRect/>
          <a:stretch/>
        </p:blipFill>
        <p:spPr>
          <a:xfrm>
            <a:off x="9319492" y="6012942"/>
            <a:ext cx="2872509" cy="901330"/>
          </a:xfrm>
          <a:prstGeom prst="rect">
            <a:avLst/>
          </a:prstGeom>
        </p:spPr>
      </p:pic>
      <p:pic>
        <p:nvPicPr>
          <p:cNvPr id="7" name="Picture 6">
            <a:extLst>
              <a:ext uri="{FF2B5EF4-FFF2-40B4-BE49-F238E27FC236}">
                <a16:creationId xmlns:a16="http://schemas.microsoft.com/office/drawing/2014/main" id="{04D575D3-8D87-4E5A-9FDF-54AD8950E124}"/>
              </a:ext>
            </a:extLst>
          </p:cNvPr>
          <p:cNvPicPr>
            <a:picLocks noChangeAspect="1"/>
          </p:cNvPicPr>
          <p:nvPr/>
        </p:nvPicPr>
        <p:blipFill>
          <a:blip r:embed="rId30" cstate="print">
            <a:extLst>
              <a:ext uri="{28A0092B-C50C-407E-A947-70E740481C1C}">
                <a14:useLocalDpi xmlns:a14="http://schemas.microsoft.com/office/drawing/2010/main"/>
              </a:ext>
            </a:extLst>
          </a:blip>
          <a:srcRect/>
          <a:stretch/>
        </p:blipFill>
        <p:spPr>
          <a:xfrm>
            <a:off x="3874541" y="6154312"/>
            <a:ext cx="1050193" cy="661893"/>
          </a:xfrm>
          <a:prstGeom prst="rect">
            <a:avLst/>
          </a:prstGeom>
        </p:spPr>
      </p:pic>
    </p:spTree>
    <p:extLst>
      <p:ext uri="{BB962C8B-B14F-4D97-AF65-F5344CB8AC3E}">
        <p14:creationId xmlns:p14="http://schemas.microsoft.com/office/powerpoint/2010/main" val="1703567830"/>
      </p:ext>
    </p:extLst>
  </p:cSld>
  <p:clrMap bg1="lt1" tx1="dk1" bg2="lt2" tx2="dk2" accent1="accent1" accent2="accent2" accent3="accent3" accent4="accent4" accent5="accent5" accent6="accent6" hlink="hlink" folHlink="folHlink"/>
  <p:sldLayoutIdLst>
    <p:sldLayoutId id="2147503254" r:id="rId1"/>
    <p:sldLayoutId id="2147503255" r:id="rId2"/>
    <p:sldLayoutId id="2147503256" r:id="rId3"/>
    <p:sldLayoutId id="2147503257" r:id="rId4"/>
    <p:sldLayoutId id="2147503258" r:id="rId5"/>
    <p:sldLayoutId id="2147503259" r:id="rId6"/>
    <p:sldLayoutId id="2147503260" r:id="rId7"/>
    <p:sldLayoutId id="2147503261" r:id="rId8"/>
    <p:sldLayoutId id="2147503262" r:id="rId9"/>
    <p:sldLayoutId id="2147503263" r:id="rId10"/>
    <p:sldLayoutId id="2147503264" r:id="rId11"/>
    <p:sldLayoutId id="2147503265" r:id="rId12"/>
    <p:sldLayoutId id="2147503266" r:id="rId13"/>
    <p:sldLayoutId id="2147503267" r:id="rId14"/>
    <p:sldLayoutId id="2147503268" r:id="rId15"/>
    <p:sldLayoutId id="2147503269" r:id="rId16"/>
    <p:sldLayoutId id="2147503271" r:id="rId17"/>
    <p:sldLayoutId id="2147503272" r:id="rId18"/>
    <p:sldLayoutId id="2147503273" r:id="rId19"/>
    <p:sldLayoutId id="2147503229" r:id="rId20"/>
    <p:sldLayoutId id="2147503164" r:id="rId21"/>
    <p:sldLayoutId id="2147503216" r:id="rId22"/>
    <p:sldLayoutId id="2147503274"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p:titleStyle>
    <p:body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9920" userDrawn="1">
          <p15:clr>
            <a:srgbClr val="547EBF"/>
          </p15:clr>
        </p15:guide>
        <p15:guide id="6" orient="horz" pos="4080" userDrawn="1">
          <p15:clr>
            <a:srgbClr val="547EBF"/>
          </p15:clr>
        </p15:guide>
        <p15:guide id="19" userDrawn="1">
          <p15:clr>
            <a:srgbClr val="547EBF"/>
          </p15:clr>
        </p15:guide>
        <p15:guide id="20" pos="10240" userDrawn="1">
          <p15:clr>
            <a:srgbClr val="547EBF"/>
          </p15:clr>
        </p15:guide>
        <p15:guide id="21" pos="704" userDrawn="1">
          <p15:clr>
            <a:srgbClr val="547EBF"/>
          </p15:clr>
        </p15:guide>
        <p15:guide id="22" pos="9216"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9.jpeg"/><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0.jpeg"/><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6.png"/><Relationship Id="rId1" Type="http://schemas.openxmlformats.org/officeDocument/2006/relationships/slideLayout" Target="../slideLayouts/slideLayout25.xml"/><Relationship Id="rId4" Type="http://schemas.openxmlformats.org/officeDocument/2006/relationships/image" Target="../media/image370.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5.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e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jpe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jpe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2.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0.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jpeg"/><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42.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8.jpe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42.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4.jpe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5.jpe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6.jpe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7.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2.xml"/><Relationship Id="rId5" Type="http://schemas.openxmlformats.org/officeDocument/2006/relationships/image" Target="../media/image53.png"/><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3.jpe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8.xml"/><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4.jpe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5.jpe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6.jpe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7.jpe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0.jpeg"/><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42.xml"/><Relationship Id="rId4" Type="http://schemas.openxmlformats.org/officeDocument/2006/relationships/image" Target="../media/image117.jpeg"/></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2.xml"/><Relationship Id="rId5" Type="http://schemas.openxmlformats.org/officeDocument/2006/relationships/image" Target="../media/image125.png"/><Relationship Id="rId4" Type="http://schemas.openxmlformats.org/officeDocument/2006/relationships/image" Target="../media/image124.png"/></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6.jpeg"/><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7.jpeg"/><Relationship Id="rId1" Type="http://schemas.openxmlformats.org/officeDocument/2006/relationships/slideLayout" Target="../slideLayouts/slideLayout42.xml"/></Relationships>
</file>

<file path=ppt/slides/_rels/slide8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2.xml"/><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3.jpeg"/></Relationships>
</file>

<file path=ppt/slides/_rels/slide9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2.xml"/><Relationship Id="rId4" Type="http://schemas.openxmlformats.org/officeDocument/2006/relationships/image" Target="../media/image143.jpeg"/></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92.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5.png"/><Relationship Id="rId3" Type="http://schemas.openxmlformats.org/officeDocument/2006/relationships/image" Target="../media/image145.jpeg"/><Relationship Id="rId7" Type="http://schemas.openxmlformats.org/officeDocument/2006/relationships/image" Target="../media/image149.jpe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image" Target="../media/image144.jpeg"/><Relationship Id="rId16" Type="http://schemas.openxmlformats.org/officeDocument/2006/relationships/image" Target="../media/image158.png"/><Relationship Id="rId1" Type="http://schemas.openxmlformats.org/officeDocument/2006/relationships/slideLayout" Target="../slideLayouts/slideLayout42.xml"/><Relationship Id="rId6" Type="http://schemas.openxmlformats.org/officeDocument/2006/relationships/image" Target="../media/image148.jpeg"/><Relationship Id="rId11" Type="http://schemas.openxmlformats.org/officeDocument/2006/relationships/image" Target="../media/image153.png"/><Relationship Id="rId5" Type="http://schemas.openxmlformats.org/officeDocument/2006/relationships/image" Target="../media/image147.jpeg"/><Relationship Id="rId15" Type="http://schemas.openxmlformats.org/officeDocument/2006/relationships/image" Target="../media/image157.png"/><Relationship Id="rId10" Type="http://schemas.openxmlformats.org/officeDocument/2006/relationships/image" Target="../media/image152.png"/><Relationship Id="rId4" Type="http://schemas.openxmlformats.org/officeDocument/2006/relationships/image" Target="../media/image146.jpeg"/><Relationship Id="rId9" Type="http://schemas.openxmlformats.org/officeDocument/2006/relationships/image" Target="../media/image151.jpeg"/><Relationship Id="rId14" Type="http://schemas.openxmlformats.org/officeDocument/2006/relationships/image" Target="../media/image156.png"/></Relationships>
</file>

<file path=ppt/slides/_rels/slide9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3.jpeg"/><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42.xml"/><Relationship Id="rId4" Type="http://schemas.openxmlformats.org/officeDocument/2006/relationships/image" Target="../media/image53.png"/></Relationships>
</file>

<file path=ppt/slides/_rels/slide9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8.jpe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ubtitle 2">
            <a:extLst>
              <a:ext uri="{FF2B5EF4-FFF2-40B4-BE49-F238E27FC236}">
                <a16:creationId xmlns:a16="http://schemas.microsoft.com/office/drawing/2014/main" id="{7533F4A4-AD6A-086C-0DFC-D2C590960517}"/>
              </a:ext>
            </a:extLst>
          </p:cNvPr>
          <p:cNvSpPr>
            <a:spLocks noGrp="1" noChangeArrowheads="1"/>
          </p:cNvSpPr>
          <p:nvPr>
            <p:ph type="subTitle" idx="1"/>
          </p:nvPr>
        </p:nvSpPr>
        <p:spPr>
          <a:xfrm>
            <a:off x="916859" y="3672669"/>
            <a:ext cx="7597877" cy="722312"/>
          </a:xfrm>
        </p:spPr>
        <p:txBody>
          <a:bodyPr/>
          <a:lstStyle/>
          <a:p>
            <a:r>
              <a:rPr lang="en-US" altLang="en-US" b="1">
                <a:solidFill>
                  <a:schemeClr val="accent5">
                    <a:lumMod val="75000"/>
                  </a:schemeClr>
                </a:solidFill>
              </a:rPr>
              <a:t>Johnny Moore - Facility Assessor, ACTCP, NCBDC, CPBD, AIBD, ASSOCIATE AIA</a:t>
            </a:r>
          </a:p>
        </p:txBody>
      </p:sp>
      <p:sp>
        <p:nvSpPr>
          <p:cNvPr id="94210" name="Title 1">
            <a:extLst>
              <a:ext uri="{FF2B5EF4-FFF2-40B4-BE49-F238E27FC236}">
                <a16:creationId xmlns:a16="http://schemas.microsoft.com/office/drawing/2014/main" id="{EBBA3D2D-69F2-730B-E7DF-186F47F48D92}"/>
              </a:ext>
            </a:extLst>
          </p:cNvPr>
          <p:cNvSpPr>
            <a:spLocks noGrp="1" noChangeArrowheads="1"/>
          </p:cNvSpPr>
          <p:nvPr>
            <p:ph type="ctrTitle"/>
          </p:nvPr>
        </p:nvSpPr>
        <p:spPr>
          <a:xfrm>
            <a:off x="916859" y="1793593"/>
            <a:ext cx="6959873" cy="1846570"/>
          </a:xfrm>
        </p:spPr>
        <p:txBody>
          <a:bodyPr/>
          <a:lstStyle/>
          <a:p>
            <a:r>
              <a:rPr lang="en-US" altLang="en-US" b="1"/>
              <a:t>The Risks of </a:t>
            </a:r>
            <a:r>
              <a:rPr lang="en-US" altLang="en-US" b="1">
                <a:solidFill>
                  <a:srgbClr val="C00000"/>
                </a:solidFill>
              </a:rPr>
              <a:t>Not</a:t>
            </a:r>
            <a:r>
              <a:rPr lang="en-US" altLang="en-US" b="1"/>
              <a:t> Being ADA Compliant </a:t>
            </a:r>
            <a:br>
              <a:rPr lang="en-US" altLang="en-US" b="1"/>
            </a:br>
            <a:r>
              <a:rPr lang="en-US" altLang="en-US" sz="3200"/>
              <a:t>An Introduction to the ADA</a:t>
            </a:r>
          </a:p>
        </p:txBody>
      </p:sp>
      <p:pic>
        <p:nvPicPr>
          <p:cNvPr id="94212" name="Graphic 6" descr="Person in wheelchair with solid fill">
            <a:extLst>
              <a:ext uri="{FF2B5EF4-FFF2-40B4-BE49-F238E27FC236}">
                <a16:creationId xmlns:a16="http://schemas.microsoft.com/office/drawing/2014/main" id="{8F97222D-9A04-07F4-B169-519CB42E69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43019" y="1159694"/>
            <a:ext cx="3723967" cy="372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AF25-DBEB-430F-EFED-569C4F253ABE}"/>
              </a:ext>
            </a:extLst>
          </p:cNvPr>
          <p:cNvSpPr txBox="1">
            <a:spLocks noChangeArrowheads="1"/>
          </p:cNvSpPr>
          <p:nvPr/>
        </p:nvSpPr>
        <p:spPr>
          <a:xfrm>
            <a:off x="345758" y="762000"/>
            <a:ext cx="10129202"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4400"/>
              <a:t>The Justice Department Perspective </a:t>
            </a:r>
            <a:br>
              <a:rPr lang="en-US" altLang="en-US" sz="4400"/>
            </a:br>
            <a:endParaRPr lang="en-US" altLang="en-US" sz="4400"/>
          </a:p>
        </p:txBody>
      </p:sp>
      <p:pic>
        <p:nvPicPr>
          <p:cNvPr id="3" name="Picture 2" descr="Picture of 2010 ADA Standards for Accessible Design book">
            <a:extLst>
              <a:ext uri="{FF2B5EF4-FFF2-40B4-BE49-F238E27FC236}">
                <a16:creationId xmlns:a16="http://schemas.microsoft.com/office/drawing/2014/main" id="{E6384502-D590-FE0B-9E02-87B3663AE7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95161" y="1798319"/>
            <a:ext cx="2778723" cy="361378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4EA27F-E7FD-6581-7626-2132F895C581}"/>
              </a:ext>
            </a:extLst>
          </p:cNvPr>
          <p:cNvSpPr txBox="1"/>
          <p:nvPr/>
        </p:nvSpPr>
        <p:spPr>
          <a:xfrm>
            <a:off x="2718116" y="2951946"/>
            <a:ext cx="6096000" cy="954107"/>
          </a:xfrm>
          <a:prstGeom prst="rect">
            <a:avLst/>
          </a:prstGeom>
          <a:noFill/>
        </p:spPr>
        <p:txBody>
          <a:bodyPr wrap="square">
            <a:spAutoFit/>
          </a:bodyPr>
          <a:lstStyle/>
          <a:p>
            <a:r>
              <a:rPr lang="en-US" sz="2800" b="1">
                <a:solidFill>
                  <a:srgbClr val="C00000"/>
                </a:solidFill>
              </a:rPr>
              <a:t>It is all about </a:t>
            </a:r>
          </a:p>
          <a:p>
            <a:r>
              <a:rPr lang="en-US" sz="2800" b="1">
                <a:solidFill>
                  <a:srgbClr val="C00000"/>
                </a:solidFill>
              </a:rPr>
              <a:t>Non-Discrimination</a:t>
            </a:r>
          </a:p>
        </p:txBody>
      </p:sp>
    </p:spTree>
    <p:extLst>
      <p:ext uri="{BB962C8B-B14F-4D97-AF65-F5344CB8AC3E}">
        <p14:creationId xmlns:p14="http://schemas.microsoft.com/office/powerpoint/2010/main" val="124521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80AFA2-354F-BD5D-0EE3-BDA6D261D1A6}"/>
              </a:ext>
            </a:extLst>
          </p:cNvPr>
          <p:cNvSpPr txBox="1"/>
          <p:nvPr/>
        </p:nvSpPr>
        <p:spPr>
          <a:xfrm>
            <a:off x="390144" y="563496"/>
            <a:ext cx="11204448" cy="646331"/>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t>Understanding the Risks</a:t>
            </a:r>
          </a:p>
        </p:txBody>
      </p:sp>
      <p:sp>
        <p:nvSpPr>
          <p:cNvPr id="4" name="TextBox 3">
            <a:extLst>
              <a:ext uri="{FF2B5EF4-FFF2-40B4-BE49-F238E27FC236}">
                <a16:creationId xmlns:a16="http://schemas.microsoft.com/office/drawing/2014/main" id="{85410D54-D1BD-60BB-3CAE-2B5C42CF201D}"/>
              </a:ext>
            </a:extLst>
          </p:cNvPr>
          <p:cNvSpPr txBox="1"/>
          <p:nvPr/>
        </p:nvSpPr>
        <p:spPr>
          <a:xfrm>
            <a:off x="367457" y="1209827"/>
            <a:ext cx="8333725" cy="3754874"/>
          </a:xfrm>
          <a:prstGeom prst="rect">
            <a:avLst/>
          </a:prstGeom>
          <a:noFill/>
        </p:spPr>
        <p:txBody>
          <a:bodyPr wrap="square">
            <a:spAutoFit/>
          </a:bodyPr>
          <a:lstStyle/>
          <a:p>
            <a:pPr algn="l">
              <a:lnSpc>
                <a:spcPct val="100000"/>
              </a:lnSpc>
            </a:pPr>
            <a:r>
              <a:rPr lang="en-US" altLang="en-US" b="1">
                <a:solidFill>
                  <a:srgbClr val="C00000"/>
                </a:solidFill>
              </a:rPr>
              <a:t>Title II and Title III specifically prohibit places of public accommodation and commercial facilities, including state and local government services and buildings, as well as privately-owned, leased, or operated facilities, from discriminating against individuals with disabilities.  It sets the minimum standards of accessibility for both alterations to existing structures and new construction of facilities. </a:t>
            </a:r>
            <a:br>
              <a:rPr lang="en-US" altLang="en-US" b="1">
                <a:solidFill>
                  <a:srgbClr val="FF0000"/>
                </a:solidFill>
              </a:rPr>
            </a:br>
            <a:endParaRPr lang="en-US" altLang="en-US" b="1">
              <a:solidFill>
                <a:srgbClr val="FF0000"/>
              </a:solidFill>
            </a:endParaRPr>
          </a:p>
          <a:p>
            <a:pPr algn="l">
              <a:lnSpc>
                <a:spcPct val="100000"/>
              </a:lnSpc>
            </a:pPr>
            <a:r>
              <a:rPr lang="en-US" altLang="en-US" sz="1600">
                <a:latin typeface="Arial" panose="020B0604020202020204" pitchFamily="34" charset="0"/>
                <a:ea typeface="Calibri" panose="020F0502020204030204" pitchFamily="34" charset="0"/>
                <a:cs typeface="Times New Roman" panose="02020603050405020304" pitchFamily="18" charset="0"/>
              </a:rPr>
              <a:t>The standards are based on the ADA Accessibility Guidelines (ADAAG), which are enforced by the DOJ, DOT, and the courts, and apply nationwide (US). </a:t>
            </a:r>
          </a:p>
          <a:p>
            <a:r>
              <a:rPr lang="en-US" sz="1600">
                <a:ea typeface="Calibri" panose="020F0502020204030204" pitchFamily="34" charset="0"/>
                <a:cs typeface="Times New Roman" panose="02020603050405020304" pitchFamily="18" charset="0"/>
              </a:rPr>
              <a:t>When buildings are found to be ‘non-compliant’ with ADA guidelines, it is usually due to a lack of awareness of the fact that ADA compliance is a Federal Law that mandates and controls the accessibility of all buildings that provide equal access to people who are disabled. Compliance is easy to accomplish once the people in charge are made aware of what is required and how to acquire that status.  But if they don’t comply…</a:t>
            </a:r>
            <a:endParaRPr lang="en-US" altLang="en-US">
              <a:ea typeface="Calibri" panose="020F0502020204030204" pitchFamily="34" charset="0"/>
              <a:cs typeface="Times New Roman" panose="02020603050405020304" pitchFamily="18" charset="0"/>
            </a:endParaRPr>
          </a:p>
        </p:txBody>
      </p:sp>
      <p:pic>
        <p:nvPicPr>
          <p:cNvPr id="5" name="Graphic 6" descr="Person in wheelchair with solid fill">
            <a:extLst>
              <a:ext uri="{FF2B5EF4-FFF2-40B4-BE49-F238E27FC236}">
                <a16:creationId xmlns:a16="http://schemas.microsoft.com/office/drawing/2014/main" id="{F67FD084-8A93-272C-5ABB-60A4AA780CE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93615" y="1453109"/>
            <a:ext cx="3148449" cy="337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085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BDD21F-2ADB-7B27-7445-6DF56699CC5B}"/>
              </a:ext>
            </a:extLst>
          </p:cNvPr>
          <p:cNvSpPr txBox="1"/>
          <p:nvPr/>
        </p:nvSpPr>
        <p:spPr>
          <a:xfrm>
            <a:off x="390144" y="425845"/>
            <a:ext cx="8390062" cy="1754326"/>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t>Risk Associated with non-compliance.</a:t>
            </a:r>
            <a:br>
              <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br>
            <a:endPar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EC977A00-DA72-89DF-D456-E70DC35BB74D}"/>
              </a:ext>
            </a:extLst>
          </p:cNvPr>
          <p:cNvSpPr txBox="1"/>
          <p:nvPr/>
        </p:nvSpPr>
        <p:spPr>
          <a:xfrm>
            <a:off x="390144" y="1666347"/>
            <a:ext cx="11411712" cy="3923575"/>
          </a:xfrm>
          <a:prstGeom prst="rect">
            <a:avLst/>
          </a:prstGeom>
          <a:noFill/>
        </p:spPr>
        <p:txBody>
          <a:bodyPr wrap="square">
            <a:spAutoFit/>
          </a:bodyPr>
          <a:lstStyle/>
          <a:p>
            <a:pPr marL="342900" indent="-342900">
              <a:lnSpc>
                <a:spcPct val="107000"/>
              </a:lnSpc>
              <a:buFont typeface="Symbol" panose="05050102010706020507" pitchFamily="18" charset="2"/>
              <a:buChar char=""/>
              <a:defRPr/>
            </a:pPr>
            <a:r>
              <a:rPr lang="en-US" sz="1800">
                <a:latin typeface="Arial" panose="020B0604020202020204" pitchFamily="34" charset="0"/>
                <a:ea typeface="Calibri" panose="020F0502020204030204" pitchFamily="34" charset="0"/>
                <a:cs typeface="Times New Roman" panose="02020603050405020304" pitchFamily="18" charset="0"/>
              </a:rPr>
              <a:t>The current greatest risk is litigation based on the violation of the civil rights of individuals with disabilities. </a:t>
            </a:r>
          </a:p>
          <a:p>
            <a:pPr marL="342900" indent="-342900">
              <a:lnSpc>
                <a:spcPct val="107000"/>
              </a:lnSpc>
              <a:buFont typeface="Symbol" panose="05050102010706020507" pitchFamily="18" charset="2"/>
              <a:buChar char=""/>
              <a:defRPr/>
            </a:pPr>
            <a:endParaRPr lang="en-US" sz="180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defRPr/>
            </a:pPr>
            <a:r>
              <a:rPr lang="en-US" sz="1800">
                <a:latin typeface="Arial" panose="020B0604020202020204" pitchFamily="34" charset="0"/>
                <a:ea typeface="Calibri" panose="020F0502020204030204" pitchFamily="34" charset="0"/>
                <a:cs typeface="Times New Roman" panose="02020603050405020304" pitchFamily="18" charset="0"/>
              </a:rPr>
              <a:t>There are DOJ fines and penalties that are assessed for violations of ADA non-compliance, ranging from $75,000 for the first offense to $150,000 for the second and all subsequent offenses.</a:t>
            </a:r>
          </a:p>
          <a:p>
            <a:pPr marL="342900" indent="-342900">
              <a:lnSpc>
                <a:spcPct val="107000"/>
              </a:lnSpc>
              <a:buFont typeface="Symbol" panose="05050102010706020507" pitchFamily="18" charset="2"/>
              <a:buChar char=""/>
              <a:defRPr/>
            </a:pPr>
            <a:endParaRPr lang="en-US" sz="180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defRPr/>
            </a:pPr>
            <a:r>
              <a:rPr lang="en-US" sz="1800">
                <a:latin typeface="Arial" panose="020B0604020202020204" pitchFamily="34" charset="0"/>
                <a:ea typeface="Calibri" panose="020F0502020204030204" pitchFamily="34" charset="0"/>
                <a:cs typeface="Times New Roman" panose="02020603050405020304" pitchFamily="18" charset="0"/>
              </a:rPr>
              <a:t>Missing or non-compliant signage is the number one violation found within the approach and throughout buildings. Per ADA and the DOJ, all permanent rooms within a building must be identified with appropriate and compliant signage. This is just an example of compliance with all of the ADA laws.</a:t>
            </a:r>
          </a:p>
          <a:p>
            <a:pPr marL="342900" indent="-342900">
              <a:lnSpc>
                <a:spcPct val="107000"/>
              </a:lnSpc>
              <a:buFont typeface="Symbol" panose="05050102010706020507" pitchFamily="18" charset="2"/>
              <a:buChar char=""/>
              <a:defRPr/>
            </a:pPr>
            <a:endParaRPr lang="en-US" sz="180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defRPr/>
            </a:pPr>
            <a:r>
              <a:rPr lang="en-US" sz="1800">
                <a:latin typeface="Arial" panose="020B0604020202020204" pitchFamily="34" charset="0"/>
                <a:ea typeface="Calibri" panose="020F0502020204030204" pitchFamily="34" charset="0"/>
                <a:cs typeface="Times New Roman" panose="02020603050405020304" pitchFamily="18" charset="0"/>
              </a:rPr>
              <a:t>There were over </a:t>
            </a:r>
            <a:r>
              <a:rPr lang="en-US" sz="1800" b="1">
                <a:solidFill>
                  <a:srgbClr val="FF0000"/>
                </a:solidFill>
                <a:latin typeface="Arial" panose="020B0604020202020204" pitchFamily="34" charset="0"/>
                <a:ea typeface="Calibri" panose="020F0502020204030204" pitchFamily="34" charset="0"/>
                <a:cs typeface="Times New Roman" panose="02020603050405020304" pitchFamily="18" charset="0"/>
              </a:rPr>
              <a:t>11,472 ADA lawsuits</a:t>
            </a:r>
            <a:r>
              <a:rPr lang="en-US" sz="180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US" sz="1800">
                <a:latin typeface="Arial" panose="020B0604020202020204" pitchFamily="34" charset="0"/>
                <a:ea typeface="Calibri" panose="020F0502020204030204" pitchFamily="34" charset="0"/>
                <a:cs typeface="Times New Roman" panose="02020603050405020304" pitchFamily="18" charset="0"/>
              </a:rPr>
              <a:t>in the United States in 2023, which quadrupled (4X) since 2013, per the law firm of Seyfarth Shaw, most recent 2023 report. These numbers are expected to rise in the future as awareness of the Civil Rights Laws pertaining to the violation of the rights of individuals with disabilities, and the ability to access buildings, becomes more prevalent.</a:t>
            </a:r>
            <a:endParaRPr lang="en-US" sz="18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5928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7C6BB-E4E2-65F3-5D7E-DB74A62D2A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CE601-58E2-29E6-8326-057E0A659F24}"/>
              </a:ext>
            </a:extLst>
          </p:cNvPr>
          <p:cNvSpPr>
            <a:spLocks noGrp="1"/>
          </p:cNvSpPr>
          <p:nvPr>
            <p:ph idx="1"/>
          </p:nvPr>
        </p:nvSpPr>
        <p:spPr>
          <a:xfrm>
            <a:off x="132254" y="496094"/>
            <a:ext cx="11702205" cy="5865812"/>
          </a:xfrm>
        </p:spPr>
        <p:txBody>
          <a:bodyPr lIns="91440" tIns="45720" rIns="91440" bIns="45720" anchor="t"/>
          <a:lstStyle/>
          <a:p>
            <a:pPr marL="0" indent="0">
              <a:lnSpc>
                <a:spcPct val="107000"/>
              </a:lnSpc>
              <a:buNone/>
              <a:defRPr/>
            </a:pPr>
            <a:r>
              <a:rPr lang="en-US" sz="4000" b="1" cap="all" spc="450">
                <a:solidFill>
                  <a:srgbClr val="36393B"/>
                </a:solidFill>
                <a:latin typeface="Arial Black"/>
                <a:ea typeface="ＭＳ Ｐゴシック" panose="020B0600070205080204" pitchFamily="34" charset="-128"/>
                <a:cs typeface="+mn-cs"/>
              </a:rPr>
              <a:t>So, What Do You Do Now?</a:t>
            </a:r>
          </a:p>
          <a:p>
            <a:pPr marL="0" indent="0" algn="ctr">
              <a:lnSpc>
                <a:spcPct val="107000"/>
              </a:lnSpc>
              <a:buNone/>
              <a:defRPr/>
            </a:pPr>
            <a:br>
              <a:rPr lang="en-US" sz="2000" b="1">
                <a:solidFill>
                  <a:srgbClr val="FF0000"/>
                </a:solidFill>
                <a:ea typeface="Calibri" panose="020F0502020204030204" pitchFamily="34" charset="0"/>
                <a:cs typeface="Times New Roman" panose="02020603050405020304" pitchFamily="18" charset="0"/>
              </a:rPr>
            </a:br>
            <a:r>
              <a:rPr lang="en-US" sz="2000" b="1">
                <a:solidFill>
                  <a:srgbClr val="FF0000"/>
                </a:solidFill>
                <a:ea typeface="Calibri" panose="020F0502020204030204" pitchFamily="34" charset="0"/>
                <a:cs typeface="Times New Roman" panose="02020603050405020304" pitchFamily="18" charset="0"/>
              </a:rPr>
              <a:t>*</a:t>
            </a:r>
            <a:r>
              <a:rPr lang="en-US" sz="2000">
                <a:solidFill>
                  <a:srgbClr val="1808EE"/>
                </a:solidFill>
                <a:ea typeface="Calibri" panose="020F0502020204030204" pitchFamily="34" charset="0"/>
                <a:cs typeface="Times New Roman" panose="02020603050405020304" pitchFamily="18" charset="0"/>
              </a:rPr>
              <a:t> </a:t>
            </a:r>
            <a:r>
              <a:rPr lang="en-US" sz="2000">
                <a:solidFill>
                  <a:srgbClr val="C00000"/>
                </a:solidFill>
                <a:ea typeface="Calibri" panose="020F0502020204030204" pitchFamily="34" charset="0"/>
                <a:cs typeface="Times New Roman" panose="02020603050405020304" pitchFamily="18" charset="0"/>
              </a:rPr>
              <a:t>The most important thing is to have an ADA representative assigned as your go-to person who will be responsible for obtaining all the information about ADA compliance of your building or facility.</a:t>
            </a:r>
          </a:p>
          <a:p>
            <a:pPr marL="542925" indent="-342900">
              <a:lnSpc>
                <a:spcPct val="107000"/>
              </a:lnSpc>
              <a:buFont typeface="+mj-lt"/>
              <a:buAutoNum type="arabicPeriod"/>
              <a:defRPr/>
            </a:pPr>
            <a:r>
              <a:rPr lang="en-US" sz="1600">
                <a:solidFill>
                  <a:schemeClr val="tx1"/>
                </a:solidFill>
                <a:latin typeface="Arial"/>
                <a:ea typeface="Calibri"/>
                <a:cs typeface="Times New Roman"/>
              </a:rPr>
              <a:t>Develop a self-evaluation assessment checklist or acquire one on-line.</a:t>
            </a:r>
          </a:p>
          <a:p>
            <a:pPr marL="542925" indent="-342900">
              <a:lnSpc>
                <a:spcPct val="107000"/>
              </a:lnSpc>
              <a:buFont typeface="+mj-lt"/>
              <a:buAutoNum type="arabicPeriod"/>
              <a:defRPr/>
            </a:pPr>
            <a:r>
              <a:rPr lang="en-US" sz="1600">
                <a:solidFill>
                  <a:schemeClr val="tx1"/>
                </a:solidFill>
                <a:latin typeface="Arial"/>
                <a:ea typeface="Calibri"/>
                <a:cs typeface="Times New Roman"/>
              </a:rPr>
              <a:t>Perform a self-evaluation assessment of your building to determine all the accessible barriers that exist.</a:t>
            </a:r>
          </a:p>
          <a:p>
            <a:pPr marL="542925" indent="-342900">
              <a:lnSpc>
                <a:spcPct val="107000"/>
              </a:lnSpc>
              <a:buFont typeface="+mj-lt"/>
              <a:buAutoNum type="arabicPeriod"/>
              <a:defRPr/>
            </a:pPr>
            <a:r>
              <a:rPr lang="en-US" sz="1600">
                <a:solidFill>
                  <a:schemeClr val="tx1"/>
                </a:solidFill>
                <a:latin typeface="Arial"/>
                <a:ea typeface="Calibri"/>
                <a:cs typeface="Times New Roman"/>
              </a:rPr>
              <a:t>Use that information to develop a Transition Plan.</a:t>
            </a:r>
          </a:p>
          <a:p>
            <a:pPr marL="542925" indent="-342900">
              <a:lnSpc>
                <a:spcPct val="107000"/>
              </a:lnSpc>
              <a:buFont typeface="+mj-lt"/>
              <a:buAutoNum type="arabicPeriod"/>
              <a:defRPr/>
            </a:pPr>
            <a:r>
              <a:rPr lang="en-US" sz="1600">
                <a:solidFill>
                  <a:schemeClr val="tx1"/>
                </a:solidFill>
                <a:latin typeface="Arial"/>
                <a:ea typeface="Calibri"/>
                <a:cs typeface="Times New Roman"/>
              </a:rPr>
              <a:t>Determine the priority of all your barriers, and time frame to correct them, and the funding source required to pay for them.</a:t>
            </a:r>
          </a:p>
          <a:p>
            <a:pPr marL="542925" indent="-342900">
              <a:lnSpc>
                <a:spcPct val="107000"/>
              </a:lnSpc>
              <a:buFont typeface="+mj-lt"/>
              <a:buAutoNum type="arabicPeriod"/>
              <a:defRPr/>
            </a:pPr>
            <a:r>
              <a:rPr lang="en-US" sz="1600">
                <a:solidFill>
                  <a:schemeClr val="tx1"/>
                </a:solidFill>
                <a:latin typeface="Arial"/>
                <a:ea typeface="Calibri"/>
                <a:cs typeface="Times New Roman"/>
              </a:rPr>
              <a:t>File the completed Transition Plan with your state.  Remember that the Transition Plan is a ‘living, breathing, document.</a:t>
            </a:r>
          </a:p>
          <a:p>
            <a:pPr marL="542925" indent="-342900">
              <a:lnSpc>
                <a:spcPct val="107000"/>
              </a:lnSpc>
              <a:buFont typeface="+mj-lt"/>
              <a:buAutoNum type="arabicPeriod"/>
              <a:defRPr/>
            </a:pPr>
            <a:r>
              <a:rPr lang="en-US" sz="1600">
                <a:solidFill>
                  <a:schemeClr val="tx1"/>
                </a:solidFill>
                <a:latin typeface="Arial"/>
                <a:ea typeface="Calibri"/>
                <a:cs typeface="Times New Roman"/>
              </a:rPr>
              <a:t>Depending on your type of facility, you may have to post information pertaining to your proposed corrective actions in the local paper and news agencies as well as schedule town hall meetings for the public to way-in on the plan.	</a:t>
            </a:r>
          </a:p>
          <a:p>
            <a:pPr marL="200025" indent="0">
              <a:lnSpc>
                <a:spcPct val="107000"/>
              </a:lnSpc>
              <a:buNone/>
              <a:defRPr/>
            </a:pPr>
            <a:r>
              <a:rPr lang="en-US" sz="3600">
                <a:solidFill>
                  <a:srgbClr val="C00000"/>
                </a:solidFill>
                <a:latin typeface="Arial"/>
                <a:ea typeface="Calibri"/>
                <a:cs typeface="Times New Roman"/>
              </a:rPr>
              <a:t>When all else fails, learn and use your resources…</a:t>
            </a:r>
            <a:r>
              <a:rPr lang="en-US" sz="1600">
                <a:solidFill>
                  <a:srgbClr val="1808EE"/>
                </a:solidFill>
                <a:latin typeface="Arial"/>
                <a:ea typeface="Calibri"/>
                <a:cs typeface="Times New Roman"/>
              </a:rPr>
              <a:t>				</a:t>
            </a:r>
          </a:p>
          <a:p>
            <a:pPr marL="200025" indent="0">
              <a:lnSpc>
                <a:spcPct val="107000"/>
              </a:lnSpc>
              <a:buNone/>
              <a:defRPr/>
            </a:pPr>
            <a:r>
              <a:rPr lang="en-US" sz="1600">
                <a:solidFill>
                  <a:srgbClr val="1808EE"/>
                </a:solidFill>
                <a:latin typeface="Arial"/>
                <a:ea typeface="Calibri"/>
                <a:cs typeface="Times New Roman"/>
              </a:rPr>
              <a:t>		</a:t>
            </a:r>
          </a:p>
          <a:p>
            <a:pPr marL="0" indent="0">
              <a:lnSpc>
                <a:spcPct val="107000"/>
              </a:lnSpc>
              <a:spcAft>
                <a:spcPts val="800"/>
              </a:spcAft>
              <a:buNone/>
              <a:defRPr/>
            </a:pPr>
            <a:endParaRPr lang="en-US" sz="1600">
              <a:ea typeface="Calibri" panose="020F0502020204030204" pitchFamily="34" charset="0"/>
              <a:cs typeface="Times New Roman" panose="02020603050405020304" pitchFamily="18" charset="0"/>
            </a:endParaRPr>
          </a:p>
          <a:p>
            <a:pPr>
              <a:defRPr/>
            </a:pPr>
            <a:endParaRPr lang="en-US" sz="2000"/>
          </a:p>
        </p:txBody>
      </p:sp>
      <p:sp>
        <p:nvSpPr>
          <p:cNvPr id="2" name="TextBox 1">
            <a:extLst>
              <a:ext uri="{FF2B5EF4-FFF2-40B4-BE49-F238E27FC236}">
                <a16:creationId xmlns:a16="http://schemas.microsoft.com/office/drawing/2014/main" id="{73769D27-1C13-BAB8-F9F0-9C4D497FA7F5}"/>
              </a:ext>
            </a:extLst>
          </p:cNvPr>
          <p:cNvSpPr txBox="1"/>
          <p:nvPr/>
        </p:nvSpPr>
        <p:spPr>
          <a:xfrm>
            <a:off x="5983357" y="3200400"/>
            <a:ext cx="2743200" cy="4160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a:latin typeface="Arial"/>
                <a:ea typeface="ＭＳ Ｐゴシック"/>
                <a:cs typeface="Arial"/>
              </a:rPr>
              <a:t>​</a:t>
            </a:r>
          </a:p>
        </p:txBody>
      </p:sp>
    </p:spTree>
    <p:extLst>
      <p:ext uri="{BB962C8B-B14F-4D97-AF65-F5344CB8AC3E}">
        <p14:creationId xmlns:p14="http://schemas.microsoft.com/office/powerpoint/2010/main" val="40466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A87571-3511-0788-C93E-9035825DE3ED}"/>
              </a:ext>
            </a:extLst>
          </p:cNvPr>
          <p:cNvSpPr>
            <a:spLocks noGrp="1"/>
          </p:cNvSpPr>
          <p:nvPr>
            <p:ph idx="1"/>
          </p:nvPr>
        </p:nvSpPr>
        <p:spPr>
          <a:xfrm>
            <a:off x="258147" y="800894"/>
            <a:ext cx="11933853" cy="5865812"/>
          </a:xfrm>
        </p:spPr>
        <p:txBody>
          <a:bodyPr lIns="91440" tIns="45720" rIns="91440" bIns="45720" anchor="t"/>
          <a:lstStyle/>
          <a:p>
            <a:pPr marL="0" indent="0">
              <a:lnSpc>
                <a:spcPct val="107000"/>
              </a:lnSpc>
              <a:buNone/>
              <a:defRPr/>
            </a:pPr>
            <a:r>
              <a:rPr lang="en-US" sz="2400" b="1">
                <a:solidFill>
                  <a:srgbClr val="C00000"/>
                </a:solidFill>
                <a:ea typeface="Calibri" panose="020F0502020204030204" pitchFamily="34" charset="0"/>
                <a:cs typeface="Times New Roman" panose="02020603050405020304" pitchFamily="18" charset="0"/>
              </a:rPr>
              <a:t>For additional information about the ADA, you can contact the following agencies. </a:t>
            </a:r>
            <a:br>
              <a:rPr lang="en-US" sz="2400" b="1">
                <a:solidFill>
                  <a:srgbClr val="C00000"/>
                </a:solidFill>
                <a:ea typeface="Calibri" panose="020F0502020204030204" pitchFamily="34" charset="0"/>
                <a:cs typeface="Times New Roman" panose="02020603050405020304" pitchFamily="18" charset="0"/>
              </a:rPr>
            </a:br>
            <a:endParaRPr lang="en-US" sz="2400" b="1">
              <a:solidFill>
                <a:srgbClr val="C00000"/>
              </a:solidFill>
              <a:ea typeface="Calibri" panose="020F0502020204030204" pitchFamily="34" charset="0"/>
              <a:cs typeface="Times New Roman" panose="02020603050405020304" pitchFamily="18" charset="0"/>
            </a:endParaRPr>
          </a:p>
          <a:p>
            <a:pPr marL="0" indent="0">
              <a:lnSpc>
                <a:spcPct val="107000"/>
              </a:lnSpc>
              <a:buNone/>
              <a:defRPr/>
            </a:pPr>
            <a:r>
              <a:rPr lang="en-US" sz="1600">
                <a:solidFill>
                  <a:srgbClr val="1808EE"/>
                </a:solidFill>
                <a:ea typeface="Calibri" panose="020F0502020204030204" pitchFamily="34" charset="0"/>
                <a:cs typeface="Times New Roman" panose="02020603050405020304" pitchFamily="18" charset="0"/>
              </a:rPr>
              <a:t>        </a:t>
            </a:r>
            <a:r>
              <a:rPr lang="en-US" sz="2000" u="sng">
                <a:solidFill>
                  <a:srgbClr val="1808EE"/>
                </a:solidFill>
                <a:ea typeface="Calibri" panose="020F0502020204030204" pitchFamily="34" charset="0"/>
                <a:cs typeface="Times New Roman" panose="02020603050405020304" pitchFamily="18" charset="0"/>
              </a:rPr>
              <a:t>ADA information sources are listed below:</a:t>
            </a:r>
          </a:p>
          <a:p>
            <a:pPr marL="457200">
              <a:lnSpc>
                <a:spcPct val="107000"/>
              </a:lnSpc>
              <a:defRPr/>
            </a:pPr>
            <a:r>
              <a:rPr lang="en-US" sz="1600">
                <a:solidFill>
                  <a:srgbClr val="1808EE"/>
                </a:solidFill>
                <a:latin typeface="Arial"/>
                <a:ea typeface="Calibri"/>
                <a:cs typeface="Times New Roman"/>
              </a:rPr>
              <a:t>The U.S. Access Board					</a:t>
            </a:r>
          </a:p>
          <a:p>
            <a:pPr marL="457200">
              <a:lnSpc>
                <a:spcPct val="107000"/>
              </a:lnSpc>
              <a:defRPr/>
            </a:pPr>
            <a:r>
              <a:rPr lang="en-US" sz="1600">
                <a:solidFill>
                  <a:srgbClr val="1808EE"/>
                </a:solidFill>
                <a:latin typeface="Arial"/>
                <a:ea typeface="Calibri"/>
                <a:cs typeface="Times New Roman"/>
              </a:rPr>
              <a:t>U.S. Department of Justice				</a:t>
            </a:r>
          </a:p>
          <a:p>
            <a:pPr marL="457200">
              <a:lnSpc>
                <a:spcPct val="107000"/>
              </a:lnSpc>
              <a:defRPr/>
            </a:pPr>
            <a:r>
              <a:rPr lang="en-US" sz="1600">
                <a:solidFill>
                  <a:srgbClr val="1808EE"/>
                </a:solidFill>
                <a:latin typeface="Arial"/>
                <a:ea typeface="Calibri"/>
                <a:cs typeface="Times New Roman"/>
              </a:rPr>
              <a:t>U.S. Department of Transportation				</a:t>
            </a:r>
          </a:p>
          <a:p>
            <a:pPr marL="457200">
              <a:lnSpc>
                <a:spcPct val="107000"/>
              </a:lnSpc>
              <a:defRPr/>
            </a:pPr>
            <a:r>
              <a:rPr lang="en-US" sz="1600">
                <a:solidFill>
                  <a:srgbClr val="1808EE"/>
                </a:solidFill>
                <a:latin typeface="Arial"/>
                <a:ea typeface="Calibri"/>
                <a:cs typeface="Times New Roman"/>
              </a:rPr>
              <a:t>U.S. Equal Employment Opportunity Commission		</a:t>
            </a:r>
          </a:p>
          <a:p>
            <a:pPr marL="457200">
              <a:lnSpc>
                <a:spcPct val="107000"/>
              </a:lnSpc>
              <a:defRPr/>
            </a:pPr>
            <a:r>
              <a:rPr lang="en-US" sz="1600">
                <a:solidFill>
                  <a:srgbClr val="1808EE"/>
                </a:solidFill>
                <a:latin typeface="Arial"/>
                <a:ea typeface="Calibri"/>
                <a:cs typeface="Times New Roman"/>
              </a:rPr>
              <a:t>Internal Revenue Service					</a:t>
            </a:r>
          </a:p>
          <a:p>
            <a:pPr marL="457200">
              <a:lnSpc>
                <a:spcPct val="107000"/>
              </a:lnSpc>
              <a:spcAft>
                <a:spcPts val="800"/>
              </a:spcAft>
              <a:defRPr/>
            </a:pPr>
            <a:r>
              <a:rPr lang="en-US" sz="1600">
                <a:solidFill>
                  <a:srgbClr val="1808EE"/>
                </a:solidFill>
                <a:latin typeface="Arial"/>
                <a:ea typeface="Calibri"/>
                <a:cs typeface="Times New Roman"/>
              </a:rPr>
              <a:t>Disability and Business Technical Assistance Center	</a:t>
            </a:r>
          </a:p>
          <a:p>
            <a:pPr marL="200025" indent="0">
              <a:lnSpc>
                <a:spcPct val="107000"/>
              </a:lnSpc>
              <a:spcAft>
                <a:spcPts val="800"/>
              </a:spcAft>
              <a:buNone/>
              <a:defRPr/>
            </a:pPr>
            <a:r>
              <a:rPr lang="en-US" sz="2800">
                <a:ea typeface="Calibri" panose="020F0502020204030204" pitchFamily="34" charset="0"/>
                <a:cs typeface="Times New Roman" panose="02020603050405020304" pitchFamily="18" charset="0"/>
              </a:rPr>
              <a:t>Roth IAMS can also help.  The contact information is on the last slide.</a:t>
            </a:r>
          </a:p>
          <a:p>
            <a:pPr marL="200025" indent="0">
              <a:lnSpc>
                <a:spcPct val="107000"/>
              </a:lnSpc>
              <a:spcAft>
                <a:spcPts val="800"/>
              </a:spcAft>
              <a:buNone/>
              <a:defRPr/>
            </a:pPr>
            <a:endParaRPr lang="en-US" sz="1600">
              <a:solidFill>
                <a:srgbClr val="1808EE"/>
              </a:solidFill>
              <a:latin typeface="Arial"/>
              <a:ea typeface="Calibri"/>
              <a:cs typeface="Times New Roman"/>
            </a:endParaRPr>
          </a:p>
          <a:p>
            <a:pPr marL="0" indent="0">
              <a:lnSpc>
                <a:spcPct val="107000"/>
              </a:lnSpc>
              <a:spcAft>
                <a:spcPts val="800"/>
              </a:spcAft>
              <a:buNone/>
              <a:defRPr/>
            </a:pPr>
            <a:endParaRPr lang="en-US" sz="1600">
              <a:ea typeface="Calibri" panose="020F0502020204030204" pitchFamily="34" charset="0"/>
              <a:cs typeface="Times New Roman" panose="02020603050405020304" pitchFamily="18" charset="0"/>
            </a:endParaRPr>
          </a:p>
          <a:p>
            <a:pPr>
              <a:defRPr/>
            </a:pPr>
            <a:endParaRPr lang="en-US" sz="2000"/>
          </a:p>
        </p:txBody>
      </p:sp>
      <p:sp>
        <p:nvSpPr>
          <p:cNvPr id="2" name="TextBox 1">
            <a:extLst>
              <a:ext uri="{FF2B5EF4-FFF2-40B4-BE49-F238E27FC236}">
                <a16:creationId xmlns:a16="http://schemas.microsoft.com/office/drawing/2014/main" id="{0F935BF5-D672-90BE-C250-0AD6F160552E}"/>
              </a:ext>
            </a:extLst>
          </p:cNvPr>
          <p:cNvSpPr txBox="1"/>
          <p:nvPr/>
        </p:nvSpPr>
        <p:spPr>
          <a:xfrm>
            <a:off x="6225073" y="2362200"/>
            <a:ext cx="2743200" cy="2262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a:solidFill>
                  <a:srgbClr val="1808EE"/>
                </a:solidFill>
                <a:cs typeface="Arial"/>
              </a:rPr>
              <a:t>800-872-2253</a:t>
            </a:r>
            <a:r>
              <a:rPr lang="en-US" sz="1600">
                <a:cs typeface="Arial"/>
              </a:rPr>
              <a:t>​</a:t>
            </a:r>
            <a:endParaRPr lang="en-US">
              <a:cs typeface="Arial" panose="020B0604020202020204" pitchFamily="34" charset="0"/>
            </a:endParaRPr>
          </a:p>
          <a:p>
            <a:pPr>
              <a:lnSpc>
                <a:spcPct val="150000"/>
              </a:lnSpc>
            </a:pPr>
            <a:r>
              <a:rPr lang="en-US" sz="1600">
                <a:solidFill>
                  <a:srgbClr val="1808EE"/>
                </a:solidFill>
                <a:latin typeface="Arial"/>
                <a:ea typeface="ＭＳ Ｐゴシック"/>
                <a:cs typeface="Arial"/>
              </a:rPr>
              <a:t>800-514-0301</a:t>
            </a:r>
            <a:r>
              <a:rPr lang="en-US" sz="1600">
                <a:latin typeface="Arial"/>
                <a:ea typeface="ＭＳ Ｐゴシック"/>
                <a:cs typeface="Arial"/>
              </a:rPr>
              <a:t>​</a:t>
            </a:r>
          </a:p>
          <a:p>
            <a:pPr>
              <a:lnSpc>
                <a:spcPct val="150000"/>
              </a:lnSpc>
            </a:pPr>
            <a:r>
              <a:rPr lang="en-US" sz="1600">
                <a:solidFill>
                  <a:srgbClr val="1808EE"/>
                </a:solidFill>
                <a:latin typeface="Arial"/>
                <a:ea typeface="ＭＳ Ｐゴシック"/>
                <a:cs typeface="Arial"/>
              </a:rPr>
              <a:t>888-446-4511</a:t>
            </a:r>
            <a:r>
              <a:rPr lang="en-US" sz="1600">
                <a:latin typeface="Arial"/>
                <a:ea typeface="ＭＳ Ｐゴシック"/>
                <a:cs typeface="Arial"/>
              </a:rPr>
              <a:t>​</a:t>
            </a:r>
          </a:p>
          <a:p>
            <a:pPr>
              <a:lnSpc>
                <a:spcPct val="150000"/>
              </a:lnSpc>
            </a:pPr>
            <a:r>
              <a:rPr lang="en-US" sz="1600">
                <a:solidFill>
                  <a:srgbClr val="1808EE"/>
                </a:solidFill>
                <a:latin typeface="Arial"/>
                <a:ea typeface="ＭＳ Ｐゴシック"/>
                <a:cs typeface="Arial"/>
              </a:rPr>
              <a:t>800-669-4000</a:t>
            </a:r>
            <a:r>
              <a:rPr lang="en-US" sz="1600">
                <a:latin typeface="Arial"/>
                <a:ea typeface="ＭＳ Ｐゴシック"/>
                <a:cs typeface="Arial"/>
              </a:rPr>
              <a:t>​</a:t>
            </a:r>
          </a:p>
          <a:p>
            <a:pPr>
              <a:lnSpc>
                <a:spcPct val="150000"/>
              </a:lnSpc>
            </a:pPr>
            <a:r>
              <a:rPr lang="en-US" sz="1600">
                <a:solidFill>
                  <a:srgbClr val="1808EE"/>
                </a:solidFill>
                <a:latin typeface="Arial"/>
                <a:ea typeface="ＭＳ Ｐゴシック"/>
                <a:cs typeface="Arial"/>
              </a:rPr>
              <a:t>800-829-3676</a:t>
            </a:r>
            <a:r>
              <a:rPr lang="en-US" sz="1600">
                <a:latin typeface="Arial"/>
                <a:ea typeface="ＭＳ Ｐゴシック"/>
                <a:cs typeface="Arial"/>
              </a:rPr>
              <a:t>​</a:t>
            </a:r>
          </a:p>
          <a:p>
            <a:pPr>
              <a:lnSpc>
                <a:spcPct val="150000"/>
              </a:lnSpc>
            </a:pPr>
            <a:r>
              <a:rPr lang="en-US" sz="1600">
                <a:solidFill>
                  <a:srgbClr val="1808EE"/>
                </a:solidFill>
                <a:latin typeface="Arial"/>
                <a:ea typeface="ＭＳ Ｐゴシック"/>
                <a:cs typeface="Arial"/>
              </a:rPr>
              <a:t>800-949-4232</a:t>
            </a:r>
            <a:r>
              <a:rPr lang="en-US" sz="1600">
                <a:latin typeface="Arial"/>
                <a:ea typeface="ＭＳ Ｐゴシック"/>
                <a:cs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See the source image">
            <a:extLst>
              <a:ext uri="{FF2B5EF4-FFF2-40B4-BE49-F238E27FC236}">
                <a16:creationId xmlns:a16="http://schemas.microsoft.com/office/drawing/2014/main" id="{85A8BB9D-0DF2-D324-D04A-FC10615C2E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6439" y="353962"/>
            <a:ext cx="8275637" cy="523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extBox 1">
            <a:extLst>
              <a:ext uri="{FF2B5EF4-FFF2-40B4-BE49-F238E27FC236}">
                <a16:creationId xmlns:a16="http://schemas.microsoft.com/office/drawing/2014/main" id="{C41D8036-5FEC-0C56-F3F1-BF3F6C16EAC1}"/>
              </a:ext>
            </a:extLst>
          </p:cNvPr>
          <p:cNvSpPr txBox="1">
            <a:spLocks noChangeArrowheads="1"/>
          </p:cNvSpPr>
          <p:nvPr/>
        </p:nvSpPr>
        <p:spPr bwMode="auto">
          <a:xfrm>
            <a:off x="6677025" y="1268413"/>
            <a:ext cx="3373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rgbClr val="FF0000"/>
                </a:solidFill>
              </a:rPr>
              <a:t>SUCCESS!</a:t>
            </a:r>
          </a:p>
        </p:txBody>
      </p:sp>
      <p:pic>
        <p:nvPicPr>
          <p:cNvPr id="2" name="Picture 1" descr="A black and red rectangle&#10;&#10;Description automatically generated with low confidence">
            <a:extLst>
              <a:ext uri="{FF2B5EF4-FFF2-40B4-BE49-F238E27FC236}">
                <a16:creationId xmlns:a16="http://schemas.microsoft.com/office/drawing/2014/main" id="{3FF6D39F-6888-417E-0999-9DD3489DD302}"/>
              </a:ext>
            </a:extLst>
          </p:cNvPr>
          <p:cNvPicPr/>
          <p:nvPr/>
        </p:nvPicPr>
        <p:blipFill>
          <a:blip r:embed="rId3">
            <a:extLst>
              <a:ext uri="{28A0092B-C50C-407E-A947-70E740481C1C}">
                <a14:useLocalDpi xmlns:a14="http://schemas.microsoft.com/office/drawing/2010/main"/>
              </a:ext>
            </a:extLst>
          </a:blip>
          <a:stretch>
            <a:fillRect/>
          </a:stretch>
        </p:blipFill>
        <p:spPr>
          <a:xfrm>
            <a:off x="0" y="-37874"/>
            <a:ext cx="12192000" cy="2612572"/>
          </a:xfrm>
          <a:prstGeom prst="rect">
            <a:avLst/>
          </a:prstGeom>
        </p:spPr>
      </p:pic>
      <p:sp>
        <p:nvSpPr>
          <p:cNvPr id="3" name="TextBox 2">
            <a:extLst>
              <a:ext uri="{FF2B5EF4-FFF2-40B4-BE49-F238E27FC236}">
                <a16:creationId xmlns:a16="http://schemas.microsoft.com/office/drawing/2014/main" id="{2B1A54B4-1693-5A1B-0D95-DC04F8DCE552}"/>
              </a:ext>
            </a:extLst>
          </p:cNvPr>
          <p:cNvSpPr txBox="1"/>
          <p:nvPr/>
        </p:nvSpPr>
        <p:spPr>
          <a:xfrm>
            <a:off x="7142162" y="474294"/>
            <a:ext cx="3373438" cy="923330"/>
          </a:xfrm>
          <a:prstGeom prst="rect">
            <a:avLst/>
          </a:prstGeom>
          <a:noFill/>
        </p:spPr>
        <p:txBody>
          <a:bodyPr wrap="square" rtlCol="0">
            <a:spAutoFit/>
          </a:bodyPr>
          <a:lstStyle/>
          <a:p>
            <a:r>
              <a:rPr lang="en-US" b="1">
                <a:solidFill>
                  <a:srgbClr val="FF0000"/>
                </a:solidFill>
              </a:rPr>
              <a:t>HAPPY, SAFE, ACCESSIBLE=</a:t>
            </a:r>
          </a:p>
          <a:p>
            <a:r>
              <a:rPr lang="en-US" b="1">
                <a:solidFill>
                  <a:srgbClr val="FF0000"/>
                </a:solidFill>
              </a:rPr>
              <a:t>ADA COMPLIANCE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5D3F1-7626-0781-F20D-6789B36F98E0}"/>
              </a:ext>
            </a:extLst>
          </p:cNvPr>
          <p:cNvSpPr>
            <a:spLocks noGrp="1"/>
          </p:cNvSpPr>
          <p:nvPr>
            <p:ph type="title"/>
          </p:nvPr>
        </p:nvSpPr>
        <p:spPr>
          <a:xfrm>
            <a:off x="8679978" y="2089157"/>
            <a:ext cx="3292303" cy="1046829"/>
          </a:xfrm>
        </p:spPr>
        <p:txBody>
          <a:bodyPr/>
          <a:lstStyle/>
          <a:p>
            <a:pPr algn="ctr"/>
            <a:r>
              <a:rPr lang="en-CA">
                <a:latin typeface="Arial Black" panose="020B0A04020102020204" pitchFamily="34" charset="0"/>
                <a:cs typeface="Arial" panose="020B0604020202020204" pitchFamily="34" charset="0"/>
              </a:rPr>
              <a:t>Q &amp; A</a:t>
            </a:r>
          </a:p>
        </p:txBody>
      </p:sp>
      <p:pic>
        <p:nvPicPr>
          <p:cNvPr id="3" name="Picture 2" descr="Close-up of hands clapping&#10;&#10;Description automatically generated with low confidence">
            <a:extLst>
              <a:ext uri="{FF2B5EF4-FFF2-40B4-BE49-F238E27FC236}">
                <a16:creationId xmlns:a16="http://schemas.microsoft.com/office/drawing/2014/main" id="{95F01A46-24F6-A07A-5F16-56F252E133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1244"/>
            <a:ext cx="8460260" cy="5305230"/>
          </a:xfrm>
          <a:prstGeom prst="rect">
            <a:avLst/>
          </a:prstGeom>
        </p:spPr>
      </p:pic>
      <p:pic>
        <p:nvPicPr>
          <p:cNvPr id="2" name="Picture 1" descr="A black and red rectangle&#10;&#10;Description automatically generated with low confidence">
            <a:extLst>
              <a:ext uri="{FF2B5EF4-FFF2-40B4-BE49-F238E27FC236}">
                <a16:creationId xmlns:a16="http://schemas.microsoft.com/office/drawing/2014/main" id="{74B6F1FF-B9DF-A6EE-6FC3-75991B8224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51929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uilding with many windows&#10;&#10;Description automatically generated">
            <a:extLst>
              <a:ext uri="{FF2B5EF4-FFF2-40B4-BE49-F238E27FC236}">
                <a16:creationId xmlns:a16="http://schemas.microsoft.com/office/drawing/2014/main" id="{615F16FE-5769-32D7-4036-068D2CCA992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2183706"/>
            <a:ext cx="12192000" cy="3495599"/>
          </a:xfrm>
          <a:prstGeom prst="rect">
            <a:avLst/>
          </a:prstGeom>
        </p:spPr>
      </p:pic>
      <p:sp>
        <p:nvSpPr>
          <p:cNvPr id="34" name="TextBox 33">
            <a:extLst>
              <a:ext uri="{FF2B5EF4-FFF2-40B4-BE49-F238E27FC236}">
                <a16:creationId xmlns:a16="http://schemas.microsoft.com/office/drawing/2014/main" id="{1813B700-7737-4F0B-822E-5E2307890D62}"/>
              </a:ext>
            </a:extLst>
          </p:cNvPr>
          <p:cNvSpPr txBox="1"/>
          <p:nvPr/>
        </p:nvSpPr>
        <p:spPr>
          <a:xfrm>
            <a:off x="640355" y="791713"/>
            <a:ext cx="11231336" cy="646331"/>
          </a:xfrm>
          <a:prstGeom prst="rect">
            <a:avLst/>
          </a:prstGeom>
          <a:noFill/>
        </p:spPr>
        <p:txBody>
          <a:bodyPr wrap="square" rtlCol="0">
            <a:spAutoFit/>
          </a:bodyPr>
          <a:lstStyle/>
          <a:p>
            <a:r>
              <a:rPr lang="en-CA" sz="3600" b="1" cap="all" spc="600">
                <a:latin typeface="+mj-lt"/>
                <a:ea typeface="+mj-ea"/>
              </a:rPr>
              <a:t>For More Thought Leadership</a:t>
            </a:r>
          </a:p>
        </p:txBody>
      </p:sp>
      <p:sp>
        <p:nvSpPr>
          <p:cNvPr id="2" name="Content Placeholder 4">
            <a:extLst>
              <a:ext uri="{FF2B5EF4-FFF2-40B4-BE49-F238E27FC236}">
                <a16:creationId xmlns:a16="http://schemas.microsoft.com/office/drawing/2014/main" id="{590AE770-F91D-247E-74BF-E7CD26B158A4}"/>
              </a:ext>
            </a:extLst>
          </p:cNvPr>
          <p:cNvSpPr txBox="1">
            <a:spLocks/>
          </p:cNvSpPr>
          <p:nvPr/>
        </p:nvSpPr>
        <p:spPr>
          <a:xfrm>
            <a:off x="1152821" y="1279652"/>
            <a:ext cx="8485701" cy="459994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tx2">
                  <a:lumMod val="90000"/>
                  <a:lumOff val="10000"/>
                </a:schemeClr>
              </a:buClr>
              <a:buSzPct val="80000"/>
              <a:buFont typeface="Wingdings 3" charset="2"/>
              <a:buNone/>
              <a:defRPr sz="2400" kern="1200">
                <a:solidFill>
                  <a:srgbClr val="D9724B"/>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indent="-342900" algn="l">
              <a:buClr>
                <a:srgbClr val="CD202E"/>
              </a:buClr>
              <a:buFont typeface="Wingdings 3" charset="2"/>
              <a:buChar char=""/>
              <a:defRPr/>
            </a:pPr>
            <a:endParaRPr lang="en-US" b="1" u="sng">
              <a:solidFill>
                <a:schemeClr val="tx1"/>
              </a:solidFill>
            </a:endParaRPr>
          </a:p>
        </p:txBody>
      </p:sp>
      <p:pic>
        <p:nvPicPr>
          <p:cNvPr id="3" name="Content Placeholder 4">
            <a:extLst>
              <a:ext uri="{FF2B5EF4-FFF2-40B4-BE49-F238E27FC236}">
                <a16:creationId xmlns:a16="http://schemas.microsoft.com/office/drawing/2014/main" id="{1669900C-F5C4-74C5-FC24-78B912A34F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9419" y="2444863"/>
            <a:ext cx="3093161" cy="3093161"/>
          </a:xfrm>
          <a:prstGeom prst="rect">
            <a:avLst/>
          </a:prstGeom>
        </p:spPr>
      </p:pic>
      <p:sp>
        <p:nvSpPr>
          <p:cNvPr id="9" name="TextBox 8">
            <a:extLst>
              <a:ext uri="{FF2B5EF4-FFF2-40B4-BE49-F238E27FC236}">
                <a16:creationId xmlns:a16="http://schemas.microsoft.com/office/drawing/2014/main" id="{0A2190BE-00F1-8A3C-0524-0DAE9D6B2A87}"/>
              </a:ext>
            </a:extLst>
          </p:cNvPr>
          <p:cNvSpPr txBox="1"/>
          <p:nvPr/>
        </p:nvSpPr>
        <p:spPr>
          <a:xfrm>
            <a:off x="2939143" y="1537375"/>
            <a:ext cx="6988628" cy="646331"/>
          </a:xfrm>
          <a:prstGeom prst="rect">
            <a:avLst/>
          </a:prstGeom>
          <a:noFill/>
        </p:spPr>
        <p:txBody>
          <a:bodyPr wrap="square">
            <a:spAutoFit/>
          </a:bodyPr>
          <a:lstStyle/>
          <a:p>
            <a:r>
              <a:rPr kumimoji="0" lang="en-CA" sz="3600" b="1" i="0" u="none" strike="noStrike" kern="1200" cap="all" spc="600" normalizeH="0" baseline="0" noProof="0">
                <a:ln>
                  <a:noFill/>
                </a:ln>
                <a:solidFill>
                  <a:srgbClr val="C00000"/>
                </a:solidFill>
                <a:effectLst/>
                <a:uLnTx/>
                <a:uFillTx/>
                <a:latin typeface="Arial Black"/>
                <a:ea typeface="+mn-ea"/>
                <a:cs typeface="+mn-cs"/>
              </a:rPr>
              <a:t>Scan the QR Code!</a:t>
            </a:r>
            <a:endParaRPr lang="en-US">
              <a:solidFill>
                <a:srgbClr val="C00000"/>
              </a:solidFill>
            </a:endParaRPr>
          </a:p>
        </p:txBody>
      </p:sp>
    </p:spTree>
    <p:extLst>
      <p:ext uri="{BB962C8B-B14F-4D97-AF65-F5344CB8AC3E}">
        <p14:creationId xmlns:p14="http://schemas.microsoft.com/office/powerpoint/2010/main" val="179747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813B700-7737-4F0B-822E-5E2307890D62}"/>
              </a:ext>
            </a:extLst>
          </p:cNvPr>
          <p:cNvSpPr txBox="1"/>
          <p:nvPr/>
        </p:nvSpPr>
        <p:spPr>
          <a:xfrm>
            <a:off x="422047" y="721266"/>
            <a:ext cx="86439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THANK YOU FOR ATTENDING</a:t>
            </a:r>
            <a:endParaRPr kumimoji="0" lang="en-CA" sz="3600" b="1"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endParaRPr>
          </a:p>
        </p:txBody>
      </p:sp>
      <p:sp>
        <p:nvSpPr>
          <p:cNvPr id="2" name="Content Placeholder 4">
            <a:extLst>
              <a:ext uri="{FF2B5EF4-FFF2-40B4-BE49-F238E27FC236}">
                <a16:creationId xmlns:a16="http://schemas.microsoft.com/office/drawing/2014/main" id="{590AE770-F91D-247E-74BF-E7CD26B158A4}"/>
              </a:ext>
            </a:extLst>
          </p:cNvPr>
          <p:cNvSpPr txBox="1">
            <a:spLocks/>
          </p:cNvSpPr>
          <p:nvPr/>
        </p:nvSpPr>
        <p:spPr>
          <a:xfrm>
            <a:off x="1152821" y="1279652"/>
            <a:ext cx="8485701" cy="459994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tx2">
                  <a:lumMod val="90000"/>
                  <a:lumOff val="10000"/>
                </a:schemeClr>
              </a:buClr>
              <a:buSzPct val="80000"/>
              <a:buFont typeface="Wingdings 3" charset="2"/>
              <a:buNone/>
              <a:defRPr sz="2400" kern="1200">
                <a:solidFill>
                  <a:srgbClr val="D9724B"/>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CD202E"/>
              </a:buClr>
              <a:buSzPct val="80000"/>
              <a:buFont typeface="Wingdings 3" charset="2"/>
              <a:buChar char=""/>
              <a:tabLst/>
              <a:defRPr/>
            </a:pPr>
            <a:endParaRPr kumimoji="0" lang="en-US" sz="2400" b="1" i="0" u="sng" strike="noStrike" kern="1200" cap="none" spc="0" normalizeH="0" baseline="0" noProof="0">
              <a:ln>
                <a:noFill/>
              </a:ln>
              <a:solidFill>
                <a:srgbClr val="36393B"/>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5580C6E-D0F1-816F-65E6-E1F6B76FB730}"/>
              </a:ext>
            </a:extLst>
          </p:cNvPr>
          <p:cNvSpPr txBox="1"/>
          <p:nvPr/>
        </p:nvSpPr>
        <p:spPr>
          <a:xfrm>
            <a:off x="422047" y="1708144"/>
            <a:ext cx="6239009" cy="2677656"/>
          </a:xfrm>
          <a:prstGeom prst="rect">
            <a:avLst/>
          </a:prstGeom>
          <a:noFill/>
        </p:spPr>
        <p:txBody>
          <a:bodyPr wrap="square">
            <a:spAutoFit/>
          </a:bodyPr>
          <a:lstStyle/>
          <a:p>
            <a:pPr marL="342900" indent="-342900" algn="l">
              <a:buClr>
                <a:srgbClr val="CD202E"/>
              </a:buClr>
              <a:buFont typeface="Wingdings 3" charset="2"/>
              <a:buChar char=""/>
              <a:defRPr/>
            </a:pPr>
            <a:r>
              <a:rPr lang="en-US" sz="2400">
                <a:latin typeface="Arial" panose="020B0604020202020204" pitchFamily="34" charset="0"/>
                <a:cs typeface="Arial" panose="020B0604020202020204" pitchFamily="34" charset="0"/>
              </a:rPr>
              <a:t>Visit our website at </a:t>
            </a:r>
            <a:r>
              <a:rPr lang="en-US" sz="2400" b="1" u="sng">
                <a:solidFill>
                  <a:srgbClr val="CB2027"/>
                </a:solidFill>
                <a:latin typeface="Arial" panose="020B0604020202020204" pitchFamily="34" charset="0"/>
                <a:cs typeface="Arial" panose="020B0604020202020204" pitchFamily="34" charset="0"/>
              </a:rPr>
              <a:t>rothiams.com</a:t>
            </a:r>
          </a:p>
          <a:p>
            <a:pPr marL="342900" indent="-342900" algn="l">
              <a:buClr>
                <a:srgbClr val="CD202E"/>
              </a:buClr>
              <a:buFont typeface="Wingdings 3" charset="2"/>
              <a:buChar char=""/>
              <a:defRPr/>
            </a:pPr>
            <a:endParaRPr lang="en-US" sz="2400" b="1" u="sng">
              <a:solidFill>
                <a:srgbClr val="CB2027"/>
              </a:solidFill>
              <a:latin typeface="Arial" panose="020B0604020202020204" pitchFamily="34" charset="0"/>
              <a:cs typeface="Arial" panose="020B0604020202020204" pitchFamily="34" charset="0"/>
            </a:endParaRPr>
          </a:p>
          <a:p>
            <a:pPr marL="342900" indent="-342900" algn="l">
              <a:buClr>
                <a:srgbClr val="CD202E"/>
              </a:buClr>
              <a:buFont typeface="Wingdings 3" charset="2"/>
              <a:buChar char=""/>
              <a:defRPr/>
            </a:pPr>
            <a:r>
              <a:rPr lang="en-US" sz="2400">
                <a:latin typeface="Arial" panose="020B0604020202020204" pitchFamily="34" charset="0"/>
                <a:cs typeface="Arial" panose="020B0604020202020204" pitchFamily="34" charset="0"/>
              </a:rPr>
              <a:t>Follow us on </a:t>
            </a:r>
            <a:r>
              <a:rPr lang="en-US" sz="2400" b="1">
                <a:solidFill>
                  <a:srgbClr val="013F7A"/>
                </a:solidFill>
                <a:latin typeface="Arial" panose="020B0604020202020204" pitchFamily="34" charset="0"/>
                <a:cs typeface="Arial" panose="020B0604020202020204" pitchFamily="34" charset="0"/>
              </a:rPr>
              <a:t>LinkedIn</a:t>
            </a:r>
          </a:p>
          <a:p>
            <a:pPr marL="342900" indent="-342900" algn="l">
              <a:buClr>
                <a:srgbClr val="CD202E"/>
              </a:buClr>
              <a:buFont typeface="Wingdings 3" charset="2"/>
              <a:buChar char=""/>
              <a:defRPr/>
            </a:pPr>
            <a:endParaRPr lang="en-US" sz="2400">
              <a:solidFill>
                <a:srgbClr val="013F7A"/>
              </a:solidFill>
              <a:latin typeface="Arial" panose="020B0604020202020204" pitchFamily="34" charset="0"/>
              <a:cs typeface="Arial" panose="020B0604020202020204" pitchFamily="34" charset="0"/>
            </a:endParaRPr>
          </a:p>
          <a:p>
            <a:pPr marL="342900" indent="-342900" algn="l">
              <a:buClr>
                <a:srgbClr val="CD202E"/>
              </a:buClr>
              <a:buFont typeface="Wingdings 3" charset="2"/>
              <a:buChar char=""/>
              <a:defRPr/>
            </a:pPr>
            <a:r>
              <a:rPr lang="en-US" sz="2400">
                <a:latin typeface="Arial" panose="020B0604020202020204" pitchFamily="34" charset="0"/>
                <a:cs typeface="Arial" panose="020B0604020202020204" pitchFamily="34" charset="0"/>
              </a:rPr>
              <a:t>Connect directly through email at </a:t>
            </a:r>
            <a:r>
              <a:rPr lang="en-US" sz="2400" b="1" u="sng">
                <a:solidFill>
                  <a:srgbClr val="CB2027"/>
                </a:solidFill>
                <a:cs typeface="Arial" panose="020B0604020202020204" pitchFamily="34" charset="0"/>
              </a:rPr>
              <a:t>accessibility</a:t>
            </a:r>
            <a:r>
              <a:rPr lang="en-US" sz="2400" b="1" u="sng">
                <a:solidFill>
                  <a:srgbClr val="CB2027"/>
                </a:solidFill>
                <a:latin typeface="Arial" panose="020B0604020202020204" pitchFamily="34" charset="0"/>
                <a:cs typeface="Arial" panose="020B0604020202020204" pitchFamily="34" charset="0"/>
              </a:rPr>
              <a:t>@rothiams.com</a:t>
            </a:r>
            <a:r>
              <a:rPr lang="en-US" sz="2400" b="1">
                <a:solidFill>
                  <a:srgbClr val="CB2027"/>
                </a:solidFill>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or call </a:t>
            </a:r>
            <a:r>
              <a:rPr lang="en-US" sz="2400" b="1">
                <a:solidFill>
                  <a:srgbClr val="CB2027"/>
                </a:solidFill>
                <a:latin typeface="Arial" panose="020B0604020202020204" pitchFamily="34" charset="0"/>
                <a:cs typeface="Arial" panose="020B0604020202020204" pitchFamily="34" charset="0"/>
              </a:rPr>
              <a:t>(365)292-1476</a:t>
            </a:r>
          </a:p>
        </p:txBody>
      </p:sp>
      <p:pic>
        <p:nvPicPr>
          <p:cNvPr id="9" name="Picture 8" descr="A close-up of a skyscraper&#10;&#10;AI-generated content may be incorrect.">
            <a:extLst>
              <a:ext uri="{FF2B5EF4-FFF2-40B4-BE49-F238E27FC236}">
                <a16:creationId xmlns:a16="http://schemas.microsoft.com/office/drawing/2014/main" id="{2724B54E-769D-49F2-AF28-FF95581F91C7}"/>
              </a:ext>
            </a:extLst>
          </p:cNvPr>
          <p:cNvPicPr>
            <a:picLocks noChangeAspect="1"/>
          </p:cNvPicPr>
          <p:nvPr/>
        </p:nvPicPr>
        <p:blipFill>
          <a:blip r:embed="rId2" cstate="print">
            <a:extLst>
              <a:ext uri="{28A0092B-C50C-407E-A947-70E740481C1C}">
                <a14:useLocalDpi xmlns:a14="http://schemas.microsoft.com/office/drawing/2010/main"/>
              </a:ext>
            </a:extLst>
          </a:blip>
          <a:srcRect b="-17606"/>
          <a:stretch/>
        </p:blipFill>
        <p:spPr>
          <a:xfrm>
            <a:off x="6896500" y="3386245"/>
            <a:ext cx="4886077" cy="2067707"/>
          </a:xfrm>
          <a:prstGeom prst="rect">
            <a:avLst/>
          </a:prstGeom>
        </p:spPr>
      </p:pic>
      <p:pic>
        <p:nvPicPr>
          <p:cNvPr id="5" name="Picture 4">
            <a:extLst>
              <a:ext uri="{FF2B5EF4-FFF2-40B4-BE49-F238E27FC236}">
                <a16:creationId xmlns:a16="http://schemas.microsoft.com/office/drawing/2014/main" id="{C9AE90C7-62A2-7152-292B-C849B1F5DC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6500" y="1502651"/>
            <a:ext cx="4873453" cy="1926349"/>
          </a:xfrm>
          <a:prstGeom prst="rect">
            <a:avLst/>
          </a:prstGeom>
        </p:spPr>
      </p:pic>
    </p:spTree>
    <p:extLst>
      <p:ext uri="{BB962C8B-B14F-4D97-AF65-F5344CB8AC3E}">
        <p14:creationId xmlns:p14="http://schemas.microsoft.com/office/powerpoint/2010/main" val="404831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0322-8A8F-7A2A-F4C6-FFC086E8FF49}"/>
              </a:ext>
            </a:extLst>
          </p:cNvPr>
          <p:cNvSpPr txBox="1">
            <a:spLocks noChangeArrowheads="1"/>
          </p:cNvSpPr>
          <p:nvPr/>
        </p:nvSpPr>
        <p:spPr>
          <a:xfrm>
            <a:off x="345758" y="762000"/>
            <a:ext cx="11084242"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4400"/>
              <a:t>Reflective Perspectives   </a:t>
            </a:r>
            <a:br>
              <a:rPr lang="en-US" altLang="en-US" sz="4400"/>
            </a:br>
            <a:br>
              <a:rPr lang="en-US" altLang="en-US" sz="4400"/>
            </a:br>
            <a:endParaRPr lang="en-US" altLang="en-US" sz="4400"/>
          </a:p>
        </p:txBody>
      </p:sp>
      <p:sp>
        <p:nvSpPr>
          <p:cNvPr id="3" name="Text Placeholder 3">
            <a:extLst>
              <a:ext uri="{FF2B5EF4-FFF2-40B4-BE49-F238E27FC236}">
                <a16:creationId xmlns:a16="http://schemas.microsoft.com/office/drawing/2014/main" id="{28BF5F97-287C-E59C-76A5-B8F040746B16}"/>
              </a:ext>
            </a:extLst>
          </p:cNvPr>
          <p:cNvSpPr txBox="1">
            <a:spLocks/>
          </p:cNvSpPr>
          <p:nvPr/>
        </p:nvSpPr>
        <p:spPr>
          <a:xfrm>
            <a:off x="427038" y="1711960"/>
            <a:ext cx="8503602" cy="1508760"/>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 typeface="Wingdings" panose="05000000000000000000" pitchFamily="2" charset="2"/>
              <a:buChar char="Ø"/>
              <a:defRPr/>
            </a:pPr>
            <a:r>
              <a:rPr lang="en-US">
                <a:ea typeface="Calibri" panose="020F0502020204030204" pitchFamily="34" charset="0"/>
              </a:rPr>
              <a:t>The Justice Department and the US Access Board first collaborated in developing the Ada Standards for Accessible Design in 1991.</a:t>
            </a:r>
          </a:p>
          <a:p>
            <a:pPr fontAlgn="auto">
              <a:spcAft>
                <a:spcPts val="0"/>
              </a:spcAft>
              <a:buFont typeface="Wingdings" panose="05000000000000000000" pitchFamily="2" charset="2"/>
              <a:buChar char="Ø"/>
              <a:defRPr/>
            </a:pPr>
            <a:r>
              <a:rPr lang="en-US">
                <a:ea typeface="Calibri" panose="020F0502020204030204" pitchFamily="34" charset="0"/>
              </a:rPr>
              <a:t>They got together again in 2004 and developed the 2004 Ada Standards for Accessible Design.</a:t>
            </a:r>
          </a:p>
          <a:p>
            <a:pPr fontAlgn="auto">
              <a:spcAft>
                <a:spcPts val="0"/>
              </a:spcAft>
              <a:buFont typeface="Wingdings" panose="05000000000000000000" pitchFamily="2" charset="2"/>
              <a:buChar char="Ø"/>
              <a:defRPr/>
            </a:pPr>
            <a:r>
              <a:rPr lang="en-US">
                <a:ea typeface="Calibri" panose="020F0502020204030204" pitchFamily="34" charset="0"/>
              </a:rPr>
              <a:t>They collaborated one more time in 2010 in developing and further refining  the Ada Standards for Accessible Design which is what we are still using today.</a:t>
            </a:r>
          </a:p>
          <a:p>
            <a:pPr fontAlgn="auto">
              <a:spcAft>
                <a:spcPts val="0"/>
              </a:spcAft>
              <a:buFont typeface="Wingdings" panose="05000000000000000000" pitchFamily="2" charset="2"/>
              <a:buChar char="Ø"/>
              <a:defRPr/>
            </a:pPr>
            <a:r>
              <a:rPr lang="en-US">
                <a:ea typeface="Calibri" panose="020F0502020204030204" pitchFamily="34" charset="0"/>
              </a:rPr>
              <a:t>The Access Board interprets the ADA Civil Rights Law into graphic standards and enforces Federal projects.</a:t>
            </a:r>
          </a:p>
          <a:p>
            <a:pPr fontAlgn="auto">
              <a:spcAft>
                <a:spcPts val="0"/>
              </a:spcAft>
              <a:buFont typeface="Wingdings" panose="05000000000000000000" pitchFamily="2" charset="2"/>
              <a:buChar char="Ø"/>
              <a:defRPr/>
            </a:pPr>
            <a:r>
              <a:rPr lang="en-US">
                <a:ea typeface="Calibri" panose="020F0502020204030204" pitchFamily="34" charset="0"/>
              </a:rPr>
              <a:t>The DOJ interprets and enforces the intent and letter of this Civil Rights Act and many other laws</a:t>
            </a:r>
          </a:p>
          <a:p>
            <a:pPr marL="0" indent="0" fontAlgn="auto">
              <a:spcAft>
                <a:spcPts val="0"/>
              </a:spcAft>
              <a:buNone/>
              <a:defRPr/>
            </a:pPr>
            <a:endParaRPr lang="en-US"/>
          </a:p>
        </p:txBody>
      </p:sp>
      <p:pic>
        <p:nvPicPr>
          <p:cNvPr id="4" name="Picture 2" descr="Picture of 2010 ADA Standards for Accessible Design book">
            <a:extLst>
              <a:ext uri="{FF2B5EF4-FFF2-40B4-BE49-F238E27FC236}">
                <a16:creationId xmlns:a16="http://schemas.microsoft.com/office/drawing/2014/main" id="{240A51FE-4DED-D1EF-A701-F5F19B138A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54300" y="1711960"/>
            <a:ext cx="2810662" cy="365426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0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A079-83F2-7EC7-D771-757B807FEF76}"/>
              </a:ext>
            </a:extLst>
          </p:cNvPr>
          <p:cNvSpPr txBox="1">
            <a:spLocks noChangeArrowheads="1"/>
          </p:cNvSpPr>
          <p:nvPr/>
        </p:nvSpPr>
        <p:spPr>
          <a:xfrm>
            <a:off x="345758" y="762000"/>
            <a:ext cx="11084242"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a:t>Who is protected by the ADA?</a:t>
            </a:r>
          </a:p>
        </p:txBody>
      </p:sp>
      <p:sp>
        <p:nvSpPr>
          <p:cNvPr id="3" name="Text Placeholder 3">
            <a:extLst>
              <a:ext uri="{FF2B5EF4-FFF2-40B4-BE49-F238E27FC236}">
                <a16:creationId xmlns:a16="http://schemas.microsoft.com/office/drawing/2014/main" id="{103A0059-861E-5532-C9C9-7CA179CDC463}"/>
              </a:ext>
            </a:extLst>
          </p:cNvPr>
          <p:cNvSpPr txBox="1">
            <a:spLocks/>
          </p:cNvSpPr>
          <p:nvPr/>
        </p:nvSpPr>
        <p:spPr>
          <a:xfrm>
            <a:off x="345758" y="1920240"/>
            <a:ext cx="8503602" cy="1508760"/>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buFont typeface="Wingdings" panose="05000000000000000000" pitchFamily="2" charset="2"/>
              <a:buChar char="Ø"/>
              <a:defRPr/>
            </a:pPr>
            <a:r>
              <a:rPr lang="en-US" altLang="en-US">
                <a:ea typeface="ＭＳ Ｐゴシック" panose="020B0600070205080204" pitchFamily="34" charset="-128"/>
              </a:rPr>
              <a:t>ADA Protects </a:t>
            </a:r>
            <a:r>
              <a:rPr lang="en-US" altLang="en-US" u="sng">
                <a:ea typeface="ＭＳ Ｐゴシック" panose="020B0600070205080204" pitchFamily="34" charset="-128"/>
              </a:rPr>
              <a:t>Qualified Individuals with Disabilities</a:t>
            </a:r>
            <a:r>
              <a:rPr lang="en-US" altLang="en-US">
                <a:ea typeface="ＭＳ Ｐゴシック" panose="020B0600070205080204" pitchFamily="34" charset="-128"/>
              </a:rPr>
              <a:t> from Discrimination.</a:t>
            </a:r>
          </a:p>
          <a:p>
            <a:pPr eaLnBrk="1" hangingPunct="1">
              <a:buFont typeface="Wingdings" panose="05000000000000000000" pitchFamily="2" charset="2"/>
              <a:buChar char="Ø"/>
              <a:defRPr/>
            </a:pPr>
            <a:r>
              <a:rPr lang="en-US" altLang="en-US">
                <a:ea typeface="ＭＳ Ｐゴシック" panose="020B0600070205080204" pitchFamily="34" charset="-128"/>
              </a:rPr>
              <a:t>ADA Protects discrimination in your employment.</a:t>
            </a:r>
          </a:p>
          <a:p>
            <a:pPr eaLnBrk="1" hangingPunct="1">
              <a:buFont typeface="Wingdings" panose="05000000000000000000" pitchFamily="2" charset="2"/>
              <a:buChar char="Ø"/>
              <a:defRPr/>
            </a:pPr>
            <a:r>
              <a:rPr lang="en-US" altLang="en-US">
                <a:ea typeface="ＭＳ Ｐゴシック" panose="020B0600070205080204" pitchFamily="34" charset="-128"/>
              </a:rPr>
              <a:t>ADA Protects discrimination in access to all state and local government programs services and activities</a:t>
            </a:r>
          </a:p>
          <a:p>
            <a:pPr eaLnBrk="1" hangingPunct="1">
              <a:buFont typeface="Wingdings" panose="05000000000000000000" pitchFamily="2" charset="2"/>
              <a:buChar char="Ø"/>
              <a:defRPr/>
            </a:pPr>
            <a:r>
              <a:rPr lang="en-US" altLang="en-US">
                <a:ea typeface="ＭＳ Ｐゴシック" panose="020B0600070205080204" pitchFamily="34" charset="-128"/>
              </a:rPr>
              <a:t>ADA Protects access to all of society, including communications, medical care, incarceration facilities, and the internet, etc. </a:t>
            </a:r>
          </a:p>
          <a:p>
            <a:pPr eaLnBrk="1" hangingPunct="1">
              <a:buFont typeface="Wingdings" panose="05000000000000000000" pitchFamily="2" charset="2"/>
              <a:buChar char="Ø"/>
              <a:defRPr/>
            </a:pPr>
            <a:r>
              <a:rPr lang="en-US" altLang="en-US">
                <a:ea typeface="ＭＳ Ｐゴシック" panose="020B0600070205080204" pitchFamily="34" charset="-128"/>
              </a:rPr>
              <a:t>ADA Protects everyone in this Webinar.</a:t>
            </a:r>
          </a:p>
          <a:p>
            <a:pPr eaLnBrk="1" hangingPunct="1">
              <a:buFont typeface="Wingdings" panose="05000000000000000000" pitchFamily="2" charset="2"/>
              <a:buChar char="Ø"/>
              <a:defRPr/>
            </a:pPr>
            <a:r>
              <a:rPr lang="en-US" altLang="en-US">
                <a:ea typeface="ＭＳ Ｐゴシック" panose="020B0600070205080204" pitchFamily="34" charset="-128"/>
              </a:rPr>
              <a:t>It is a complete and thorough list that includes everyone.</a:t>
            </a:r>
          </a:p>
        </p:txBody>
      </p:sp>
      <p:sp>
        <p:nvSpPr>
          <p:cNvPr id="5" name="TextBox 4">
            <a:extLst>
              <a:ext uri="{FF2B5EF4-FFF2-40B4-BE49-F238E27FC236}">
                <a16:creationId xmlns:a16="http://schemas.microsoft.com/office/drawing/2014/main" id="{525900DF-2B45-D012-3F77-3365393BAD5D}"/>
              </a:ext>
            </a:extLst>
          </p:cNvPr>
          <p:cNvSpPr txBox="1"/>
          <p:nvPr/>
        </p:nvSpPr>
        <p:spPr>
          <a:xfrm>
            <a:off x="8617970" y="4635182"/>
            <a:ext cx="4021070" cy="369332"/>
          </a:xfrm>
          <a:prstGeom prst="rect">
            <a:avLst/>
          </a:prstGeom>
          <a:noFill/>
        </p:spPr>
        <p:txBody>
          <a:bodyPr wrap="square">
            <a:spAutoFit/>
          </a:bodyPr>
          <a:lstStyle/>
          <a:p>
            <a:r>
              <a:rPr lang="en-US" altLang="en-US">
                <a:solidFill>
                  <a:srgbClr val="C00000"/>
                </a:solidFill>
                <a:ea typeface="ＭＳ Ｐゴシック" panose="020B0600070205080204" pitchFamily="34" charset="-128"/>
              </a:rPr>
              <a:t>Define a qualified individual</a:t>
            </a:r>
            <a:endParaRPr lang="en-US">
              <a:solidFill>
                <a:srgbClr val="C00000"/>
              </a:solidFill>
            </a:endParaRPr>
          </a:p>
        </p:txBody>
      </p:sp>
      <p:pic>
        <p:nvPicPr>
          <p:cNvPr id="6" name="Picture 4" descr="International Symbol of Accessibility">
            <a:extLst>
              <a:ext uri="{FF2B5EF4-FFF2-40B4-BE49-F238E27FC236}">
                <a16:creationId xmlns:a16="http://schemas.microsoft.com/office/drawing/2014/main" id="{75ED8D39-1A9E-5E40-E524-D20065372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6636" y="1960661"/>
            <a:ext cx="2129657" cy="242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88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A8D6-EEB1-9E5A-DF08-0C922928FE04}"/>
              </a:ext>
            </a:extLst>
          </p:cNvPr>
          <p:cNvSpPr txBox="1">
            <a:spLocks noChangeArrowheads="1"/>
          </p:cNvSpPr>
          <p:nvPr/>
        </p:nvSpPr>
        <p:spPr>
          <a:xfrm>
            <a:off x="345758" y="762000"/>
            <a:ext cx="11084242"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a:t>Individual with a disability: Three-part definition</a:t>
            </a:r>
            <a:br>
              <a:rPr lang="en-US" altLang="en-US" sz="3600"/>
            </a:br>
            <a:endParaRPr lang="en-US" altLang="en-US" sz="3600"/>
          </a:p>
        </p:txBody>
      </p:sp>
      <p:sp>
        <p:nvSpPr>
          <p:cNvPr id="3" name="Text Placeholder 3">
            <a:extLst>
              <a:ext uri="{FF2B5EF4-FFF2-40B4-BE49-F238E27FC236}">
                <a16:creationId xmlns:a16="http://schemas.microsoft.com/office/drawing/2014/main" id="{3FC3F7EB-E5DB-AE54-B9A1-3E1E43406464}"/>
              </a:ext>
            </a:extLst>
          </p:cNvPr>
          <p:cNvSpPr txBox="1">
            <a:spLocks/>
          </p:cNvSpPr>
          <p:nvPr/>
        </p:nvSpPr>
        <p:spPr>
          <a:xfrm>
            <a:off x="4542504" y="2434468"/>
            <a:ext cx="6341806" cy="1508760"/>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eaLnBrk="1" hangingPunct="1">
              <a:buNone/>
              <a:defRPr/>
            </a:pPr>
            <a:r>
              <a:rPr lang="en-US" altLang="en-US">
                <a:ea typeface="ＭＳ Ｐゴシック" panose="020B0600070205080204" pitchFamily="34" charset="-128"/>
              </a:rPr>
              <a:t>1. Anyone who has a physical or mental impairment that  “substantially limits” one or more major life activities.	</a:t>
            </a:r>
          </a:p>
          <a:p>
            <a:pPr marL="0" indent="0" eaLnBrk="1" hangingPunct="1">
              <a:buNone/>
              <a:defRPr/>
            </a:pPr>
            <a:endParaRPr lang="en-US" altLang="en-US">
              <a:ea typeface="ＭＳ Ｐゴシック" panose="020B0600070205080204" pitchFamily="34" charset="-128"/>
            </a:endParaRPr>
          </a:p>
          <a:p>
            <a:pPr marL="0" indent="0" eaLnBrk="1" hangingPunct="1">
              <a:buNone/>
              <a:defRPr/>
            </a:pPr>
            <a:r>
              <a:rPr lang="en-US" altLang="en-US">
                <a:ea typeface="ＭＳ Ｐゴシック" panose="020B0600070205080204" pitchFamily="34" charset="-128"/>
              </a:rPr>
              <a:t>2. Anyone who has a record of such an impairment.   </a:t>
            </a:r>
          </a:p>
          <a:p>
            <a:pPr marL="0" indent="0" eaLnBrk="1" hangingPunct="1">
              <a:buNone/>
              <a:defRPr/>
            </a:pPr>
            <a:br>
              <a:rPr lang="en-US" altLang="en-US">
                <a:ea typeface="ＭＳ Ｐゴシック" panose="020B0600070205080204" pitchFamily="34" charset="-128"/>
              </a:rPr>
            </a:br>
            <a:r>
              <a:rPr lang="en-US" altLang="en-US">
                <a:ea typeface="ＭＳ Ｐゴシック" panose="020B0600070205080204" pitchFamily="34" charset="-128"/>
              </a:rPr>
              <a:t>3. Anyone who is regarded as having such an impairment. </a:t>
            </a:r>
          </a:p>
        </p:txBody>
      </p:sp>
      <p:pic>
        <p:nvPicPr>
          <p:cNvPr id="4" name="Picture 4" descr="Photo collage of persons with blindness, wheelchair users and other impairments doing daily task, cooking sports, sewing reading">
            <a:extLst>
              <a:ext uri="{FF2B5EF4-FFF2-40B4-BE49-F238E27FC236}">
                <a16:creationId xmlns:a16="http://schemas.microsoft.com/office/drawing/2014/main" id="{7A3BC692-1508-0AE4-EC89-1DE57C3030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1307690" y="2145401"/>
            <a:ext cx="2677770" cy="3037849"/>
          </a:xfrm>
          <a:prstGeom prst="rect">
            <a:avLst/>
          </a:prstGeom>
        </p:spPr>
      </p:pic>
    </p:spTree>
    <p:extLst>
      <p:ext uri="{BB962C8B-B14F-4D97-AF65-F5344CB8AC3E}">
        <p14:creationId xmlns:p14="http://schemas.microsoft.com/office/powerpoint/2010/main" val="364492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8FF02C-C1AD-6061-7E6F-B29ECEF602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94089" y="1042218"/>
            <a:ext cx="4444181" cy="44441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9E15C79-E71B-A05B-4A94-1472E31E8BF5}"/>
                  </a:ext>
                </a:extLst>
              </p14:cNvPr>
              <p14:cNvContentPartPr/>
              <p14:nvPr/>
            </p14:nvContentPartPr>
            <p14:xfrm>
              <a:off x="9340646" y="2347452"/>
              <a:ext cx="206478" cy="0"/>
            </p14:xfrm>
          </p:contentPart>
        </mc:Choice>
        <mc:Fallback xmlns="">
          <p:pic>
            <p:nvPicPr>
              <p:cNvPr id="3" name="Ink 2">
                <a:extLst>
                  <a:ext uri="{FF2B5EF4-FFF2-40B4-BE49-F238E27FC236}">
                    <a16:creationId xmlns:a16="http://schemas.microsoft.com/office/drawing/2014/main" id="{09E15C79-E71B-A05B-4A94-1472E31E8BF5}"/>
                  </a:ext>
                </a:extLst>
              </p:cNvPr>
              <p:cNvPicPr/>
              <p:nvPr/>
            </p:nvPicPr>
            <p:blipFill>
              <a:blip r:embed="rId4"/>
              <a:stretch>
                <a:fillRect/>
              </a:stretch>
            </p:blipFill>
            <p:spPr>
              <a:xfrm>
                <a:off x="9314983" y="2347452"/>
                <a:ext cx="257658" cy="0"/>
              </a:xfrm>
              <a:prstGeom prst="rect">
                <a:avLst/>
              </a:prstGeom>
            </p:spPr>
          </p:pic>
        </mc:Fallback>
      </mc:AlternateContent>
      <p:sp>
        <p:nvSpPr>
          <p:cNvPr id="4" name="TextBox 2">
            <a:extLst>
              <a:ext uri="{FF2B5EF4-FFF2-40B4-BE49-F238E27FC236}">
                <a16:creationId xmlns:a16="http://schemas.microsoft.com/office/drawing/2014/main" id="{CC598F1B-F484-E408-1D61-D2E9792C148A}"/>
              </a:ext>
            </a:extLst>
          </p:cNvPr>
          <p:cNvSpPr txBox="1">
            <a:spLocks noChangeArrowheads="1"/>
          </p:cNvSpPr>
          <p:nvPr/>
        </p:nvSpPr>
        <p:spPr bwMode="auto">
          <a:xfrm>
            <a:off x="9739724" y="1520980"/>
            <a:ext cx="987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a:solidFill>
                  <a:srgbClr val="FF0000"/>
                </a:solidFill>
                <a:latin typeface="Arial" panose="020B0604020202020204" pitchFamily="34" charset="0"/>
              </a:rPr>
              <a:t>66</a:t>
            </a:r>
          </a:p>
        </p:txBody>
      </p:sp>
      <p:sp>
        <p:nvSpPr>
          <p:cNvPr id="5" name="Title 1">
            <a:extLst>
              <a:ext uri="{FF2B5EF4-FFF2-40B4-BE49-F238E27FC236}">
                <a16:creationId xmlns:a16="http://schemas.microsoft.com/office/drawing/2014/main" id="{F9DD0BFA-25FF-26FA-7243-0D9D44D4B85A}"/>
              </a:ext>
            </a:extLst>
          </p:cNvPr>
          <p:cNvSpPr txBox="1">
            <a:spLocks noChangeArrowheads="1"/>
          </p:cNvSpPr>
          <p:nvPr/>
        </p:nvSpPr>
        <p:spPr>
          <a:xfrm>
            <a:off x="345757" y="762000"/>
            <a:ext cx="6625313"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2800"/>
              <a:t>Major Life Activity</a:t>
            </a:r>
            <a:br>
              <a:rPr lang="en-US" altLang="en-US" sz="2800"/>
            </a:br>
            <a:r>
              <a:rPr lang="en-US" altLang="en-US" sz="2800"/>
              <a:t>Activities that an average person can perform with little or no difficulty:</a:t>
            </a:r>
          </a:p>
        </p:txBody>
      </p:sp>
      <p:sp>
        <p:nvSpPr>
          <p:cNvPr id="7" name="TextBox 6">
            <a:extLst>
              <a:ext uri="{FF2B5EF4-FFF2-40B4-BE49-F238E27FC236}">
                <a16:creationId xmlns:a16="http://schemas.microsoft.com/office/drawing/2014/main" id="{E3BAA74F-D55C-897B-A887-1BF65BBDFEF0}"/>
              </a:ext>
            </a:extLst>
          </p:cNvPr>
          <p:cNvSpPr txBox="1"/>
          <p:nvPr/>
        </p:nvSpPr>
        <p:spPr>
          <a:xfrm>
            <a:off x="517007" y="3036122"/>
            <a:ext cx="2005781" cy="2308324"/>
          </a:xfrm>
          <a:prstGeom prst="rect">
            <a:avLst/>
          </a:prstGeom>
          <a:noFill/>
        </p:spPr>
        <p:txBody>
          <a:bodyPr wrap="square">
            <a:spAutoFit/>
          </a:bodyPr>
          <a:lstStyle/>
          <a:p>
            <a:pPr marL="285750" indent="-285750">
              <a:buFont typeface="Wingdings" panose="05000000000000000000" pitchFamily="2" charset="2"/>
              <a:buChar char="Ø"/>
            </a:pPr>
            <a:r>
              <a:rPr lang="en-US"/>
              <a:t>Walking</a:t>
            </a:r>
          </a:p>
          <a:p>
            <a:pPr marL="285750" indent="-285750">
              <a:buFont typeface="Wingdings" panose="05000000000000000000" pitchFamily="2" charset="2"/>
              <a:buChar char="Ø"/>
            </a:pPr>
            <a:r>
              <a:rPr lang="en-US"/>
              <a:t>Speaking</a:t>
            </a:r>
          </a:p>
          <a:p>
            <a:pPr marL="285750" indent="-285750">
              <a:buFont typeface="Wingdings" panose="05000000000000000000" pitchFamily="2" charset="2"/>
              <a:buChar char="Ø"/>
            </a:pPr>
            <a:r>
              <a:rPr lang="en-US"/>
              <a:t>Breathing</a:t>
            </a:r>
          </a:p>
          <a:p>
            <a:pPr marL="285750" indent="-285750">
              <a:buFont typeface="Wingdings" panose="05000000000000000000" pitchFamily="2" charset="2"/>
              <a:buChar char="Ø"/>
            </a:pPr>
            <a:r>
              <a:rPr lang="en-US"/>
              <a:t>Seeing</a:t>
            </a:r>
          </a:p>
          <a:p>
            <a:pPr marL="285750" indent="-285750">
              <a:buFont typeface="Wingdings" panose="05000000000000000000" pitchFamily="2" charset="2"/>
              <a:buChar char="Ø"/>
            </a:pPr>
            <a:r>
              <a:rPr lang="en-US"/>
              <a:t>Hearing</a:t>
            </a:r>
          </a:p>
          <a:p>
            <a:pPr marL="285750" indent="-285750">
              <a:buFont typeface="Wingdings" panose="05000000000000000000" pitchFamily="2" charset="2"/>
              <a:buChar char="Ø"/>
            </a:pPr>
            <a:r>
              <a:rPr lang="en-US"/>
              <a:t>Learning</a:t>
            </a:r>
          </a:p>
          <a:p>
            <a:endParaRPr lang="en-US"/>
          </a:p>
          <a:p>
            <a:r>
              <a:rPr lang="en-US"/>
              <a:t>  </a:t>
            </a:r>
          </a:p>
        </p:txBody>
      </p:sp>
      <p:sp>
        <p:nvSpPr>
          <p:cNvPr id="8" name="TextBox 7">
            <a:extLst>
              <a:ext uri="{FF2B5EF4-FFF2-40B4-BE49-F238E27FC236}">
                <a16:creationId xmlns:a16="http://schemas.microsoft.com/office/drawing/2014/main" id="{35B3C572-AAA3-91AF-BED6-3E5F90519DB0}"/>
              </a:ext>
            </a:extLst>
          </p:cNvPr>
          <p:cNvSpPr txBox="1"/>
          <p:nvPr/>
        </p:nvSpPr>
        <p:spPr>
          <a:xfrm>
            <a:off x="2655522" y="3036122"/>
            <a:ext cx="2005781" cy="2308324"/>
          </a:xfrm>
          <a:prstGeom prst="rect">
            <a:avLst/>
          </a:prstGeom>
          <a:noFill/>
        </p:spPr>
        <p:txBody>
          <a:bodyPr wrap="square">
            <a:spAutoFit/>
          </a:bodyPr>
          <a:lstStyle/>
          <a:p>
            <a:pPr marL="285750" indent="-285750">
              <a:buFont typeface="Wingdings" panose="05000000000000000000" pitchFamily="2" charset="2"/>
              <a:buChar char="Ø"/>
            </a:pPr>
            <a:r>
              <a:rPr lang="en-US"/>
              <a:t>Sitting</a:t>
            </a:r>
          </a:p>
          <a:p>
            <a:pPr marL="285750" indent="-285750">
              <a:buFont typeface="Wingdings" panose="05000000000000000000" pitchFamily="2" charset="2"/>
              <a:buChar char="Ø"/>
            </a:pPr>
            <a:r>
              <a:rPr lang="en-US"/>
              <a:t>Standing</a:t>
            </a:r>
          </a:p>
          <a:p>
            <a:pPr marL="285750" indent="-285750">
              <a:buFont typeface="Wingdings" panose="05000000000000000000" pitchFamily="2" charset="2"/>
              <a:buChar char="Ø"/>
            </a:pPr>
            <a:r>
              <a:rPr lang="en-US"/>
              <a:t>Bending</a:t>
            </a:r>
          </a:p>
          <a:p>
            <a:pPr marL="285750" indent="-285750">
              <a:buFont typeface="Wingdings" panose="05000000000000000000" pitchFamily="2" charset="2"/>
              <a:buChar char="Ø"/>
            </a:pPr>
            <a:r>
              <a:rPr lang="en-US"/>
              <a:t>Grasping</a:t>
            </a:r>
          </a:p>
          <a:p>
            <a:pPr marL="285750" indent="-285750">
              <a:buFont typeface="Wingdings" panose="05000000000000000000" pitchFamily="2" charset="2"/>
              <a:buChar char="Ø"/>
            </a:pPr>
            <a:r>
              <a:rPr lang="en-US"/>
              <a:t>Remembering</a:t>
            </a:r>
          </a:p>
          <a:p>
            <a:endParaRPr lang="en-US"/>
          </a:p>
          <a:p>
            <a:endParaRPr lang="en-US"/>
          </a:p>
          <a:p>
            <a:r>
              <a:rPr lang="en-US"/>
              <a:t>  </a:t>
            </a:r>
          </a:p>
        </p:txBody>
      </p:sp>
    </p:spTree>
    <p:extLst>
      <p:ext uri="{BB962C8B-B14F-4D97-AF65-F5344CB8AC3E}">
        <p14:creationId xmlns:p14="http://schemas.microsoft.com/office/powerpoint/2010/main" val="33174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90CBF52C-EB28-86FC-13A8-9811ECBD9313}"/>
              </a:ext>
            </a:extLst>
          </p:cNvPr>
          <p:cNvSpPr>
            <a:spLocks noGrp="1"/>
          </p:cNvSpPr>
          <p:nvPr>
            <p:ph type="title"/>
          </p:nvPr>
        </p:nvSpPr>
        <p:spPr>
          <a:xfrm>
            <a:off x="609601" y="698090"/>
            <a:ext cx="7816644" cy="648519"/>
          </a:xfrm>
        </p:spPr>
        <p:txBody>
          <a:bodyPr/>
          <a:lstStyle/>
          <a:p>
            <a:r>
              <a:rPr lang="en-US" altLang="en-US" sz="3600">
                <a:ea typeface="ＭＳ Ｐゴシック" panose="020B0600070205080204" pitchFamily="34" charset="-128"/>
              </a:rPr>
              <a:t>United States Code</a:t>
            </a:r>
          </a:p>
        </p:txBody>
      </p:sp>
      <p:sp>
        <p:nvSpPr>
          <p:cNvPr id="107523" name="Content Placeholder 2">
            <a:extLst>
              <a:ext uri="{FF2B5EF4-FFF2-40B4-BE49-F238E27FC236}">
                <a16:creationId xmlns:a16="http://schemas.microsoft.com/office/drawing/2014/main" id="{CE0DE821-A8DA-AF93-E60C-31F3B24B4ABC}"/>
              </a:ext>
            </a:extLst>
          </p:cNvPr>
          <p:cNvSpPr>
            <a:spLocks noGrp="1"/>
          </p:cNvSpPr>
          <p:nvPr>
            <p:ph idx="1"/>
          </p:nvPr>
        </p:nvSpPr>
        <p:spPr>
          <a:xfrm>
            <a:off x="5035601" y="1448568"/>
            <a:ext cx="6350153" cy="3960863"/>
          </a:xfrm>
        </p:spPr>
        <p:txBody>
          <a:bodyPr/>
          <a:lstStyle/>
          <a:p>
            <a:r>
              <a:rPr lang="en-US" altLang="en-US" sz="1800">
                <a:ea typeface="ＭＳ Ｐゴシック" panose="020B0600070205080204" pitchFamily="34" charset="-128"/>
              </a:rPr>
              <a:t>The Code of Laws of the United States of America is also referred to as the United States Code (USC). The USC is the official compilation and codification of the general and permanent federal statutes of the United States. It contains 53 titles (Titles 1–54, excepting Title 53, it being reserved).  The official version of those laws not codified in the United States Code can be found in United States Statutes at Large. </a:t>
            </a:r>
          </a:p>
          <a:p>
            <a:endParaRPr lang="en-US" altLang="en-US" sz="1800">
              <a:ea typeface="ＭＳ Ｐゴシック" panose="020B0600070205080204" pitchFamily="34" charset="-128"/>
            </a:endParaRPr>
          </a:p>
          <a:p>
            <a:r>
              <a:rPr lang="en-US" altLang="en-US" sz="1800">
                <a:ea typeface="ＭＳ Ｐゴシック" panose="020B0600070205080204" pitchFamily="34" charset="-128"/>
              </a:rPr>
              <a:t>The USC, as it pertains to ADA, is divided into titles, chapters, and sub-chapters that classify laws according to their subject matter. These Titles are listed as Titles I, II, III, IV and V </a:t>
            </a:r>
            <a:endParaRPr lang="en-US" altLang="en-US">
              <a:ea typeface="ＭＳ Ｐゴシック" panose="020B0600070205080204" pitchFamily="34" charset="-128"/>
            </a:endParaRPr>
          </a:p>
        </p:txBody>
      </p:sp>
      <p:pic>
        <p:nvPicPr>
          <p:cNvPr id="107525" name="Picture 2" descr="Great Seal of the U.S.">
            <a:extLst>
              <a:ext uri="{FF2B5EF4-FFF2-40B4-BE49-F238E27FC236}">
                <a16:creationId xmlns:a16="http://schemas.microsoft.com/office/drawing/2014/main" id="{702A9E64-9326-8FAE-62A9-7E55721116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5508" y="1448567"/>
            <a:ext cx="3755485" cy="39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68496B-F17D-5BBC-43C3-1376F43E7F58}"/>
              </a:ext>
            </a:extLst>
          </p:cNvPr>
          <p:cNvSpPr txBox="1"/>
          <p:nvPr/>
        </p:nvSpPr>
        <p:spPr>
          <a:xfrm>
            <a:off x="698090" y="1320730"/>
            <a:ext cx="11375923" cy="4247317"/>
          </a:xfrm>
          <a:prstGeom prst="rect">
            <a:avLst/>
          </a:prstGeom>
          <a:noFill/>
        </p:spPr>
        <p:txBody>
          <a:bodyPr wrap="square">
            <a:spAutoFit/>
          </a:bodyPr>
          <a:lstStyle/>
          <a:p>
            <a:pPr>
              <a:defRPr/>
            </a:pPr>
            <a:r>
              <a:rPr lang="en-US" sz="1500" b="1">
                <a:solidFill>
                  <a:srgbClr val="C00000"/>
                </a:solidFill>
                <a:cs typeface="Arial" panose="020B0604020202020204" pitchFamily="34" charset="0"/>
              </a:rPr>
              <a:t>TITLE I (EMPLOYMENT)</a:t>
            </a:r>
          </a:p>
          <a:p>
            <a:pPr>
              <a:defRPr/>
            </a:pPr>
            <a:r>
              <a:rPr lang="en-US" sz="1500">
                <a:cs typeface="Arial" panose="020B0604020202020204" pitchFamily="34" charset="0"/>
              </a:rPr>
              <a:t>Equal Employment Opportunity for Individuals with Disabilities</a:t>
            </a:r>
          </a:p>
          <a:p>
            <a:pPr>
              <a:defRPr/>
            </a:pPr>
            <a:r>
              <a:rPr lang="en-US" sz="1500">
                <a:cs typeface="Arial" panose="020B0604020202020204" pitchFamily="34" charset="0"/>
              </a:rPr>
              <a:t>This title is designed to help people with disabilities access the same employment opportunities and benefits available to people without disabilities. </a:t>
            </a:r>
          </a:p>
          <a:p>
            <a:pPr>
              <a:defRPr/>
            </a:pPr>
            <a:endParaRPr lang="en-US" sz="1500">
              <a:cs typeface="Arial" panose="020B0604020202020204" pitchFamily="34" charset="0"/>
            </a:endParaRPr>
          </a:p>
          <a:p>
            <a:pPr>
              <a:defRPr/>
            </a:pPr>
            <a:r>
              <a:rPr lang="en-US" sz="1500" b="1">
                <a:solidFill>
                  <a:srgbClr val="C00000"/>
                </a:solidFill>
                <a:cs typeface="Arial" panose="020B0604020202020204" pitchFamily="34" charset="0"/>
              </a:rPr>
              <a:t>TITLE II (STATE AND LOCAL GOVERNMENT)</a:t>
            </a:r>
            <a:endParaRPr lang="en-US" sz="1500">
              <a:solidFill>
                <a:srgbClr val="C00000"/>
              </a:solidFill>
              <a:cs typeface="Arial" panose="020B0604020202020204" pitchFamily="34" charset="0"/>
            </a:endParaRPr>
          </a:p>
          <a:p>
            <a:pPr>
              <a:defRPr/>
            </a:pPr>
            <a:r>
              <a:rPr lang="en-US" sz="1500">
                <a:cs typeface="Arial" panose="020B0604020202020204" pitchFamily="34" charset="0"/>
              </a:rPr>
              <a:t>Covers non-discrimination on the Basis of Disability in State and Local Government Services. Title II of the ADA prohibits discrimination against qualified individuals with disabilities in all programs, activities, and services of public entities. </a:t>
            </a:r>
          </a:p>
          <a:p>
            <a:pPr>
              <a:defRPr/>
            </a:pPr>
            <a:endParaRPr lang="en-US" sz="1500">
              <a:cs typeface="Arial" panose="020B0604020202020204" pitchFamily="34" charset="0"/>
            </a:endParaRPr>
          </a:p>
          <a:p>
            <a:pPr>
              <a:defRPr/>
            </a:pPr>
            <a:r>
              <a:rPr lang="en-US" sz="1500" b="1">
                <a:solidFill>
                  <a:srgbClr val="C00000"/>
                </a:solidFill>
                <a:cs typeface="Arial" panose="020B0604020202020204" pitchFamily="34" charset="0"/>
              </a:rPr>
              <a:t>TITLE III (PUBLIC ACCOMMODATIONS)</a:t>
            </a:r>
            <a:endParaRPr lang="en-US" sz="1500">
              <a:solidFill>
                <a:srgbClr val="C00000"/>
              </a:solidFill>
              <a:cs typeface="Arial" panose="020B0604020202020204" pitchFamily="34" charset="0"/>
            </a:endParaRPr>
          </a:p>
          <a:p>
            <a:pPr>
              <a:defRPr/>
            </a:pPr>
            <a:r>
              <a:rPr lang="en-US" sz="1500">
                <a:cs typeface="Arial" panose="020B0604020202020204" pitchFamily="34" charset="0"/>
              </a:rPr>
              <a:t>Nondiscrimination on the Basis of Disability by Public Accommodations and in Commercial Facilities.  This title prohibits private places of public accommodation from discriminating against individuals with disabilities.</a:t>
            </a:r>
          </a:p>
          <a:p>
            <a:pPr>
              <a:defRPr/>
            </a:pPr>
            <a:endParaRPr lang="en-US" sz="1500">
              <a:cs typeface="Arial" panose="020B0604020202020204" pitchFamily="34" charset="0"/>
            </a:endParaRPr>
          </a:p>
          <a:p>
            <a:pPr>
              <a:defRPr/>
            </a:pPr>
            <a:r>
              <a:rPr lang="en-US" sz="1500" b="1">
                <a:solidFill>
                  <a:srgbClr val="C00000"/>
                </a:solidFill>
                <a:cs typeface="Arial" panose="020B0604020202020204" pitchFamily="34" charset="0"/>
              </a:rPr>
              <a:t>TITLE IV (TELECOMMUNICATIONS)</a:t>
            </a:r>
          </a:p>
          <a:p>
            <a:pPr>
              <a:defRPr/>
            </a:pPr>
            <a:endParaRPr lang="en-US" sz="1500">
              <a:cs typeface="Arial" panose="020B0604020202020204" pitchFamily="34" charset="0"/>
            </a:endParaRPr>
          </a:p>
          <a:p>
            <a:pPr>
              <a:defRPr/>
            </a:pPr>
            <a:r>
              <a:rPr lang="en-US" sz="1500" b="1">
                <a:solidFill>
                  <a:srgbClr val="C00000"/>
                </a:solidFill>
                <a:cs typeface="Arial" panose="020B0604020202020204" pitchFamily="34" charset="0"/>
              </a:rPr>
              <a:t>TITLE V (MISCELLANENEOUS PROVISIONS)</a:t>
            </a:r>
            <a:endParaRPr lang="en-US" sz="1500">
              <a:solidFill>
                <a:srgbClr val="C00000"/>
              </a:solidFill>
              <a:cs typeface="Arial" panose="020B0604020202020204" pitchFamily="34" charset="0"/>
            </a:endParaRPr>
          </a:p>
          <a:p>
            <a:pPr>
              <a:defRPr/>
            </a:pPr>
            <a:r>
              <a:rPr lang="en-US" sz="1500">
                <a:cs typeface="Arial" panose="020B0604020202020204" pitchFamily="34" charset="0"/>
              </a:rPr>
              <a:t>The 1991 Standards set guidelines for accessibility to places of public accommodation and commercial facilities by individuals with disabilities. </a:t>
            </a:r>
          </a:p>
        </p:txBody>
      </p:sp>
      <p:sp>
        <p:nvSpPr>
          <p:cNvPr id="3" name="Title 1">
            <a:extLst>
              <a:ext uri="{FF2B5EF4-FFF2-40B4-BE49-F238E27FC236}">
                <a16:creationId xmlns:a16="http://schemas.microsoft.com/office/drawing/2014/main" id="{70BD66F6-107D-8B55-9240-0F365FF82F51}"/>
              </a:ext>
            </a:extLst>
          </p:cNvPr>
          <p:cNvSpPr txBox="1">
            <a:spLocks/>
          </p:cNvSpPr>
          <p:nvPr/>
        </p:nvSpPr>
        <p:spPr>
          <a:xfrm>
            <a:off x="609601" y="672211"/>
            <a:ext cx="7816644"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sz="3600" b="1"/>
              <a:t>U.S. Title Codes:</a:t>
            </a:r>
            <a:endParaRPr lang="en-US" altLang="en-US" sz="360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AD33-60D3-13F1-1203-36AFCC7976AB}"/>
              </a:ext>
            </a:extLst>
          </p:cNvPr>
          <p:cNvSpPr txBox="1">
            <a:spLocks/>
          </p:cNvSpPr>
          <p:nvPr/>
        </p:nvSpPr>
        <p:spPr>
          <a:xfrm>
            <a:off x="609600" y="672211"/>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sz="3600" b="1"/>
              <a:t>2010 ADA Standards for Accessible Design</a:t>
            </a:r>
          </a:p>
          <a:p>
            <a:pPr fontAlgn="auto">
              <a:spcAft>
                <a:spcPts val="0"/>
              </a:spcAft>
            </a:pPr>
            <a:r>
              <a:rPr lang="en-US" sz="3600" b="1">
                <a:solidFill>
                  <a:srgbClr val="C00000"/>
                </a:solidFill>
              </a:rPr>
              <a:t>“The ADA BIBLE”</a:t>
            </a:r>
          </a:p>
        </p:txBody>
      </p:sp>
      <p:sp>
        <p:nvSpPr>
          <p:cNvPr id="4" name="TextBox 3">
            <a:extLst>
              <a:ext uri="{FF2B5EF4-FFF2-40B4-BE49-F238E27FC236}">
                <a16:creationId xmlns:a16="http://schemas.microsoft.com/office/drawing/2014/main" id="{ACF6DCDB-AF50-D6FD-03D6-4036ACC8DDB0}"/>
              </a:ext>
            </a:extLst>
          </p:cNvPr>
          <p:cNvSpPr txBox="1"/>
          <p:nvPr/>
        </p:nvSpPr>
        <p:spPr>
          <a:xfrm>
            <a:off x="609600" y="2828835"/>
            <a:ext cx="2507226" cy="1200329"/>
          </a:xfrm>
          <a:prstGeom prst="rect">
            <a:avLst/>
          </a:prstGeom>
          <a:noFill/>
        </p:spPr>
        <p:txBody>
          <a:bodyPr wrap="square">
            <a:spAutoFit/>
          </a:bodyPr>
          <a:lstStyle/>
          <a:p>
            <a:pPr eaLnBrk="1" hangingPunct="1">
              <a:buFontTx/>
              <a:buNone/>
            </a:pPr>
            <a:r>
              <a:rPr lang="en-US" altLang="en-US" sz="2400">
                <a:ea typeface="ＭＳ Ｐゴシック" panose="020B0600070205080204" pitchFamily="34" charset="-128"/>
              </a:rPr>
              <a:t>CHAPTER 1: </a:t>
            </a:r>
          </a:p>
          <a:p>
            <a:pPr eaLnBrk="1" hangingPunct="1">
              <a:buFontTx/>
              <a:buNone/>
            </a:pPr>
            <a:r>
              <a:rPr lang="en-US" altLang="en-US" sz="2400">
                <a:ea typeface="ＭＳ Ｐゴシック" panose="020B0600070205080204" pitchFamily="34" charset="-128"/>
              </a:rPr>
              <a:t>Application and </a:t>
            </a:r>
          </a:p>
          <a:p>
            <a:pPr eaLnBrk="1" hangingPunct="1">
              <a:buFontTx/>
              <a:buNone/>
            </a:pPr>
            <a:r>
              <a:rPr lang="en-US" altLang="en-US" sz="2400">
                <a:ea typeface="ＭＳ Ｐゴシック" panose="020B0600070205080204" pitchFamily="34" charset="-128"/>
              </a:rPr>
              <a:t>General Scoping </a:t>
            </a:r>
          </a:p>
        </p:txBody>
      </p:sp>
      <p:pic>
        <p:nvPicPr>
          <p:cNvPr id="5" name="Picture 2" descr="Picture of 2010 ADA Standards for Accessible Design book">
            <a:extLst>
              <a:ext uri="{FF2B5EF4-FFF2-40B4-BE49-F238E27FC236}">
                <a16:creationId xmlns:a16="http://schemas.microsoft.com/office/drawing/2014/main" id="{22B7EC48-1525-0B08-ADEE-229199DD7B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48815" y="1691225"/>
            <a:ext cx="2672802" cy="34755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4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8DA7-F60D-E310-E822-3CFAE48910F8}"/>
              </a:ext>
            </a:extLst>
          </p:cNvPr>
          <p:cNvSpPr txBox="1">
            <a:spLocks/>
          </p:cNvSpPr>
          <p:nvPr/>
        </p:nvSpPr>
        <p:spPr>
          <a:xfrm>
            <a:off x="609600" y="672211"/>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sz="3600" b="1"/>
              <a:t>Purpose</a:t>
            </a:r>
            <a:endParaRPr lang="en-US" sz="3600" b="1">
              <a:solidFill>
                <a:srgbClr val="C00000"/>
              </a:solidFill>
            </a:endParaRPr>
          </a:p>
        </p:txBody>
      </p:sp>
      <p:sp>
        <p:nvSpPr>
          <p:cNvPr id="4" name="TextBox 3">
            <a:extLst>
              <a:ext uri="{FF2B5EF4-FFF2-40B4-BE49-F238E27FC236}">
                <a16:creationId xmlns:a16="http://schemas.microsoft.com/office/drawing/2014/main" id="{B7FA2A8C-D418-36F9-84ED-67E5F75B8D80}"/>
              </a:ext>
            </a:extLst>
          </p:cNvPr>
          <p:cNvSpPr txBox="1"/>
          <p:nvPr/>
        </p:nvSpPr>
        <p:spPr>
          <a:xfrm>
            <a:off x="636148" y="1593959"/>
            <a:ext cx="7131336" cy="3190617"/>
          </a:xfrm>
          <a:prstGeom prst="rect">
            <a:avLst/>
          </a:prstGeom>
          <a:noFill/>
        </p:spPr>
        <p:txBody>
          <a:bodyPr wrap="square">
            <a:spAutoFit/>
          </a:bodyPr>
          <a:lstStyle/>
          <a:p>
            <a:pPr marL="257175" marR="0" lvl="0" indent="-257175" algn="l" defTabSz="685800" rtl="0" eaLnBrk="1" fontAlgn="auto" latinLnBrk="0" hangingPunct="1">
              <a:lnSpc>
                <a:spcPct val="100000"/>
              </a:lnSpc>
              <a:spcBef>
                <a:spcPts val="750"/>
              </a:spcBef>
              <a:spcAft>
                <a:spcPts val="0"/>
              </a:spcAft>
              <a:buClr>
                <a:srgbClr val="CD202E"/>
              </a:buClr>
              <a:buSzTx/>
              <a:buFont typeface="Arial" panose="020B0604020202020204" pitchFamily="34" charset="0"/>
              <a:buNone/>
              <a:tabLst/>
              <a:defRPr/>
            </a:pPr>
            <a:r>
              <a:rPr kumimoji="0" lang="en-US" altLang="en-US" sz="2400" b="0" i="0" u="none" strike="noStrike" kern="1200" cap="none" spc="0" normalizeH="0" baseline="0" noProof="0">
                <a:ln>
                  <a:noFill/>
                </a:ln>
                <a:solidFill>
                  <a:srgbClr val="3C2118"/>
                </a:solidFill>
                <a:effectLst/>
                <a:uLnTx/>
                <a:uFillTx/>
                <a:latin typeface="Arial" panose="020B0604020202020204" pitchFamily="34" charset="0"/>
                <a:ea typeface="ＭＳ Ｐゴシック" panose="020B0600070205080204" pitchFamily="34" charset="-128"/>
                <a:cs typeface="Arial" panose="020B0604020202020204" pitchFamily="34" charset="0"/>
              </a:rPr>
              <a:t>101.1-  Technical interpretation of the ADA for accessibility to</a:t>
            </a:r>
          </a:p>
          <a:p>
            <a:pPr marL="257175" marR="0" lvl="0" indent="-257175" algn="l" defTabSz="685800" rtl="0" eaLnBrk="1" fontAlgn="auto" latinLnBrk="0" hangingPunct="1">
              <a:lnSpc>
                <a:spcPct val="100000"/>
              </a:lnSpc>
              <a:spcBef>
                <a:spcPts val="750"/>
              </a:spcBef>
              <a:spcAft>
                <a:spcPts val="0"/>
              </a:spcAft>
              <a:buClr>
                <a:srgbClr val="CD202E"/>
              </a:buClr>
              <a:buSzTx/>
              <a:buFont typeface="Wingdings" panose="05000000000000000000" pitchFamily="2" charset="2"/>
              <a:buChar char="§"/>
              <a:tabLst/>
              <a:defRPr/>
            </a:pPr>
            <a:r>
              <a:rPr kumimoji="0" lang="en-US" altLang="en-US" sz="2400" b="0" i="0" u="none" strike="noStrike" kern="1200" cap="none" spc="0" normalizeH="0" baseline="0" noProof="0">
                <a:ln>
                  <a:noFill/>
                </a:ln>
                <a:solidFill>
                  <a:srgbClr val="3C2118"/>
                </a:solidFill>
                <a:effectLst/>
                <a:uLnTx/>
                <a:uFillTx/>
                <a:latin typeface="Arial" panose="020B0604020202020204" pitchFamily="34" charset="0"/>
                <a:ea typeface="ＭＳ Ｐゴシック" panose="020B0600070205080204" pitchFamily="34" charset="-128"/>
                <a:cs typeface="Arial" panose="020B0604020202020204" pitchFamily="34" charset="0"/>
              </a:rPr>
              <a:t>Sites</a:t>
            </a:r>
          </a:p>
          <a:p>
            <a:pPr marL="257175" marR="0" lvl="0" indent="-257175" algn="l" defTabSz="685800" rtl="0" eaLnBrk="1" fontAlgn="auto" latinLnBrk="0" hangingPunct="1">
              <a:lnSpc>
                <a:spcPct val="100000"/>
              </a:lnSpc>
              <a:spcBef>
                <a:spcPts val="750"/>
              </a:spcBef>
              <a:spcAft>
                <a:spcPts val="0"/>
              </a:spcAft>
              <a:buClr>
                <a:srgbClr val="CD202E"/>
              </a:buClr>
              <a:buSzTx/>
              <a:buFont typeface="Wingdings" panose="05000000000000000000" pitchFamily="2" charset="2"/>
              <a:buChar char="§"/>
              <a:tabLst/>
              <a:defRPr/>
            </a:pPr>
            <a:r>
              <a:rPr kumimoji="0" lang="en-US" altLang="en-US" sz="2400" b="0" i="0" u="none" strike="noStrike" kern="1200" cap="none" spc="0" normalizeH="0" baseline="0" noProof="0">
                <a:ln>
                  <a:noFill/>
                </a:ln>
                <a:solidFill>
                  <a:srgbClr val="3C2118"/>
                </a:solidFill>
                <a:effectLst/>
                <a:uLnTx/>
                <a:uFillTx/>
                <a:latin typeface="Arial" panose="020B0604020202020204" pitchFamily="34" charset="0"/>
                <a:ea typeface="ＭＳ Ｐゴシック" panose="020B0600070205080204" pitchFamily="34" charset="-128"/>
                <a:cs typeface="Arial" panose="020B0604020202020204" pitchFamily="34" charset="0"/>
              </a:rPr>
              <a:t>Buildings</a:t>
            </a:r>
          </a:p>
          <a:p>
            <a:pPr marL="257175" marR="0" lvl="0" indent="-257175" algn="l" defTabSz="685800" rtl="0" eaLnBrk="1" fontAlgn="auto" latinLnBrk="0" hangingPunct="1">
              <a:lnSpc>
                <a:spcPct val="100000"/>
              </a:lnSpc>
              <a:spcBef>
                <a:spcPts val="750"/>
              </a:spcBef>
              <a:spcAft>
                <a:spcPts val="0"/>
              </a:spcAft>
              <a:buClr>
                <a:srgbClr val="CD202E"/>
              </a:buClr>
              <a:buSzTx/>
              <a:buFont typeface="Wingdings" panose="05000000000000000000" pitchFamily="2" charset="2"/>
              <a:buChar char="§"/>
              <a:tabLst/>
              <a:defRPr/>
            </a:pPr>
            <a:r>
              <a:rPr kumimoji="0" lang="en-US" altLang="en-US" sz="2400" b="0" i="0" u="none" strike="noStrike" kern="1200" cap="none" spc="0" normalizeH="0" baseline="0" noProof="0">
                <a:ln>
                  <a:noFill/>
                </a:ln>
                <a:solidFill>
                  <a:srgbClr val="3C2118"/>
                </a:solidFill>
                <a:effectLst/>
                <a:uLnTx/>
                <a:uFillTx/>
                <a:latin typeface="Arial" panose="020B0604020202020204" pitchFamily="34" charset="0"/>
                <a:ea typeface="ＭＳ Ｐゴシック" panose="020B0600070205080204" pitchFamily="34" charset="-128"/>
                <a:cs typeface="Arial" panose="020B0604020202020204" pitchFamily="34" charset="0"/>
              </a:rPr>
              <a:t>Facilities </a:t>
            </a:r>
          </a:p>
          <a:p>
            <a:pPr marL="257175" marR="0" lvl="0" indent="-257175" algn="l" defTabSz="685800" rtl="0" eaLnBrk="1" fontAlgn="auto" latinLnBrk="0" hangingPunct="1">
              <a:lnSpc>
                <a:spcPct val="100000"/>
              </a:lnSpc>
              <a:spcBef>
                <a:spcPts val="750"/>
              </a:spcBef>
              <a:spcAft>
                <a:spcPts val="0"/>
              </a:spcAft>
              <a:buClr>
                <a:srgbClr val="CD202E"/>
              </a:buClr>
              <a:buSzTx/>
              <a:buFont typeface="Wingdings" panose="05000000000000000000" pitchFamily="2" charset="2"/>
              <a:buChar char="§"/>
              <a:tabLst/>
              <a:defRPr/>
            </a:pPr>
            <a:r>
              <a:rPr kumimoji="0" lang="en-US" altLang="en-US" sz="2400" b="0" i="0" u="none" strike="noStrike" kern="1200" cap="none" spc="0" normalizeH="0" baseline="0" noProof="0">
                <a:ln>
                  <a:noFill/>
                </a:ln>
                <a:solidFill>
                  <a:srgbClr val="3C2118"/>
                </a:solidFill>
                <a:effectLst/>
                <a:uLnTx/>
                <a:uFillTx/>
                <a:latin typeface="Arial" panose="020B0604020202020204" pitchFamily="34" charset="0"/>
                <a:ea typeface="ＭＳ Ｐゴシック" panose="020B0600070205080204" pitchFamily="34" charset="-128"/>
                <a:cs typeface="Arial" panose="020B0604020202020204" pitchFamily="34" charset="0"/>
              </a:rPr>
              <a:t>Elements</a:t>
            </a:r>
          </a:p>
          <a:p>
            <a:pPr marL="0" marR="0" lvl="0" indent="0" algn="l" defTabSz="685800" rtl="0" eaLnBrk="1" fontAlgn="auto" latinLnBrk="0" hangingPunct="1">
              <a:lnSpc>
                <a:spcPct val="100000"/>
              </a:lnSpc>
              <a:spcBef>
                <a:spcPts val="750"/>
              </a:spcBef>
              <a:spcAft>
                <a:spcPts val="0"/>
              </a:spcAft>
              <a:buClr>
                <a:srgbClr val="CD202E"/>
              </a:buClr>
              <a:buSzTx/>
              <a:buFont typeface="Wingdings" panose="05000000000000000000" pitchFamily="2" charset="2"/>
              <a:buNone/>
              <a:tabLst/>
              <a:defRPr/>
            </a:pPr>
            <a:r>
              <a:rPr kumimoji="0" lang="en-US" altLang="en-US" sz="2400" b="0" i="0" u="none" strike="noStrike" kern="1200" cap="none" spc="0" normalizeH="0" baseline="0" noProof="0">
                <a:ln>
                  <a:noFill/>
                </a:ln>
                <a:solidFill>
                  <a:srgbClr val="3C2118"/>
                </a:solidFill>
                <a:effectLst/>
                <a:uLnTx/>
                <a:uFillTx/>
                <a:latin typeface="Arial" panose="020B0604020202020204" pitchFamily="34" charset="0"/>
                <a:ea typeface="ＭＳ Ｐゴシック" panose="020B0600070205080204" pitchFamily="34" charset="-128"/>
                <a:cs typeface="Arial" panose="020B0604020202020204" pitchFamily="34" charset="0"/>
              </a:rPr>
              <a:t>It defines what ‘Persons with Disabilities’ are</a:t>
            </a:r>
          </a:p>
        </p:txBody>
      </p:sp>
      <p:pic>
        <p:nvPicPr>
          <p:cNvPr id="5" name="Picture 4" descr="Photo of the new Des Moines Fire department exterior">
            <a:extLst>
              <a:ext uri="{FF2B5EF4-FFF2-40B4-BE49-F238E27FC236}">
                <a16:creationId xmlns:a16="http://schemas.microsoft.com/office/drawing/2014/main" id="{6032D829-4F61-8B22-BF52-FF957C481F6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09038" y="836875"/>
            <a:ext cx="3573362" cy="23727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Interior photo of a break room with vending, tables and chairs">
            <a:extLst>
              <a:ext uri="{FF2B5EF4-FFF2-40B4-BE49-F238E27FC236}">
                <a16:creationId xmlns:a16="http://schemas.microsoft.com/office/drawing/2014/main" id="{044A8C69-B497-760D-1C8D-C01D214F0E5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09038" y="3209628"/>
            <a:ext cx="3546814" cy="23727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64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150EBB-A9CA-141B-A993-7A46C8E6C332}"/>
              </a:ext>
            </a:extLst>
          </p:cNvPr>
          <p:cNvSpPr txBox="1">
            <a:spLocks/>
          </p:cNvSpPr>
          <p:nvPr/>
        </p:nvSpPr>
        <p:spPr>
          <a:xfrm>
            <a:off x="1514168" y="1809135"/>
            <a:ext cx="92226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algn="ctr" fontAlgn="auto">
              <a:spcAft>
                <a:spcPts val="0"/>
              </a:spcAft>
            </a:pPr>
            <a:r>
              <a:rPr lang="en-US" altLang="en-US" sz="4400">
                <a:ea typeface="ＭＳ Ｐゴシック" panose="020B0600070205080204" pitchFamily="34" charset="-128"/>
              </a:rPr>
              <a:t>What about the ADA </a:t>
            </a:r>
          </a:p>
          <a:p>
            <a:pPr algn="ctr" fontAlgn="auto">
              <a:spcAft>
                <a:spcPts val="0"/>
              </a:spcAft>
            </a:pPr>
            <a:r>
              <a:rPr lang="en-US" altLang="en-US" sz="4400">
                <a:ea typeface="ＭＳ Ｐゴシック" panose="020B0600070205080204" pitchFamily="34" charset="-128"/>
              </a:rPr>
              <a:t>“Grandfather Clause”?</a:t>
            </a:r>
          </a:p>
          <a:p>
            <a:pPr algn="ctr" fontAlgn="auto">
              <a:spcAft>
                <a:spcPts val="0"/>
              </a:spcAft>
            </a:pPr>
            <a:r>
              <a:rPr lang="en-US" altLang="en-US" sz="4400">
                <a:solidFill>
                  <a:srgbClr val="C00000"/>
                </a:solidFill>
                <a:ea typeface="ＭＳ Ｐゴシック" panose="020B0600070205080204" pitchFamily="34" charset="-128"/>
              </a:rPr>
              <a:t>There isn’t one!</a:t>
            </a:r>
          </a:p>
        </p:txBody>
      </p:sp>
    </p:spTree>
    <p:extLst>
      <p:ext uri="{BB962C8B-B14F-4D97-AF65-F5344CB8AC3E}">
        <p14:creationId xmlns:p14="http://schemas.microsoft.com/office/powerpoint/2010/main" val="23423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353D50-4322-C592-3E9C-0FDF5A4670F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34537"/>
            <a:ext cx="5394940" cy="5274526"/>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F94C2BD-3237-3BEE-5108-BF34188F7D2C}"/>
              </a:ext>
            </a:extLst>
          </p:cNvPr>
          <p:cNvSpPr>
            <a:spLocks noGrp="1" noChangeArrowheads="1"/>
          </p:cNvSpPr>
          <p:nvPr>
            <p:ph type="title"/>
          </p:nvPr>
        </p:nvSpPr>
        <p:spPr>
          <a:xfrm>
            <a:off x="5394940" y="3429000"/>
            <a:ext cx="7981950" cy="767080"/>
          </a:xfrm>
        </p:spPr>
        <p:txBody>
          <a:bodyPr>
            <a:normAutofit fontScale="90000"/>
          </a:bodyPr>
          <a:lstStyle/>
          <a:p>
            <a:r>
              <a:rPr lang="en-US" altLang="en-US" sz="4400" cap="all">
                <a:solidFill>
                  <a:schemeClr val="tx1"/>
                </a:solidFill>
              </a:rPr>
              <a:t>Welcome and Introductions</a:t>
            </a:r>
            <a:br>
              <a:rPr lang="en-US" altLang="en-US" sz="4400" cap="all">
                <a:solidFill>
                  <a:schemeClr val="tx1"/>
                </a:solidFill>
              </a:rPr>
            </a:br>
            <a:endParaRPr lang="en-US" altLang="en-US" sz="4400" cap="all">
              <a:solidFill>
                <a:schemeClr val="tx1"/>
              </a:solidFill>
            </a:endParaRPr>
          </a:p>
        </p:txBody>
      </p:sp>
    </p:spTree>
    <p:extLst>
      <p:ext uri="{BB962C8B-B14F-4D97-AF65-F5344CB8AC3E}">
        <p14:creationId xmlns:p14="http://schemas.microsoft.com/office/powerpoint/2010/main" val="156012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2333-D770-3B31-AB70-A6052E149382}"/>
              </a:ext>
            </a:extLst>
          </p:cNvPr>
          <p:cNvSpPr txBox="1">
            <a:spLocks/>
          </p:cNvSpPr>
          <p:nvPr/>
        </p:nvSpPr>
        <p:spPr>
          <a:xfrm>
            <a:off x="609600" y="672211"/>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Chapter 2  - Scoping</a:t>
            </a:r>
            <a:endParaRPr lang="en-US" sz="3600" b="1">
              <a:solidFill>
                <a:srgbClr val="C00000"/>
              </a:solidFill>
            </a:endParaRPr>
          </a:p>
        </p:txBody>
      </p:sp>
      <p:pic>
        <p:nvPicPr>
          <p:cNvPr id="3" name="Picture 2" descr="Picture of 2010 ADA Standards for Accessible Design book">
            <a:extLst>
              <a:ext uri="{FF2B5EF4-FFF2-40B4-BE49-F238E27FC236}">
                <a16:creationId xmlns:a16="http://schemas.microsoft.com/office/drawing/2014/main" id="{E288923C-5BA0-B1C5-5417-5363B4F150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1148754" y="1591404"/>
            <a:ext cx="2826398" cy="3675192"/>
          </a:xfrm>
          <a:prstGeom prst="rect">
            <a:avLst/>
          </a:prstGeom>
          <a:ln w="3175">
            <a:solidFill>
              <a:schemeClr val="tx1"/>
            </a:solidFill>
            <a:miter lim="800000"/>
            <a:headEnd/>
            <a:tailEnd/>
          </a:ln>
        </p:spPr>
      </p:pic>
      <p:sp>
        <p:nvSpPr>
          <p:cNvPr id="5" name="TextBox 4">
            <a:extLst>
              <a:ext uri="{FF2B5EF4-FFF2-40B4-BE49-F238E27FC236}">
                <a16:creationId xmlns:a16="http://schemas.microsoft.com/office/drawing/2014/main" id="{C5E42D21-4B05-FDCB-FE85-D4439083D6A6}"/>
              </a:ext>
            </a:extLst>
          </p:cNvPr>
          <p:cNvSpPr txBox="1"/>
          <p:nvPr/>
        </p:nvSpPr>
        <p:spPr>
          <a:xfrm>
            <a:off x="4666866" y="2905780"/>
            <a:ext cx="6096000" cy="523220"/>
          </a:xfrm>
          <a:prstGeom prst="rect">
            <a:avLst/>
          </a:prstGeom>
          <a:noFill/>
        </p:spPr>
        <p:txBody>
          <a:bodyPr wrap="square">
            <a:spAutoFit/>
          </a:bodyPr>
          <a:lstStyle/>
          <a:p>
            <a:pPr>
              <a:spcBef>
                <a:spcPct val="0"/>
              </a:spcBef>
              <a:buFontTx/>
              <a:buNone/>
            </a:pPr>
            <a:r>
              <a:rPr lang="en-US" altLang="en-US" sz="2800" b="1">
                <a:solidFill>
                  <a:srgbClr val="C00000"/>
                </a:solidFill>
                <a:cs typeface="Arial" panose="020B0604020202020204" pitchFamily="34" charset="0"/>
              </a:rPr>
              <a:t>Tells what is included</a:t>
            </a:r>
          </a:p>
        </p:txBody>
      </p:sp>
    </p:spTree>
    <p:extLst>
      <p:ext uri="{BB962C8B-B14F-4D97-AF65-F5344CB8AC3E}">
        <p14:creationId xmlns:p14="http://schemas.microsoft.com/office/powerpoint/2010/main" val="384786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6D28-2ECF-7A1A-65C1-DD9D6D5AFB68}"/>
              </a:ext>
            </a:extLst>
          </p:cNvPr>
          <p:cNvSpPr txBox="1">
            <a:spLocks/>
          </p:cNvSpPr>
          <p:nvPr/>
        </p:nvSpPr>
        <p:spPr>
          <a:xfrm>
            <a:off x="609600" y="672211"/>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Entrances - 206.4</a:t>
            </a:r>
            <a:endParaRPr lang="en-US" sz="3600" b="1">
              <a:solidFill>
                <a:srgbClr val="C00000"/>
              </a:solidFill>
            </a:endParaRPr>
          </a:p>
        </p:txBody>
      </p:sp>
      <p:sp>
        <p:nvSpPr>
          <p:cNvPr id="4" name="TextBox 3">
            <a:extLst>
              <a:ext uri="{FF2B5EF4-FFF2-40B4-BE49-F238E27FC236}">
                <a16:creationId xmlns:a16="http://schemas.microsoft.com/office/drawing/2014/main" id="{24CFBAED-1DC3-3274-7A3E-4EDC085E9432}"/>
              </a:ext>
            </a:extLst>
          </p:cNvPr>
          <p:cNvSpPr txBox="1"/>
          <p:nvPr/>
        </p:nvSpPr>
        <p:spPr>
          <a:xfrm>
            <a:off x="609599" y="1325249"/>
            <a:ext cx="11051457" cy="646331"/>
          </a:xfrm>
          <a:prstGeom prst="rect">
            <a:avLst/>
          </a:prstGeom>
          <a:noFill/>
        </p:spPr>
        <p:txBody>
          <a:bodyPr wrap="square">
            <a:spAutoFit/>
          </a:bodyPr>
          <a:lstStyle/>
          <a:p>
            <a:pPr eaLnBrk="1" hangingPunct="1">
              <a:buFont typeface="Arial" panose="020B0604020202020204" pitchFamily="34" charset="0"/>
              <a:buNone/>
            </a:pPr>
            <a:r>
              <a:rPr lang="en-US" altLang="en-US" b="1">
                <a:solidFill>
                  <a:srgbClr val="C00000"/>
                </a:solidFill>
                <a:ea typeface="Times New Roman" panose="02020603050405020304" pitchFamily="18" charset="0"/>
                <a:cs typeface="Arial" panose="020B0604020202020204" pitchFamily="34" charset="0"/>
              </a:rPr>
              <a:t>The Accessible Route to entrances must coincide with general circulation routes to maximum extent feasible.</a:t>
            </a:r>
          </a:p>
        </p:txBody>
      </p:sp>
      <p:pic>
        <p:nvPicPr>
          <p:cNvPr id="5" name="Picture 10" descr="Image result for accessible building entrances with both ramp and stairs in same area">
            <a:extLst>
              <a:ext uri="{FF2B5EF4-FFF2-40B4-BE49-F238E27FC236}">
                <a16:creationId xmlns:a16="http://schemas.microsoft.com/office/drawing/2014/main" id="{ED7EA4A0-46B8-ABF3-2E00-234048F0EF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9898" y="2328401"/>
            <a:ext cx="3497134" cy="246697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Image result for accessible building entrances with both ramp and stairs in same area">
            <a:extLst>
              <a:ext uri="{FF2B5EF4-FFF2-40B4-BE49-F238E27FC236}">
                <a16:creationId xmlns:a16="http://schemas.microsoft.com/office/drawing/2014/main" id="{11EFA1BE-9206-1F51-C97C-1166446A4B9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17297" y="2337927"/>
            <a:ext cx="3589338" cy="246221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Image result for accessible building entrances with ramp and stairs in different areas and sign to direct">
            <a:extLst>
              <a:ext uri="{FF2B5EF4-FFF2-40B4-BE49-F238E27FC236}">
                <a16:creationId xmlns:a16="http://schemas.microsoft.com/office/drawing/2014/main" id="{1B8C5ADF-110E-A391-64E6-DA64325F2B6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146900" y="2337927"/>
            <a:ext cx="3589338" cy="245268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9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E7E8C-CB2D-1B67-6722-BD273D419DDB}"/>
              </a:ext>
            </a:extLst>
          </p:cNvPr>
          <p:cNvSpPr txBox="1">
            <a:spLocks/>
          </p:cNvSpPr>
          <p:nvPr/>
        </p:nvSpPr>
        <p:spPr>
          <a:xfrm>
            <a:off x="609600" y="672211"/>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General Exceptions (203)</a:t>
            </a:r>
            <a:endParaRPr lang="en-US" sz="3600" b="1">
              <a:solidFill>
                <a:srgbClr val="C00000"/>
              </a:solidFill>
            </a:endParaRPr>
          </a:p>
        </p:txBody>
      </p:sp>
      <p:sp>
        <p:nvSpPr>
          <p:cNvPr id="3" name="Content Placeholder 2">
            <a:extLst>
              <a:ext uri="{FF2B5EF4-FFF2-40B4-BE49-F238E27FC236}">
                <a16:creationId xmlns:a16="http://schemas.microsoft.com/office/drawing/2014/main" id="{2D5F00A6-DF27-C167-252D-EBC38B66B0B7}"/>
              </a:ext>
            </a:extLst>
          </p:cNvPr>
          <p:cNvSpPr txBox="1">
            <a:spLocks noChangeArrowheads="1"/>
          </p:cNvSpPr>
          <p:nvPr/>
        </p:nvSpPr>
        <p:spPr>
          <a:xfrm>
            <a:off x="609600" y="1320730"/>
            <a:ext cx="5624052" cy="6126162"/>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altLang="en-US" b="1">
                <a:solidFill>
                  <a:srgbClr val="C00000"/>
                </a:solidFill>
                <a:ea typeface="Times New Roman" panose="02020603050405020304" pitchFamily="18" charset="0"/>
              </a:rPr>
              <a:t>Exempt Sites, buildings, facilities, and elements</a:t>
            </a:r>
          </a:p>
          <a:p>
            <a:pPr fontAlgn="auto">
              <a:spcAft>
                <a:spcPts val="0"/>
              </a:spcAft>
              <a:defRPr/>
            </a:pPr>
            <a:r>
              <a:rPr lang="en-US" altLang="en-US" sz="1200">
                <a:ea typeface="Times New Roman" panose="02020603050405020304" pitchFamily="18" charset="0"/>
              </a:rPr>
              <a:t>Construction sites</a:t>
            </a:r>
          </a:p>
          <a:p>
            <a:pPr fontAlgn="auto">
              <a:spcAft>
                <a:spcPts val="0"/>
              </a:spcAft>
              <a:defRPr/>
            </a:pPr>
            <a:r>
              <a:rPr lang="en-US" altLang="en-US" sz="1200">
                <a:ea typeface="Times New Roman" panose="02020603050405020304" pitchFamily="18" charset="0"/>
              </a:rPr>
              <a:t>Raised areas</a:t>
            </a:r>
            <a:r>
              <a:rPr lang="en-US" sz="1200">
                <a:ea typeface="Times New Roman" pitchFamily="18" charset="0"/>
                <a:cs typeface="Arial" charset="0"/>
              </a:rPr>
              <a:t> for security, life/fire safety</a:t>
            </a:r>
            <a:endParaRPr lang="en-US" altLang="en-US" sz="1200">
              <a:ea typeface="Times New Roman" panose="02020603050405020304" pitchFamily="18" charset="0"/>
            </a:endParaRPr>
          </a:p>
          <a:p>
            <a:pPr fontAlgn="auto">
              <a:spcAft>
                <a:spcPts val="0"/>
              </a:spcAft>
              <a:defRPr/>
            </a:pPr>
            <a:r>
              <a:rPr lang="en-US" altLang="en-US" sz="1200">
                <a:ea typeface="Times New Roman" panose="02020603050405020304" pitchFamily="18" charset="0"/>
              </a:rPr>
              <a:t>Limited access spaces</a:t>
            </a:r>
          </a:p>
          <a:p>
            <a:pPr fontAlgn="auto">
              <a:spcAft>
                <a:spcPts val="0"/>
              </a:spcAft>
              <a:defRPr/>
            </a:pPr>
            <a:r>
              <a:rPr lang="en-US" altLang="en-US" sz="1200">
                <a:ea typeface="Times New Roman" panose="02020603050405020304" pitchFamily="18" charset="0"/>
              </a:rPr>
              <a:t>Machinery spaces</a:t>
            </a:r>
          </a:p>
          <a:p>
            <a:pPr fontAlgn="auto">
              <a:spcAft>
                <a:spcPts val="0"/>
              </a:spcAft>
              <a:defRPr/>
            </a:pPr>
            <a:r>
              <a:rPr lang="en-US" altLang="en-US" sz="1200">
                <a:ea typeface="Times New Roman" panose="02020603050405020304" pitchFamily="18" charset="0"/>
              </a:rPr>
              <a:t>Single occupant structures (e.g., toll booths)</a:t>
            </a:r>
          </a:p>
          <a:p>
            <a:pPr fontAlgn="auto">
              <a:spcAft>
                <a:spcPts val="0"/>
              </a:spcAft>
              <a:defRPr/>
            </a:pPr>
            <a:r>
              <a:rPr lang="en-US" altLang="en-US" sz="1200">
                <a:ea typeface="Times New Roman" panose="02020603050405020304" pitchFamily="18" charset="0"/>
              </a:rPr>
              <a:t>Certain common use spaces in detention and correction facilities and residential facilities</a:t>
            </a:r>
          </a:p>
          <a:p>
            <a:pPr fontAlgn="auto">
              <a:spcAft>
                <a:spcPts val="0"/>
              </a:spcAft>
              <a:defRPr/>
            </a:pPr>
            <a:r>
              <a:rPr lang="en-US" altLang="en-US" sz="1200">
                <a:ea typeface="Times New Roman" panose="02020603050405020304" pitchFamily="18" charset="0"/>
              </a:rPr>
              <a:t>Employee work areas</a:t>
            </a:r>
          </a:p>
          <a:p>
            <a:pPr fontAlgn="auto">
              <a:spcAft>
                <a:spcPts val="0"/>
              </a:spcAft>
              <a:defRPr/>
            </a:pPr>
            <a:r>
              <a:rPr lang="en-US" altLang="en-US" sz="1200">
                <a:ea typeface="Times New Roman" panose="02020603050405020304" pitchFamily="18" charset="0"/>
              </a:rPr>
              <a:t>Various spaces in recreation facilities</a:t>
            </a:r>
          </a:p>
          <a:p>
            <a:pPr fontAlgn="auto">
              <a:spcAft>
                <a:spcPts val="0"/>
              </a:spcAft>
              <a:defRPr/>
            </a:pPr>
            <a:r>
              <a:rPr lang="en-US" altLang="en-US" sz="1200">
                <a:ea typeface="Times New Roman" panose="02020603050405020304" pitchFamily="18" charset="0"/>
              </a:rPr>
              <a:t>Raised referee judging and scoring areas</a:t>
            </a:r>
          </a:p>
          <a:p>
            <a:pPr fontAlgn="auto">
              <a:spcAft>
                <a:spcPts val="0"/>
              </a:spcAft>
              <a:defRPr/>
            </a:pPr>
            <a:r>
              <a:rPr lang="en-US" altLang="en-US" sz="1200">
                <a:ea typeface="Times New Roman" panose="02020603050405020304" pitchFamily="18" charset="0"/>
              </a:rPr>
              <a:t>Water Slides</a:t>
            </a:r>
          </a:p>
          <a:p>
            <a:pPr fontAlgn="auto">
              <a:spcAft>
                <a:spcPts val="0"/>
              </a:spcAft>
              <a:defRPr/>
            </a:pPr>
            <a:r>
              <a:rPr lang="en-US" altLang="en-US" sz="1200">
                <a:ea typeface="Times New Roman" panose="02020603050405020304" pitchFamily="18" charset="0"/>
              </a:rPr>
              <a:t>Animal containment areas</a:t>
            </a:r>
          </a:p>
          <a:p>
            <a:pPr fontAlgn="auto">
              <a:spcAft>
                <a:spcPts val="0"/>
              </a:spcAft>
              <a:defRPr/>
            </a:pPr>
            <a:r>
              <a:rPr lang="en-US" altLang="en-US" sz="1200">
                <a:ea typeface="Times New Roman" panose="02020603050405020304" pitchFamily="18" charset="0"/>
              </a:rPr>
              <a:t>Raised boxing, wrestling rings</a:t>
            </a:r>
          </a:p>
          <a:p>
            <a:pPr fontAlgn="auto">
              <a:spcAft>
                <a:spcPts val="0"/>
              </a:spcAft>
              <a:defRPr/>
            </a:pPr>
            <a:r>
              <a:rPr lang="en-US" altLang="en-US" sz="1200">
                <a:ea typeface="Times New Roman" panose="02020603050405020304" pitchFamily="18" charset="0"/>
              </a:rPr>
              <a:t>Diving boards and platforms</a:t>
            </a:r>
          </a:p>
          <a:p>
            <a:pPr fontAlgn="auto">
              <a:spcAft>
                <a:spcPts val="0"/>
              </a:spcAft>
              <a:defRPr/>
            </a:pPr>
            <a:endParaRPr lang="en-US" altLang="en-US">
              <a:ea typeface="Times New Roman" panose="02020603050405020304" pitchFamily="18" charset="0"/>
            </a:endParaRPr>
          </a:p>
          <a:p>
            <a:pPr fontAlgn="auto">
              <a:spcAft>
                <a:spcPts val="0"/>
              </a:spcAft>
              <a:defRPr/>
            </a:pPr>
            <a:endParaRPr lang="en-US" altLang="en-US">
              <a:ea typeface="Times New Roman" panose="02020603050405020304" pitchFamily="18" charset="0"/>
            </a:endParaRPr>
          </a:p>
        </p:txBody>
      </p:sp>
      <p:pic>
        <p:nvPicPr>
          <p:cNvPr id="4" name="Picture 3" descr="construction site with metal building ">
            <a:extLst>
              <a:ext uri="{FF2B5EF4-FFF2-40B4-BE49-F238E27FC236}">
                <a16:creationId xmlns:a16="http://schemas.microsoft.com/office/drawing/2014/main" id="{52B9C867-CA2D-E23F-5B4C-CFF287E952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2592" y="1385888"/>
            <a:ext cx="2544762"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ifeguard stand at sea">
            <a:extLst>
              <a:ext uri="{FF2B5EF4-FFF2-40B4-BE49-F238E27FC236}">
                <a16:creationId xmlns:a16="http://schemas.microsoft.com/office/drawing/2014/main" id="{7CF39B90-2F78-BFBA-A547-9D1D63BE076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23555" y="1385888"/>
            <a:ext cx="2043112" cy="2043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pool slide with two large towers leading to top and pool at bottom">
            <a:extLst>
              <a:ext uri="{FF2B5EF4-FFF2-40B4-BE49-F238E27FC236}">
                <a16:creationId xmlns:a16="http://schemas.microsoft.com/office/drawing/2014/main" id="{C9DF6EE2-BC15-4C59-8302-EDFBC4468E3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2592" y="3494158"/>
            <a:ext cx="2544762" cy="191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overhead catwalk for maintenance or security">
            <a:extLst>
              <a:ext uri="{FF2B5EF4-FFF2-40B4-BE49-F238E27FC236}">
                <a16:creationId xmlns:a16="http://schemas.microsoft.com/office/drawing/2014/main" id="{5041AB35-A25F-4424-CC90-F27A09E6FCB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23556" y="3494158"/>
            <a:ext cx="2043112" cy="191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17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30C1-775A-43D0-8EC7-BC35912AC078}"/>
              </a:ext>
            </a:extLst>
          </p:cNvPr>
          <p:cNvSpPr txBox="1">
            <a:spLocks/>
          </p:cNvSpPr>
          <p:nvPr/>
        </p:nvSpPr>
        <p:spPr>
          <a:xfrm>
            <a:off x="609600" y="800030"/>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Chapter 3   -   Building Blocks</a:t>
            </a:r>
            <a:endParaRPr lang="en-US" sz="3600" b="1">
              <a:solidFill>
                <a:srgbClr val="C00000"/>
              </a:solidFill>
            </a:endParaRPr>
          </a:p>
        </p:txBody>
      </p:sp>
      <p:pic>
        <p:nvPicPr>
          <p:cNvPr id="3" name="Picture 2" descr="Picture of 2010 ADA Standards for Accessible Design book">
            <a:extLst>
              <a:ext uri="{FF2B5EF4-FFF2-40B4-BE49-F238E27FC236}">
                <a16:creationId xmlns:a16="http://schemas.microsoft.com/office/drawing/2014/main" id="{06ABC2C6-21FE-AD87-5A11-69E4CC0898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83230" y="1540055"/>
            <a:ext cx="2904894" cy="377788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58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679F-FB4D-99AD-FBCA-DD78AAA3DCC4}"/>
              </a:ext>
            </a:extLst>
          </p:cNvPr>
          <p:cNvSpPr txBox="1">
            <a:spLocks/>
          </p:cNvSpPr>
          <p:nvPr/>
        </p:nvSpPr>
        <p:spPr>
          <a:xfrm>
            <a:off x="609600" y="623049"/>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Reach Ranges (308)</a:t>
            </a:r>
            <a:endParaRPr lang="en-US" sz="3600" b="1">
              <a:solidFill>
                <a:srgbClr val="C00000"/>
              </a:solidFill>
            </a:endParaRPr>
          </a:p>
        </p:txBody>
      </p:sp>
      <p:pic>
        <p:nvPicPr>
          <p:cNvPr id="3" name="Picture 5" descr="elevation graphic of person in wheelchair reaching up and down">
            <a:extLst>
              <a:ext uri="{FF2B5EF4-FFF2-40B4-BE49-F238E27FC236}">
                <a16:creationId xmlns:a16="http://schemas.microsoft.com/office/drawing/2014/main" id="{F1164EB3-FCB6-CACB-FB3F-B608A8EBB254}"/>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64113" y="964803"/>
            <a:ext cx="3276161" cy="442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F06C2884-7E4E-1634-2DFC-DD288FCAB9FF}"/>
              </a:ext>
            </a:extLst>
          </p:cNvPr>
          <p:cNvSpPr txBox="1">
            <a:spLocks noChangeArrowheads="1"/>
          </p:cNvSpPr>
          <p:nvPr/>
        </p:nvSpPr>
        <p:spPr>
          <a:xfrm>
            <a:off x="2151726" y="1858476"/>
            <a:ext cx="8229600" cy="4054475"/>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 typeface="Arial" panose="020B0604020202020204" pitchFamily="34" charset="0"/>
              <a:buNone/>
            </a:pPr>
            <a:r>
              <a:rPr lang="en-US" altLang="en-US" b="1">
                <a:solidFill>
                  <a:srgbClr val="003399"/>
                </a:solidFill>
                <a:ea typeface="ＭＳ Ｐゴシック" panose="020B0600070205080204" pitchFamily="34" charset="-128"/>
              </a:rPr>
              <a:t>	</a:t>
            </a:r>
            <a:r>
              <a:rPr lang="en-US" altLang="en-US" sz="3600" b="1">
                <a:solidFill>
                  <a:srgbClr val="C00000"/>
                </a:solidFill>
                <a:ea typeface="ＭＳ Ｐゴシック" panose="020B0600070205080204" pitchFamily="34" charset="-128"/>
              </a:rPr>
              <a:t>Max. Reach – 48”</a:t>
            </a:r>
            <a:br>
              <a:rPr lang="en-US" altLang="en-US" sz="3600" b="1">
                <a:solidFill>
                  <a:srgbClr val="C00000"/>
                </a:solidFill>
                <a:ea typeface="ＭＳ Ｐゴシック" panose="020B0600070205080204" pitchFamily="34" charset="-128"/>
              </a:rPr>
            </a:br>
            <a:br>
              <a:rPr lang="en-US" altLang="en-US" sz="3600" b="1">
                <a:solidFill>
                  <a:srgbClr val="C00000"/>
                </a:solidFill>
                <a:ea typeface="ＭＳ Ｐゴシック" panose="020B0600070205080204" pitchFamily="34" charset="-128"/>
              </a:rPr>
            </a:br>
            <a:r>
              <a:rPr lang="en-US" altLang="en-US" sz="3600" b="1">
                <a:solidFill>
                  <a:srgbClr val="C00000"/>
                </a:solidFill>
                <a:ea typeface="ＭＳ Ｐゴシック" panose="020B0600070205080204" pitchFamily="34" charset="-128"/>
              </a:rPr>
              <a:t>Min. Reach – 15”</a:t>
            </a:r>
            <a:br>
              <a:rPr lang="en-US" altLang="en-US" sz="3600" b="1">
                <a:solidFill>
                  <a:srgbClr val="C00000"/>
                </a:solidFill>
                <a:ea typeface="ＭＳ Ｐゴシック" panose="020B0600070205080204" pitchFamily="34" charset="-128"/>
              </a:rPr>
            </a:br>
            <a:br>
              <a:rPr lang="en-US" altLang="en-US" sz="3600" b="1">
                <a:solidFill>
                  <a:srgbClr val="C00000"/>
                </a:solidFill>
                <a:ea typeface="ＭＳ Ｐゴシック" panose="020B0600070205080204" pitchFamily="34" charset="-128"/>
              </a:rPr>
            </a:br>
            <a:r>
              <a:rPr lang="en-US" altLang="en-US" sz="3600" b="1">
                <a:solidFill>
                  <a:srgbClr val="C00000"/>
                </a:solidFill>
                <a:ea typeface="ＭＳ Ｐゴシック" panose="020B0600070205080204" pitchFamily="34" charset="-128"/>
              </a:rPr>
              <a:t>(forward &amp; side)</a:t>
            </a:r>
          </a:p>
          <a:p>
            <a:pPr fontAlgn="auto">
              <a:spcAft>
                <a:spcPts val="0"/>
              </a:spcAft>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6686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14A0-D496-7183-B649-A2973C24097D}"/>
              </a:ext>
            </a:extLst>
          </p:cNvPr>
          <p:cNvSpPr txBox="1">
            <a:spLocks/>
          </p:cNvSpPr>
          <p:nvPr/>
        </p:nvSpPr>
        <p:spPr>
          <a:xfrm>
            <a:off x="338116" y="665995"/>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Obstructed Reach Range: Cabinets; Counters; Type B Units</a:t>
            </a:r>
            <a:endParaRPr lang="en-US" sz="3600" b="1">
              <a:solidFill>
                <a:srgbClr val="C00000"/>
              </a:solidFill>
            </a:endParaRPr>
          </a:p>
        </p:txBody>
      </p:sp>
      <p:pic>
        <p:nvPicPr>
          <p:cNvPr id="3" name="Picture 8" descr="elevation graphic of person in wheelchair reaching up and across different counter obstructions ">
            <a:extLst>
              <a:ext uri="{FF2B5EF4-FFF2-40B4-BE49-F238E27FC236}">
                <a16:creationId xmlns:a16="http://schemas.microsoft.com/office/drawing/2014/main" id="{3A08E0C7-A356-7952-1A22-42B010E2EF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7648" y="2606306"/>
            <a:ext cx="4865889" cy="211147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0" descr="Image result for 25 inch deep countertop&#10;different counter obstructions ">
            <a:extLst>
              <a:ext uri="{FF2B5EF4-FFF2-40B4-BE49-F238E27FC236}">
                <a16:creationId xmlns:a16="http://schemas.microsoft.com/office/drawing/2014/main" id="{5A5A4E47-0E9B-E996-5C41-2438D3B178B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249030" y="2580148"/>
            <a:ext cx="3894039" cy="213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 result for 24 inch deep base cabinet and countertop ">
            <a:extLst>
              <a:ext uri="{FF2B5EF4-FFF2-40B4-BE49-F238E27FC236}">
                <a16:creationId xmlns:a16="http://schemas.microsoft.com/office/drawing/2014/main" id="{258CD201-0EC8-68AB-285B-B9A1EB29134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8116" y="2573327"/>
            <a:ext cx="3868738" cy="217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2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8ABA-4E70-BDEC-FE76-17DBA8EC5578}"/>
              </a:ext>
            </a:extLst>
          </p:cNvPr>
          <p:cNvSpPr txBox="1">
            <a:spLocks/>
          </p:cNvSpPr>
          <p:nvPr/>
        </p:nvSpPr>
        <p:spPr>
          <a:xfrm>
            <a:off x="338116" y="665995"/>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Children’s Reach Ranges</a:t>
            </a:r>
          </a:p>
        </p:txBody>
      </p:sp>
      <p:pic>
        <p:nvPicPr>
          <p:cNvPr id="3" name="Picture 2">
            <a:extLst>
              <a:ext uri="{FF2B5EF4-FFF2-40B4-BE49-F238E27FC236}">
                <a16:creationId xmlns:a16="http://schemas.microsoft.com/office/drawing/2014/main" id="{01B5D7F4-2325-E5F1-43C0-E0FD1EE77C76}"/>
              </a:ext>
            </a:extLst>
          </p:cNvPr>
          <p:cNvPicPr>
            <a:picLocks noChangeAspect="1"/>
          </p:cNvPicPr>
          <p:nvPr/>
        </p:nvPicPr>
        <p:blipFill>
          <a:blip r:embed="rId2"/>
          <a:stretch>
            <a:fillRect/>
          </a:stretch>
        </p:blipFill>
        <p:spPr>
          <a:xfrm>
            <a:off x="338116" y="1108241"/>
            <a:ext cx="9611207" cy="4430166"/>
          </a:xfrm>
          <a:prstGeom prst="rect">
            <a:avLst/>
          </a:prstGeom>
        </p:spPr>
      </p:pic>
    </p:spTree>
    <p:extLst>
      <p:ext uri="{BB962C8B-B14F-4D97-AF65-F5344CB8AC3E}">
        <p14:creationId xmlns:p14="http://schemas.microsoft.com/office/powerpoint/2010/main" val="91514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84971A-57A4-386A-1FBD-DF4413BEDE3B}"/>
              </a:ext>
            </a:extLst>
          </p:cNvPr>
          <p:cNvSpPr/>
          <p:nvPr/>
        </p:nvSpPr>
        <p:spPr>
          <a:xfrm>
            <a:off x="1524001" y="434463"/>
            <a:ext cx="3038475" cy="5118100"/>
          </a:xfrm>
          <a:prstGeom prst="rect">
            <a:avLst/>
          </a:prstGeom>
          <a:solidFill>
            <a:srgbClr val="41385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p>
        </p:txBody>
      </p:sp>
      <p:sp>
        <p:nvSpPr>
          <p:cNvPr id="3" name="Title 3">
            <a:extLst>
              <a:ext uri="{FF2B5EF4-FFF2-40B4-BE49-F238E27FC236}">
                <a16:creationId xmlns:a16="http://schemas.microsoft.com/office/drawing/2014/main" id="{B0A73008-B0CF-B9E3-A86C-76854B1F2EBF}"/>
              </a:ext>
            </a:extLst>
          </p:cNvPr>
          <p:cNvSpPr txBox="1">
            <a:spLocks/>
          </p:cNvSpPr>
          <p:nvPr/>
        </p:nvSpPr>
        <p:spPr>
          <a:xfrm>
            <a:off x="1649414" y="821813"/>
            <a:ext cx="2960687" cy="914400"/>
          </a:xfrm>
        </p:spPr>
        <p:txBody>
          <a:bodyPr lIns="68580" tIns="34290" rIns="68580" bIns="34290">
            <a:normAutofit/>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defRPr/>
            </a:pPr>
            <a:r>
              <a:rPr lang="en-US">
                <a:solidFill>
                  <a:srgbClr val="FFFFFF"/>
                </a:solidFill>
              </a:rPr>
              <a:t>Operable Parts</a:t>
            </a:r>
          </a:p>
        </p:txBody>
      </p:sp>
      <p:pic>
        <p:nvPicPr>
          <p:cNvPr id="4" name="Picture 1" descr="photo of tape measure showing electric light snap switch on wall is above 48 inches to the actual operable part">
            <a:extLst>
              <a:ext uri="{FF2B5EF4-FFF2-40B4-BE49-F238E27FC236}">
                <a16:creationId xmlns:a16="http://schemas.microsoft.com/office/drawing/2014/main" id="{7D2394B0-6876-E243-9F1E-8A1A18B5D05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54539" y="434463"/>
            <a:ext cx="6129337"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black and red rectangle&#10;&#10;Description automatically generated with low confidence">
            <a:extLst>
              <a:ext uri="{FF2B5EF4-FFF2-40B4-BE49-F238E27FC236}">
                <a16:creationId xmlns:a16="http://schemas.microsoft.com/office/drawing/2014/main" id="{F86F28FD-8950-6505-177C-46FE2A4E591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131435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frontal view shows a person using a cane walking along a wall.  A wall-mounted object more than 27 inches (685 mm) from the floor protrudes no more than 4 inches (100 mm) from the wall surface.  An object overhead provides vertical clearance that is greater than 80 inches (2030 mm).">
            <a:extLst>
              <a:ext uri="{FF2B5EF4-FFF2-40B4-BE49-F238E27FC236}">
                <a16:creationId xmlns:a16="http://schemas.microsoft.com/office/drawing/2014/main" id="{69DB0EE2-0A8D-7C9B-EA83-F09310B48D9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4077" y="1489123"/>
            <a:ext cx="3862799" cy="407639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C11F465-6CB1-5268-396C-3D3413AA219A}"/>
              </a:ext>
            </a:extLst>
          </p:cNvPr>
          <p:cNvSpPr txBox="1">
            <a:spLocks/>
          </p:cNvSpPr>
          <p:nvPr/>
        </p:nvSpPr>
        <p:spPr>
          <a:xfrm>
            <a:off x="338116" y="665995"/>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307.2 Protruding objects</a:t>
            </a:r>
          </a:p>
        </p:txBody>
      </p:sp>
    </p:spTree>
    <p:extLst>
      <p:ext uri="{BB962C8B-B14F-4D97-AF65-F5344CB8AC3E}">
        <p14:creationId xmlns:p14="http://schemas.microsoft.com/office/powerpoint/2010/main" val="38198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1334-5218-C164-5091-6C8E2228F2C7}"/>
              </a:ext>
            </a:extLst>
          </p:cNvPr>
          <p:cNvSpPr txBox="1">
            <a:spLocks/>
          </p:cNvSpPr>
          <p:nvPr/>
        </p:nvSpPr>
        <p:spPr>
          <a:xfrm>
            <a:off x="338116" y="665995"/>
            <a:ext cx="1105145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307.2 Protrusion Limits</a:t>
            </a:r>
          </a:p>
        </p:txBody>
      </p:sp>
      <p:sp>
        <p:nvSpPr>
          <p:cNvPr id="3" name="Content Placeholder 2">
            <a:extLst>
              <a:ext uri="{FF2B5EF4-FFF2-40B4-BE49-F238E27FC236}">
                <a16:creationId xmlns:a16="http://schemas.microsoft.com/office/drawing/2014/main" id="{A528E902-D1F9-A272-8B34-7049F44AB0A5}"/>
              </a:ext>
            </a:extLst>
          </p:cNvPr>
          <p:cNvSpPr txBox="1">
            <a:spLocks noChangeArrowheads="1"/>
          </p:cNvSpPr>
          <p:nvPr/>
        </p:nvSpPr>
        <p:spPr>
          <a:xfrm>
            <a:off x="338117" y="1484875"/>
            <a:ext cx="3771768" cy="1248492"/>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altLang="en-US" sz="2000">
                <a:ea typeface="ＭＳ Ｐゴシック" panose="020B0600070205080204" pitchFamily="34" charset="-128"/>
              </a:rPr>
              <a:t>Objects with leading edges more than 27 inches (685 mm) and not more than 80 inches (2030 mm) above the finish floor or ground shall protrude 4 inches (100 mm) maximum horizontally into the circulation path.</a:t>
            </a:r>
          </a:p>
        </p:txBody>
      </p:sp>
      <p:pic>
        <p:nvPicPr>
          <p:cNvPr id="4" name="Picture 2" descr="bathroom circulation path with baby changing table folded up and not protruding">
            <a:extLst>
              <a:ext uri="{FF2B5EF4-FFF2-40B4-BE49-F238E27FC236}">
                <a16:creationId xmlns:a16="http://schemas.microsoft.com/office/drawing/2014/main" id="{042A7F01-2CA1-B7DC-B3B7-73D35ACE5B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7855" y="1484875"/>
            <a:ext cx="3004830" cy="40077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bathroom circulation path with baby changing table folded down and  protruding as person walks toward toilet">
            <a:extLst>
              <a:ext uri="{FF2B5EF4-FFF2-40B4-BE49-F238E27FC236}">
                <a16:creationId xmlns:a16="http://schemas.microsoft.com/office/drawing/2014/main" id="{28F88021-30D8-ABFF-1DAD-CEC3B6753E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10655" y="1488823"/>
            <a:ext cx="3004830" cy="40038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80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7AC8A-DAE2-4CB4-AC45-21262898CDCC}"/>
              </a:ext>
            </a:extLst>
          </p:cNvPr>
          <p:cNvSpPr>
            <a:spLocks noGrp="1"/>
          </p:cNvSpPr>
          <p:nvPr>
            <p:ph type="title"/>
          </p:nvPr>
        </p:nvSpPr>
        <p:spPr>
          <a:xfrm>
            <a:off x="432246" y="808034"/>
            <a:ext cx="11911072" cy="476219"/>
          </a:xfrm>
        </p:spPr>
        <p:txBody>
          <a:bodyPr anchor="t">
            <a:noAutofit/>
          </a:bodyPr>
          <a:lstStyle/>
          <a:p>
            <a:r>
              <a:rPr lang="en-US" sz="3600">
                <a:latin typeface="Arial Black" panose="020B0A04020102020204" pitchFamily="34" charset="0"/>
                <a:cs typeface="Arial" panose="020B0604020202020204" pitchFamily="34" charset="0"/>
              </a:rPr>
              <a:t>Introduction</a:t>
            </a:r>
          </a:p>
        </p:txBody>
      </p:sp>
      <p:sp>
        <p:nvSpPr>
          <p:cNvPr id="5" name="Content Placeholder 4">
            <a:extLst>
              <a:ext uri="{FF2B5EF4-FFF2-40B4-BE49-F238E27FC236}">
                <a16:creationId xmlns:a16="http://schemas.microsoft.com/office/drawing/2014/main" id="{A0916624-B579-497F-BF8F-7A693F508B14}"/>
              </a:ext>
            </a:extLst>
          </p:cNvPr>
          <p:cNvSpPr>
            <a:spLocks noGrp="1"/>
          </p:cNvSpPr>
          <p:nvPr>
            <p:ph type="body" idx="1"/>
          </p:nvPr>
        </p:nvSpPr>
        <p:spPr>
          <a:xfrm>
            <a:off x="4264342" y="1651594"/>
            <a:ext cx="7622858" cy="3457350"/>
          </a:xfrm>
        </p:spPr>
        <p:txBody>
          <a:bodyPr vert="horz" lIns="91440" tIns="45720" rIns="91440" bIns="45720" rtlCol="0">
            <a:normAutofit fontScale="92500" lnSpcReduction="20000"/>
          </a:bodyPr>
          <a:lstStyle/>
          <a:p>
            <a:pPr marL="0" lvl="1">
              <a:defRPr/>
            </a:pPr>
            <a:r>
              <a:rPr kumimoji="0" lang="en-US" altLang="en-US" sz="2600" b="1" i="0" u="none" strike="noStrike" cap="none" normalizeH="0" baseline="0">
                <a:ln>
                  <a:noFill/>
                </a:ln>
                <a:solidFill>
                  <a:srgbClr val="C00000"/>
                </a:solidFill>
                <a:effectLst/>
                <a:latin typeface="Arial" panose="020B0604020202020204" pitchFamily="34" charset="0"/>
                <a:ea typeface="ＭＳ Ｐゴシック" panose="020B0600070205080204" pitchFamily="34" charset="-128"/>
              </a:rPr>
              <a:t>Johnny Morre </a:t>
            </a:r>
          </a:p>
          <a:p>
            <a:pPr marL="0" lvl="1">
              <a:defRPr/>
            </a:pPr>
            <a:r>
              <a:rPr kumimoji="0" lang="en-US" altLang="en-US" sz="24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Facility Assessor</a:t>
            </a:r>
            <a:r>
              <a:rPr lang="en-US" altLang="en-US" sz="2400" b="1">
                <a:solidFill>
                  <a:schemeClr val="tx1"/>
                </a:solidFill>
                <a:ea typeface="ＭＳ Ｐゴシック" panose="020B0600070205080204" pitchFamily="34" charset="-128"/>
              </a:rPr>
              <a:t>, Operations </a:t>
            </a:r>
            <a:br>
              <a:rPr kumimoji="0" lang="en-US"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br>
            <a:endParaRPr kumimoji="0" lang="en-US"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lvl="1" indent="-342900">
              <a:buFont typeface="Wingdings" panose="05000000000000000000" pitchFamily="2" charset="2"/>
              <a:buChar char="Ø"/>
              <a:defRPr/>
            </a:pPr>
            <a:r>
              <a:rPr kumimoji="0" lang="en-US"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Johnny is the U.S. expert in ADA for Roth IAMS, with over 20 years of experience in ADA inspections, assessments, and compliance, as well as 10 years in facility condition assessments and accessibility audits. </a:t>
            </a:r>
          </a:p>
          <a:p>
            <a:pPr lvl="1" indent="-342900">
              <a:buFont typeface="Wingdings" panose="05000000000000000000" pitchFamily="2" charset="2"/>
              <a:buChar char="Ø"/>
              <a:defRPr/>
            </a:pPr>
            <a:r>
              <a:rPr kumimoji="0" lang="en-US"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 retired U.S. Air Force engineer, he previously ran his own ADA compliance business, provided expert witness services in ADA Civil Rights cases, and holds multiple certifications in building design and accessibility. </a:t>
            </a:r>
          </a:p>
          <a:p>
            <a:pPr lvl="1" indent="-342900">
              <a:buFont typeface="Wingdings" panose="05000000000000000000" pitchFamily="2" charset="2"/>
              <a:buChar char="Ø"/>
              <a:defRPr/>
            </a:pPr>
            <a:endParaRPr kumimoji="0" lang="en-US"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lvl="1" indent="-342900">
              <a:buFont typeface="Wingdings" panose="05000000000000000000" pitchFamily="2" charset="2"/>
              <a:buChar char="Ø"/>
              <a:defRPr/>
            </a:pPr>
            <a:endParaRPr lang="en-US" sz="1900">
              <a:solidFill>
                <a:schemeClr val="tx1"/>
              </a:solidFill>
            </a:endParaRPr>
          </a:p>
        </p:txBody>
      </p:sp>
      <p:pic>
        <p:nvPicPr>
          <p:cNvPr id="3" name="Picture 2">
            <a:extLst>
              <a:ext uri="{FF2B5EF4-FFF2-40B4-BE49-F238E27FC236}">
                <a16:creationId xmlns:a16="http://schemas.microsoft.com/office/drawing/2014/main" id="{442B2D4B-8388-815F-843C-D29321994174}"/>
              </a:ext>
            </a:extLst>
          </p:cNvPr>
          <p:cNvPicPr>
            <a:picLocks noChangeAspect="1"/>
          </p:cNvPicPr>
          <p:nvPr/>
        </p:nvPicPr>
        <p:blipFill>
          <a:blip r:embed="rId2"/>
          <a:stretch>
            <a:fillRect/>
          </a:stretch>
        </p:blipFill>
        <p:spPr>
          <a:xfrm>
            <a:off x="432246" y="1624330"/>
            <a:ext cx="3457350" cy="3457350"/>
          </a:xfrm>
          <a:prstGeom prst="rect">
            <a:avLst/>
          </a:prstGeom>
        </p:spPr>
      </p:pic>
      <p:sp>
        <p:nvSpPr>
          <p:cNvPr id="10" name="Content Placeholder 4">
            <a:extLst>
              <a:ext uri="{FF2B5EF4-FFF2-40B4-BE49-F238E27FC236}">
                <a16:creationId xmlns:a16="http://schemas.microsoft.com/office/drawing/2014/main" id="{B13E24C4-3B59-B46E-CB55-0B3DDFBEB713}"/>
              </a:ext>
            </a:extLst>
          </p:cNvPr>
          <p:cNvSpPr txBox="1">
            <a:spLocks/>
          </p:cNvSpPr>
          <p:nvPr/>
        </p:nvSpPr>
        <p:spPr>
          <a:xfrm>
            <a:off x="4264342" y="1651594"/>
            <a:ext cx="7622858" cy="4012834"/>
          </a:xfrm>
          <a:prstGeom prst="rect">
            <a:avLst/>
          </a:prstGeom>
        </p:spPr>
        <p:txBody>
          <a:bodyPr vert="horz" lIns="91440" tIns="45720" rIns="91440" bIns="45720" rtlCol="0">
            <a:normAutofit/>
          </a:bodyPr>
          <a:lstStyle>
            <a:lvl1pPr marL="214313" indent="-214313" algn="l" defTabSz="685800" rtl="0" eaLnBrk="1" latinLnBrk="0" hangingPunct="1">
              <a:lnSpc>
                <a:spcPct val="100000"/>
              </a:lnSpc>
              <a:spcBef>
                <a:spcPts val="750"/>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100000"/>
              </a:lnSpc>
              <a:spcBef>
                <a:spcPts val="375"/>
              </a:spcBef>
              <a:buClr>
                <a:srgbClr val="CB2027"/>
              </a:buClr>
              <a:buFont typeface="Wingdings" panose="05000000000000000000" pitchFamily="2" charset="2"/>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100000"/>
              </a:lnSpc>
              <a:spcBef>
                <a:spcPts val="375"/>
              </a:spcBef>
              <a:buClr>
                <a:srgbClr val="CB2027"/>
              </a:buClr>
              <a:buFont typeface="Wingdings" panose="05000000000000000000" pitchFamily="2" charset="2"/>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100000"/>
              </a:lnSpc>
              <a:spcBef>
                <a:spcPts val="375"/>
              </a:spcBef>
              <a:buClr>
                <a:srgbClr val="CB2027"/>
              </a:buClr>
              <a:buFont typeface="Wingdings" panose="05000000000000000000" pitchFamily="2" charset="2"/>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100000"/>
              </a:lnSpc>
              <a:spcBef>
                <a:spcPts val="375"/>
              </a:spcBef>
              <a:buClr>
                <a:srgbClr val="CB2027"/>
              </a:buClr>
              <a:buFont typeface="Wingdings" panose="05000000000000000000" pitchFamily="2" charset="2"/>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114300" lvl="1" fontAlgn="auto">
              <a:spcAft>
                <a:spcPts val="0"/>
              </a:spcAft>
              <a:defRPr/>
            </a:pPr>
            <a:endParaRPr lang="en-US" b="1">
              <a:solidFill>
                <a:schemeClr val="tx1"/>
              </a:solidFill>
            </a:endParaRPr>
          </a:p>
        </p:txBody>
      </p:sp>
    </p:spTree>
    <p:extLst>
      <p:ext uri="{BB962C8B-B14F-4D97-AF65-F5344CB8AC3E}">
        <p14:creationId xmlns:p14="http://schemas.microsoft.com/office/powerpoint/2010/main" val="343503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48AB1-3E85-1D2D-EDFC-D9E748461F42}"/>
              </a:ext>
            </a:extLst>
          </p:cNvPr>
          <p:cNvSpPr txBox="1">
            <a:spLocks/>
          </p:cNvSpPr>
          <p:nvPr/>
        </p:nvSpPr>
        <p:spPr>
          <a:xfrm>
            <a:off x="338117" y="665995"/>
            <a:ext cx="11352438"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Only a protruding object when on a circulation path</a:t>
            </a:r>
          </a:p>
        </p:txBody>
      </p:sp>
      <p:pic>
        <p:nvPicPr>
          <p:cNvPr id="3" name="Picture 3" descr="bathroom circulation path with large wall mount hand dryer protruding as person walks toward toilet">
            <a:extLst>
              <a:ext uri="{FF2B5EF4-FFF2-40B4-BE49-F238E27FC236}">
                <a16:creationId xmlns:a16="http://schemas.microsoft.com/office/drawing/2014/main" id="{64EBF1D8-CDCD-76FD-33B7-5AC26BFCB2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2132" y="1700980"/>
            <a:ext cx="3314330" cy="3871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bathroom circulation path with large counter vanity top and no leg below the corner of the top, causing the top to be protruding as person walks toward toilet">
            <a:extLst>
              <a:ext uri="{FF2B5EF4-FFF2-40B4-BE49-F238E27FC236}">
                <a16:creationId xmlns:a16="http://schemas.microsoft.com/office/drawing/2014/main" id="{971E152D-82CC-9B47-078E-3CDE995562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700980"/>
            <a:ext cx="3394046" cy="3871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87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DC1C-8468-580C-BF47-4C06334D6E74}"/>
              </a:ext>
            </a:extLst>
          </p:cNvPr>
          <p:cNvSpPr txBox="1">
            <a:spLocks/>
          </p:cNvSpPr>
          <p:nvPr/>
        </p:nvSpPr>
        <p:spPr>
          <a:xfrm>
            <a:off x="574091" y="872473"/>
            <a:ext cx="11352438"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Chapter 4 - Accessible Routes</a:t>
            </a:r>
          </a:p>
        </p:txBody>
      </p:sp>
      <p:pic>
        <p:nvPicPr>
          <p:cNvPr id="3" name="Picture 2" descr="Picture of 2010 ADA Standards for Accessible Design book">
            <a:extLst>
              <a:ext uri="{FF2B5EF4-FFF2-40B4-BE49-F238E27FC236}">
                <a16:creationId xmlns:a16="http://schemas.microsoft.com/office/drawing/2014/main" id="{C7292683-73AA-999A-DE48-FA5DC4E3B9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3261" y="1520991"/>
            <a:ext cx="3065477" cy="398650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loor plan of Cedar Rapids Public LIbrary">
            <a:extLst>
              <a:ext uri="{FF2B5EF4-FFF2-40B4-BE49-F238E27FC236}">
                <a16:creationId xmlns:a16="http://schemas.microsoft.com/office/drawing/2014/main" id="{3ACC78FA-BDBC-E4C5-3386-137CE13BE99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86774" y="2767269"/>
            <a:ext cx="3673219" cy="256918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1" descr="Interior courtyard of high rise with patios and people">
            <a:extLst>
              <a:ext uri="{FF2B5EF4-FFF2-40B4-BE49-F238E27FC236}">
                <a16:creationId xmlns:a16="http://schemas.microsoft.com/office/drawing/2014/main" id="{12C83B10-CDAE-712B-6DEC-EBD6A1798E2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3014" y="2767269"/>
            <a:ext cx="3484412" cy="256918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397B8DE-A0CC-CB41-E6BC-26CCFD47E487}"/>
              </a:ext>
            </a:extLst>
          </p:cNvPr>
          <p:cNvSpPr txBox="1">
            <a:spLocks/>
          </p:cNvSpPr>
          <p:nvPr/>
        </p:nvSpPr>
        <p:spPr>
          <a:xfrm>
            <a:off x="574091" y="872473"/>
            <a:ext cx="11352438"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2800"/>
              <a:t>Connect all accessible areas, spaces, and elements inside, with the exterior accessible routes on the outside</a:t>
            </a:r>
            <a:endParaRPr lang="en-US" altLang="en-US" sz="2800" b="1">
              <a:ea typeface="ＭＳ Ｐゴシック" panose="020B0600070205080204" pitchFamily="34" charset="-128"/>
            </a:endParaRPr>
          </a:p>
        </p:txBody>
      </p:sp>
      <p:pic>
        <p:nvPicPr>
          <p:cNvPr id="5" name="Picture 5" descr="3D graphic of large buildings on a site with multiple walkways">
            <a:extLst>
              <a:ext uri="{FF2B5EF4-FFF2-40B4-BE49-F238E27FC236}">
                <a16:creationId xmlns:a16="http://schemas.microsoft.com/office/drawing/2014/main" id="{2D7E7FA4-FE20-3973-A139-2F08867D3CD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79359" y="2628529"/>
            <a:ext cx="3484412" cy="268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80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Timeline&#10;&#10;Description automatically generated">
            <a:extLst>
              <a:ext uri="{FF2B5EF4-FFF2-40B4-BE49-F238E27FC236}">
                <a16:creationId xmlns:a16="http://schemas.microsoft.com/office/drawing/2014/main" id="{B93CC551-DDAE-2F3F-BCCF-CF56ED4355D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56426" y="353961"/>
            <a:ext cx="7279148" cy="525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D0029FA5-00E2-C1FB-E37E-0044C26F1842}"/>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Letter&#10;&#10;Description automatically generated">
            <a:extLst>
              <a:ext uri="{FF2B5EF4-FFF2-40B4-BE49-F238E27FC236}">
                <a16:creationId xmlns:a16="http://schemas.microsoft.com/office/drawing/2014/main" id="{F0B701B4-A135-A98A-28C5-7465ECF3280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59742" y="324465"/>
            <a:ext cx="7354529" cy="527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A49D4ECD-11B4-2933-4336-85A1256A284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A picture containing diagram&#10;&#10;Description automatically generated">
            <a:extLst>
              <a:ext uri="{FF2B5EF4-FFF2-40B4-BE49-F238E27FC236}">
                <a16:creationId xmlns:a16="http://schemas.microsoft.com/office/drawing/2014/main" id="{4EEB6D21-645B-3712-9C66-1736FA4C444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212258" y="344129"/>
            <a:ext cx="7531509" cy="527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68FB2663-215A-D7C8-071F-7D4395F7EB2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114DF-1FDB-7AAF-91F4-3FA765AE03AE}"/>
              </a:ext>
            </a:extLst>
          </p:cNvPr>
          <p:cNvSpPr txBox="1">
            <a:spLocks/>
          </p:cNvSpPr>
          <p:nvPr/>
        </p:nvSpPr>
        <p:spPr>
          <a:xfrm>
            <a:off x="574091" y="702727"/>
            <a:ext cx="11352438"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Accessible Route: The Box</a:t>
            </a:r>
          </a:p>
        </p:txBody>
      </p:sp>
      <p:sp>
        <p:nvSpPr>
          <p:cNvPr id="3" name="TextBox 1">
            <a:extLst>
              <a:ext uri="{FF2B5EF4-FFF2-40B4-BE49-F238E27FC236}">
                <a16:creationId xmlns:a16="http://schemas.microsoft.com/office/drawing/2014/main" id="{95A99D31-4360-B9E1-DCBC-69A5E867B6BC}"/>
              </a:ext>
            </a:extLst>
          </p:cNvPr>
          <p:cNvSpPr txBox="1">
            <a:spLocks noChangeArrowheads="1"/>
          </p:cNvSpPr>
          <p:nvPr/>
        </p:nvSpPr>
        <p:spPr bwMode="auto">
          <a:xfrm>
            <a:off x="574091" y="1566952"/>
            <a:ext cx="7075406"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Consider a large box as the wheelchair footprint of 30” X 48” by 84” high. </a:t>
            </a:r>
          </a:p>
          <a:p>
            <a:endParaRPr lang="en-US" altLang="en-US"/>
          </a:p>
          <a:p>
            <a:r>
              <a:rPr lang="en-US" altLang="en-US"/>
              <a:t>Start moving that box across the entire site, through each door, into bathrooms, sidewalks, parking lots.</a:t>
            </a:r>
          </a:p>
          <a:p>
            <a:endParaRPr lang="en-US" altLang="en-US"/>
          </a:p>
          <a:p>
            <a:r>
              <a:rPr lang="en-US" altLang="en-US"/>
              <a:t>Move the box vertically in multi-story buildings with/without elevators.</a:t>
            </a:r>
          </a:p>
          <a:p>
            <a:endParaRPr lang="en-US" altLang="en-US"/>
          </a:p>
          <a:p>
            <a:r>
              <a:rPr lang="en-US" altLang="en-US"/>
              <a:t>Ensure the box can use every single accessible element, fixture, space, furnishing, area, etc.</a:t>
            </a:r>
          </a:p>
          <a:p>
            <a:endParaRPr lang="en-US" altLang="en-US" sz="2000"/>
          </a:p>
        </p:txBody>
      </p:sp>
      <p:pic>
        <p:nvPicPr>
          <p:cNvPr id="4" name="Picture 2" descr="Image result for cardboard refrigerator box in a building">
            <a:extLst>
              <a:ext uri="{FF2B5EF4-FFF2-40B4-BE49-F238E27FC236}">
                <a16:creationId xmlns:a16="http://schemas.microsoft.com/office/drawing/2014/main" id="{2FDD7D54-932D-D3E0-D110-27F0A1561D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23415" y="1351246"/>
            <a:ext cx="2668590" cy="38530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227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CA6A-E2CA-FC3D-A77A-384D13044F9C}"/>
              </a:ext>
            </a:extLst>
          </p:cNvPr>
          <p:cNvSpPr txBox="1">
            <a:spLocks/>
          </p:cNvSpPr>
          <p:nvPr/>
        </p:nvSpPr>
        <p:spPr>
          <a:xfrm>
            <a:off x="574091" y="702727"/>
            <a:ext cx="11352438"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Connecting Performing and Seating Areas</a:t>
            </a:r>
          </a:p>
        </p:txBody>
      </p:sp>
      <p:pic>
        <p:nvPicPr>
          <p:cNvPr id="3" name="Picture 1" descr="Interior photo of large performance area and seating and stage with ramp in front leading to stage">
            <a:extLst>
              <a:ext uri="{FF2B5EF4-FFF2-40B4-BE49-F238E27FC236}">
                <a16:creationId xmlns:a16="http://schemas.microsoft.com/office/drawing/2014/main" id="{2746493B-3FF4-10BE-6B58-9A87B92584E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386" y="2127250"/>
            <a:ext cx="3721509" cy="2628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descr="Interior photo of small performance area and stage with portable ramp on side  leading to stage">
            <a:extLst>
              <a:ext uri="{FF2B5EF4-FFF2-40B4-BE49-F238E27FC236}">
                <a16:creationId xmlns:a16="http://schemas.microsoft.com/office/drawing/2014/main" id="{29BEA512-C237-FF8A-8AC9-1ACF3DE30F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6895" y="2127250"/>
            <a:ext cx="3566396"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3" descr="Interior photo of large performance area and seating and stage ">
            <a:extLst>
              <a:ext uri="{FF2B5EF4-FFF2-40B4-BE49-F238E27FC236}">
                <a16:creationId xmlns:a16="http://schemas.microsoft.com/office/drawing/2014/main" id="{04F37C8E-9699-0C95-A759-72D9EA14888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13291" y="2127250"/>
            <a:ext cx="3913237" cy="2616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22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4290-EACF-31FA-3BD3-8A625F2218AE}"/>
              </a:ext>
            </a:extLst>
          </p:cNvPr>
          <p:cNvSpPr txBox="1">
            <a:spLocks/>
          </p:cNvSpPr>
          <p:nvPr/>
        </p:nvSpPr>
        <p:spPr>
          <a:xfrm>
            <a:off x="7649495" y="776597"/>
            <a:ext cx="3342970"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This type of guidance will prevent…</a:t>
            </a:r>
          </a:p>
        </p:txBody>
      </p:sp>
      <p:pic>
        <p:nvPicPr>
          <p:cNvPr id="3" name="Picture 2" descr="A person using a long cane is shown approaching the sloped underside of a staircase.  A portion of the area below the stairs in front of the person has a vertical clearance less than 80 inches (2030 mm).  A railing 27 inches (685 mm) high maximum separates this space from the areas where a vertical clearance at or above 80 inches (2030 mm) is maintained.">
            <a:extLst>
              <a:ext uri="{FF2B5EF4-FFF2-40B4-BE49-F238E27FC236}">
                <a16:creationId xmlns:a16="http://schemas.microsoft.com/office/drawing/2014/main" id="{0A2B6362-5CF6-67AE-3990-82B92A5CB9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263" y="776597"/>
            <a:ext cx="6780571" cy="37694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449A499-F0A9-D470-EFB8-7BBAA7E06DB4}"/>
              </a:ext>
            </a:extLst>
          </p:cNvPr>
          <p:cNvSpPr txBox="1">
            <a:spLocks/>
          </p:cNvSpPr>
          <p:nvPr/>
        </p:nvSpPr>
        <p:spPr>
          <a:xfrm>
            <a:off x="535855" y="4704584"/>
            <a:ext cx="10771241"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…this from happening!</a:t>
            </a:r>
          </a:p>
        </p:txBody>
      </p:sp>
    </p:spTree>
    <p:extLst>
      <p:ext uri="{BB962C8B-B14F-4D97-AF65-F5344CB8AC3E}">
        <p14:creationId xmlns:p14="http://schemas.microsoft.com/office/powerpoint/2010/main" val="1662648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 with steel beam on an angle from floor to ceiling in middle of large room, and person potentially hitting their head on the section by the floor ">
            <a:extLst>
              <a:ext uri="{FF2B5EF4-FFF2-40B4-BE49-F238E27FC236}">
                <a16:creationId xmlns:a16="http://schemas.microsoft.com/office/drawing/2014/main" id="{00EAF32E-2194-6874-FD08-93B61EE85B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5678" y="344129"/>
            <a:ext cx="9144000" cy="527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and red rectangle&#10;&#10;Description automatically generated with low confidence">
            <a:extLst>
              <a:ext uri="{FF2B5EF4-FFF2-40B4-BE49-F238E27FC236}">
                <a16:creationId xmlns:a16="http://schemas.microsoft.com/office/drawing/2014/main" id="{D4A246D6-BF57-AA50-5E05-3643605D3A17}"/>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348597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AF0-0297-3AEF-AEBC-3077618CF382}"/>
              </a:ext>
            </a:extLst>
          </p:cNvPr>
          <p:cNvSpPr>
            <a:spLocks noGrp="1"/>
          </p:cNvSpPr>
          <p:nvPr>
            <p:ph type="title"/>
          </p:nvPr>
        </p:nvSpPr>
        <p:spPr>
          <a:xfrm>
            <a:off x="458600" y="791566"/>
            <a:ext cx="8596668" cy="734060"/>
          </a:xfrm>
        </p:spPr>
        <p:txBody>
          <a:bodyPr>
            <a:normAutofit/>
          </a:bodyPr>
          <a:lstStyle/>
          <a:p>
            <a:r>
              <a:rPr lang="en-US" sz="3600">
                <a:solidFill>
                  <a:schemeClr val="tx1"/>
                </a:solidFill>
                <a:latin typeface="Arial Black" panose="020B0A04020102020204" pitchFamily="34" charset="0"/>
                <a:cs typeface="Arial" panose="020B0604020202020204" pitchFamily="34" charset="0"/>
              </a:rPr>
              <a:t>AGENDA</a:t>
            </a:r>
            <a:endParaRPr lang="en-CA" sz="3600">
              <a:solidFill>
                <a:schemeClr val="tx1"/>
              </a:solidFill>
              <a:latin typeface="Arial Black" panose="020B0A04020102020204" pitchFamily="34" charset="0"/>
              <a:cs typeface="Arial" panose="020B0604020202020204" pitchFamily="34" charset="0"/>
            </a:endParaRPr>
          </a:p>
        </p:txBody>
      </p:sp>
      <p:graphicFrame>
        <p:nvGraphicFramePr>
          <p:cNvPr id="9" name="Content Placeholder 2">
            <a:extLst>
              <a:ext uri="{FF2B5EF4-FFF2-40B4-BE49-F238E27FC236}">
                <a16:creationId xmlns:a16="http://schemas.microsoft.com/office/drawing/2014/main" id="{3F79AF04-877B-FAAA-0764-29CD018E9D75}"/>
              </a:ext>
            </a:extLst>
          </p:cNvPr>
          <p:cNvGraphicFramePr>
            <a:graphicFrameLocks noGrp="1"/>
          </p:cNvGraphicFramePr>
          <p:nvPr>
            <p:ph idx="1"/>
            <p:extLst>
              <p:ext uri="{D42A27DB-BD31-4B8C-83A1-F6EECF244321}">
                <p14:modId xmlns:p14="http://schemas.microsoft.com/office/powerpoint/2010/main" val="2503613675"/>
              </p:ext>
            </p:extLst>
          </p:nvPr>
        </p:nvGraphicFramePr>
        <p:xfrm>
          <a:off x="4065164" y="861818"/>
          <a:ext cx="7750915" cy="4493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genda of Board Meeting -Third Quarter - Dokmart">
            <a:extLst>
              <a:ext uri="{FF2B5EF4-FFF2-40B4-BE49-F238E27FC236}">
                <a16:creationId xmlns:a16="http://schemas.microsoft.com/office/drawing/2014/main" id="{2D82E31C-151A-8F3A-577F-EC33A9AF9A7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600" y="1595878"/>
            <a:ext cx="3290440" cy="345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2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14B5-EEF4-0A31-F22E-FE793FB6F92C}"/>
              </a:ext>
            </a:extLst>
          </p:cNvPr>
          <p:cNvSpPr txBox="1">
            <a:spLocks/>
          </p:cNvSpPr>
          <p:nvPr/>
        </p:nvSpPr>
        <p:spPr>
          <a:xfrm>
            <a:off x="462113" y="511125"/>
            <a:ext cx="1172988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Entrances</a:t>
            </a:r>
          </a:p>
        </p:txBody>
      </p:sp>
      <p:pic>
        <p:nvPicPr>
          <p:cNvPr id="3" name="Picture 6" descr="ADA push pad for automatic door openers owing a person operating the door opener">
            <a:extLst>
              <a:ext uri="{FF2B5EF4-FFF2-40B4-BE49-F238E27FC236}">
                <a16:creationId xmlns:a16="http://schemas.microsoft.com/office/drawing/2014/main" id="{B32E0EB3-E467-D7B8-F9A5-CC9C20385D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9429" y="1238557"/>
            <a:ext cx="3814919" cy="21904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BF0505-8245-5648-D5D0-92DAB86B85F2}"/>
              </a:ext>
            </a:extLst>
          </p:cNvPr>
          <p:cNvSpPr txBox="1"/>
          <p:nvPr/>
        </p:nvSpPr>
        <p:spPr>
          <a:xfrm>
            <a:off x="4680353" y="1238557"/>
            <a:ext cx="5939703" cy="1938992"/>
          </a:xfrm>
          <a:prstGeom prst="rect">
            <a:avLst/>
          </a:prstGeom>
          <a:noFill/>
        </p:spPr>
        <p:txBody>
          <a:bodyPr wrap="square">
            <a:spAutoFit/>
          </a:bodyPr>
          <a:lstStyle/>
          <a:p>
            <a:pPr marL="0" indent="0">
              <a:buNone/>
              <a:defRPr/>
            </a:pPr>
            <a:r>
              <a:rPr lang="en-US" altLang="en-US" sz="2400">
                <a:ea typeface="Times New Roman" panose="02020603050405020304" pitchFamily="18" charset="0"/>
              </a:rPr>
              <a:t>Automated openers are recommended for exterior doors.</a:t>
            </a:r>
          </a:p>
          <a:p>
            <a:pPr marL="0" indent="0">
              <a:buNone/>
              <a:defRPr/>
            </a:pPr>
            <a:r>
              <a:rPr lang="en-US" altLang="en-US" sz="2400">
                <a:ea typeface="Times New Roman" panose="02020603050405020304" pitchFamily="18" charset="0"/>
              </a:rPr>
              <a:t>The most commonly requested </a:t>
            </a:r>
            <a:r>
              <a:rPr lang="en-US" altLang="en-US" sz="2400">
                <a:solidFill>
                  <a:srgbClr val="C00000"/>
                </a:solidFill>
                <a:ea typeface="Times New Roman" panose="02020603050405020304" pitchFamily="18" charset="0"/>
              </a:rPr>
              <a:t>reasonable accommodation </a:t>
            </a:r>
            <a:r>
              <a:rPr lang="en-US" altLang="en-US" sz="2400">
                <a:ea typeface="Times New Roman" panose="02020603050405020304" pitchFamily="18" charset="0"/>
              </a:rPr>
              <a:t>for people with disabilities.</a:t>
            </a:r>
          </a:p>
        </p:txBody>
      </p:sp>
      <p:pic>
        <p:nvPicPr>
          <p:cNvPr id="6" name="Picture 4" descr="ADA push pad for automatic door openers owing a person operating the door opener">
            <a:extLst>
              <a:ext uri="{FF2B5EF4-FFF2-40B4-BE49-F238E27FC236}">
                <a16:creationId xmlns:a16="http://schemas.microsoft.com/office/drawing/2014/main" id="{480B5A7E-56B6-4E2F-FA14-C4DB7094D68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90127" y="3177549"/>
            <a:ext cx="3873521" cy="227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78D7710-049B-8C31-F54B-A76483FF7534}"/>
              </a:ext>
            </a:extLst>
          </p:cNvPr>
          <p:cNvSpPr txBox="1"/>
          <p:nvPr/>
        </p:nvSpPr>
        <p:spPr>
          <a:xfrm>
            <a:off x="4680353" y="3299462"/>
            <a:ext cx="6892217" cy="1938992"/>
          </a:xfrm>
          <a:prstGeom prst="rect">
            <a:avLst/>
          </a:prstGeom>
          <a:noFill/>
        </p:spPr>
        <p:txBody>
          <a:bodyPr wrap="square">
            <a:spAutoFit/>
          </a:bodyPr>
          <a:lstStyle/>
          <a:p>
            <a:pPr eaLnBrk="1" hangingPunct="1">
              <a:lnSpc>
                <a:spcPct val="100000"/>
              </a:lnSpc>
              <a:spcBef>
                <a:spcPct val="0"/>
              </a:spcBef>
              <a:buFontTx/>
              <a:buNone/>
            </a:pPr>
            <a:r>
              <a:rPr lang="en-US" altLang="en-US" sz="2400" b="1">
                <a:latin typeface="Arial" panose="020B0604020202020204" pitchFamily="34" charset="0"/>
                <a:ea typeface="Times New Roman" panose="02020603050405020304" pitchFamily="18" charset="0"/>
                <a:cs typeface="Arial" panose="020B0604020202020204" pitchFamily="34" charset="0"/>
              </a:rPr>
              <a:t>ONLY </a:t>
            </a:r>
            <a:r>
              <a:rPr lang="en-US" altLang="en-US" sz="2400" b="1">
                <a:solidFill>
                  <a:srgbClr val="C00000"/>
                </a:solidFill>
                <a:latin typeface="Arial" panose="020B0604020202020204" pitchFamily="34" charset="0"/>
                <a:ea typeface="Times New Roman" panose="02020603050405020304" pitchFamily="18" charset="0"/>
                <a:cs typeface="Arial" panose="020B0604020202020204" pitchFamily="34" charset="0"/>
              </a:rPr>
              <a:t>Required</a:t>
            </a:r>
            <a:r>
              <a:rPr lang="en-US" altLang="en-US" sz="2400" b="1">
                <a:latin typeface="Arial" panose="020B0604020202020204" pitchFamily="34" charset="0"/>
                <a:ea typeface="Times New Roman" panose="02020603050405020304" pitchFamily="18" charset="0"/>
                <a:cs typeface="Arial" panose="020B0604020202020204" pitchFamily="34" charset="0"/>
              </a:rPr>
              <a:t> </a:t>
            </a:r>
            <a:r>
              <a:rPr lang="en-US" altLang="en-US" sz="2400">
                <a:latin typeface="Arial" panose="020B0604020202020204" pitchFamily="34" charset="0"/>
                <a:ea typeface="Times New Roman" panose="02020603050405020304" pitchFamily="18" charset="0"/>
                <a:cs typeface="Arial" panose="020B0604020202020204" pitchFamily="34" charset="0"/>
              </a:rPr>
              <a:t>for Federal GSA buildings. </a:t>
            </a:r>
          </a:p>
          <a:p>
            <a:pPr eaLnBrk="1" hangingPunct="1">
              <a:buFont typeface="Arial" panose="020B0604020202020204" pitchFamily="34" charset="0"/>
              <a:buNone/>
            </a:pPr>
            <a:r>
              <a:rPr lang="en-US" altLang="en-US" sz="2400" b="1">
                <a:ea typeface="Times New Roman" panose="02020603050405020304" pitchFamily="18" charset="0"/>
                <a:cs typeface="Arial" panose="020B0604020202020204" pitchFamily="34" charset="0"/>
              </a:rPr>
              <a:t>Industry standards referenced:</a:t>
            </a:r>
          </a:p>
          <a:p>
            <a:pPr eaLnBrk="1" hangingPunct="1">
              <a:buFontTx/>
              <a:buChar char="•"/>
            </a:pPr>
            <a:r>
              <a:rPr lang="en-US" altLang="en-US" sz="2400">
                <a:ea typeface="Times New Roman" panose="02020603050405020304" pitchFamily="18" charset="0"/>
                <a:cs typeface="Arial" panose="020B0604020202020204" pitchFamily="34" charset="0"/>
              </a:rPr>
              <a:t>Full-powered:  ANSI/BHMA A156.10 (1999)</a:t>
            </a:r>
          </a:p>
          <a:p>
            <a:pPr eaLnBrk="1" hangingPunct="1">
              <a:buFontTx/>
              <a:buChar char="•"/>
            </a:pPr>
            <a:r>
              <a:rPr lang="en-US" altLang="en-US" sz="2400">
                <a:ea typeface="Times New Roman" panose="02020603050405020304" pitchFamily="18" charset="0"/>
                <a:cs typeface="Arial" panose="020B0604020202020204" pitchFamily="34" charset="0"/>
              </a:rPr>
              <a:t>Low-energy and power-assisted:  ANSI/BHMA A156.19 (1997 or 2002) </a:t>
            </a:r>
          </a:p>
        </p:txBody>
      </p:sp>
    </p:spTree>
    <p:extLst>
      <p:ext uri="{BB962C8B-B14F-4D97-AF65-F5344CB8AC3E}">
        <p14:creationId xmlns:p14="http://schemas.microsoft.com/office/powerpoint/2010/main" val="3146676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BE8C8-7260-A076-846B-DBA5521F4FEC}"/>
              </a:ext>
            </a:extLst>
          </p:cNvPr>
          <p:cNvSpPr txBox="1">
            <a:spLocks/>
          </p:cNvSpPr>
          <p:nvPr/>
        </p:nvSpPr>
        <p:spPr>
          <a:xfrm>
            <a:off x="462113" y="697938"/>
            <a:ext cx="1172988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Automated Doors - Entrances</a:t>
            </a:r>
          </a:p>
        </p:txBody>
      </p:sp>
      <p:sp>
        <p:nvSpPr>
          <p:cNvPr id="3" name="Rectangle 1">
            <a:extLst>
              <a:ext uri="{FF2B5EF4-FFF2-40B4-BE49-F238E27FC236}">
                <a16:creationId xmlns:a16="http://schemas.microsoft.com/office/drawing/2014/main" id="{9A08F6ED-2ECB-23A4-F979-1D107EC4703C}"/>
              </a:ext>
            </a:extLst>
          </p:cNvPr>
          <p:cNvSpPr>
            <a:spLocks noChangeArrowheads="1"/>
          </p:cNvSpPr>
          <p:nvPr/>
        </p:nvSpPr>
        <p:spPr bwMode="auto">
          <a:xfrm>
            <a:off x="1265981" y="1346457"/>
            <a:ext cx="261066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a:t>Footprint 30” X 48”</a:t>
            </a:r>
          </a:p>
          <a:p>
            <a:pPr eaLnBrk="1" hangingPunct="1">
              <a:buFont typeface="Arial" panose="020B0604020202020204" pitchFamily="34" charset="0"/>
              <a:buChar char="•"/>
            </a:pPr>
            <a:r>
              <a:rPr lang="en-US" altLang="en-US"/>
              <a:t> Accessible Route</a:t>
            </a:r>
          </a:p>
        </p:txBody>
      </p:sp>
      <p:pic>
        <p:nvPicPr>
          <p:cNvPr id="4" name="Picture 4" descr="ADA push pad for automatic door openers owing a person operating the door opener">
            <a:extLst>
              <a:ext uri="{FF2B5EF4-FFF2-40B4-BE49-F238E27FC236}">
                <a16:creationId xmlns:a16="http://schemas.microsoft.com/office/drawing/2014/main" id="{09701861-BB79-BD0D-B398-5B655B9CB67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265981" y="2147632"/>
            <a:ext cx="4391241" cy="27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E3BEDB26-902F-D7CD-230B-958E56006986}"/>
              </a:ext>
            </a:extLst>
          </p:cNvPr>
          <p:cNvSpPr txBox="1">
            <a:spLocks noChangeArrowheads="1"/>
          </p:cNvSpPr>
          <p:nvPr/>
        </p:nvSpPr>
        <p:spPr>
          <a:xfrm>
            <a:off x="1171402" y="4949585"/>
            <a:ext cx="4773613" cy="531813"/>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altLang="en-US">
                <a:ea typeface="ＭＳ Ｐゴシック" panose="020B0600070205080204" pitchFamily="34" charset="-128"/>
              </a:rPr>
              <a:t>Provide wheelchair space at controls outside door swing.</a:t>
            </a:r>
          </a:p>
          <a:p>
            <a:pPr algn="ctr" fontAlgn="auto">
              <a:spcAft>
                <a:spcPts val="0"/>
              </a:spcAft>
              <a:buFont typeface="Arial" panose="020B0604020202020204" pitchFamily="34" charset="0"/>
              <a:buNone/>
            </a:pPr>
            <a:endParaRPr lang="en-US" altLang="en-US" sz="2000">
              <a:ea typeface="ＭＳ Ｐゴシック" panose="020B0600070205080204" pitchFamily="34" charset="-128"/>
            </a:endParaRPr>
          </a:p>
          <a:p>
            <a:pPr fontAlgn="auto">
              <a:spcAft>
                <a:spcPts val="0"/>
              </a:spcAft>
            </a:pPr>
            <a:endParaRPr lang="en-US" altLang="en-US">
              <a:ea typeface="ＭＳ Ｐゴシック" panose="020B0600070205080204" pitchFamily="34" charset="-128"/>
            </a:endParaRPr>
          </a:p>
        </p:txBody>
      </p:sp>
      <p:pic>
        <p:nvPicPr>
          <p:cNvPr id="6" name="Picture 5" descr="ADA push pad for automatic door openers owing a person operating the door opener">
            <a:extLst>
              <a:ext uri="{FF2B5EF4-FFF2-40B4-BE49-F238E27FC236}">
                <a16:creationId xmlns:a16="http://schemas.microsoft.com/office/drawing/2014/main" id="{CEC74000-AA7F-850C-C61A-0AA98758CE7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41476" y="1346457"/>
            <a:ext cx="3788229" cy="173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DA push pad for automatic door openers owing a person operating the door opener">
            <a:extLst>
              <a:ext uri="{FF2B5EF4-FFF2-40B4-BE49-F238E27FC236}">
                <a16:creationId xmlns:a16="http://schemas.microsoft.com/office/drawing/2014/main" id="{F07B9D62-1A25-6C9D-827C-B4E9EDADDAB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541476" y="3265158"/>
            <a:ext cx="3788229" cy="19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506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0117F-4F9C-5561-D864-FF82ACCA2919}"/>
              </a:ext>
            </a:extLst>
          </p:cNvPr>
          <p:cNvSpPr txBox="1">
            <a:spLocks/>
          </p:cNvSpPr>
          <p:nvPr/>
        </p:nvSpPr>
        <p:spPr>
          <a:xfrm>
            <a:off x="462113" y="697938"/>
            <a:ext cx="1172988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Ramp slopes 405.2 </a:t>
            </a:r>
          </a:p>
        </p:txBody>
      </p:sp>
      <p:sp>
        <p:nvSpPr>
          <p:cNvPr id="3" name="Content Placeholder 2">
            <a:extLst>
              <a:ext uri="{FF2B5EF4-FFF2-40B4-BE49-F238E27FC236}">
                <a16:creationId xmlns:a16="http://schemas.microsoft.com/office/drawing/2014/main" id="{5859FBCE-F326-EEAA-625A-BDA88B6F23C1}"/>
              </a:ext>
            </a:extLst>
          </p:cNvPr>
          <p:cNvSpPr txBox="1">
            <a:spLocks noChangeArrowheads="1"/>
          </p:cNvSpPr>
          <p:nvPr/>
        </p:nvSpPr>
        <p:spPr>
          <a:xfrm>
            <a:off x="462113" y="1850413"/>
            <a:ext cx="6086171" cy="2484489"/>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pPr>
            <a:r>
              <a:rPr lang="en-US" altLang="en-US" sz="2000">
                <a:ea typeface="ＭＳ Ｐゴシック" panose="020B0600070205080204" pitchFamily="34" charset="-128"/>
              </a:rPr>
              <a:t>1:20 – Walking surfaces</a:t>
            </a:r>
          </a:p>
          <a:p>
            <a:pPr marL="0" indent="0" fontAlgn="auto">
              <a:spcAft>
                <a:spcPts val="0"/>
              </a:spcAft>
              <a:buFont typeface="Wingdings" panose="05000000000000000000" pitchFamily="2" charset="2"/>
              <a:buNone/>
            </a:pPr>
            <a:r>
              <a:rPr lang="en-US" altLang="en-US" sz="2000">
                <a:ea typeface="ＭＳ Ｐゴシック" panose="020B0600070205080204" pitchFamily="34" charset="-128"/>
              </a:rPr>
              <a:t>1:12 - New Ramps</a:t>
            </a:r>
          </a:p>
          <a:p>
            <a:pPr marL="0" indent="0" fontAlgn="auto">
              <a:spcAft>
                <a:spcPts val="0"/>
              </a:spcAft>
              <a:buFont typeface="Wingdings" panose="05000000000000000000" pitchFamily="2" charset="2"/>
              <a:buNone/>
            </a:pPr>
            <a:r>
              <a:rPr lang="en-US" altLang="en-US" sz="2000">
                <a:ea typeface="ＭＳ Ｐゴシック" panose="020B0600070205080204" pitchFamily="34" charset="-128"/>
              </a:rPr>
              <a:t>1:10 - Ramps on existing sites with maximum 6” rise</a:t>
            </a:r>
          </a:p>
          <a:p>
            <a:pPr marL="0" indent="0" fontAlgn="auto">
              <a:spcAft>
                <a:spcPts val="0"/>
              </a:spcAft>
              <a:buFont typeface="Wingdings" panose="05000000000000000000" pitchFamily="2" charset="2"/>
              <a:buNone/>
            </a:pPr>
            <a:r>
              <a:rPr lang="en-US" altLang="en-US" sz="2000">
                <a:ea typeface="ＭＳ Ｐゴシック" panose="020B0600070205080204" pitchFamily="34" charset="-128"/>
              </a:rPr>
              <a:t>1:8 -   </a:t>
            </a:r>
            <a:r>
              <a:rPr lang="en-US" altLang="en-US" sz="2000">
                <a:solidFill>
                  <a:srgbClr val="000000"/>
                </a:solidFill>
                <a:ea typeface="ＭＳ Ｐゴシック" panose="020B0600070205080204" pitchFamily="34" charset="-128"/>
              </a:rPr>
              <a:t>Ramps on existing sites with maximum 3” rise</a:t>
            </a:r>
          </a:p>
          <a:p>
            <a:pPr marL="0" indent="0" fontAlgn="auto">
              <a:spcAft>
                <a:spcPts val="0"/>
              </a:spcAft>
              <a:buFont typeface="Wingdings" panose="05000000000000000000" pitchFamily="2" charset="2"/>
              <a:buNone/>
            </a:pPr>
            <a:endParaRPr lang="en-US" altLang="en-US" sz="2000">
              <a:solidFill>
                <a:srgbClr val="000000"/>
              </a:solidFill>
              <a:ea typeface="ＭＳ Ｐゴシック" panose="020B0600070205080204" pitchFamily="34" charset="-128"/>
            </a:endParaRPr>
          </a:p>
          <a:p>
            <a:pPr marL="0" indent="0" fontAlgn="auto">
              <a:spcAft>
                <a:spcPts val="0"/>
              </a:spcAft>
              <a:buFont typeface="Wingdings" panose="05000000000000000000" pitchFamily="2" charset="2"/>
              <a:buNone/>
            </a:pPr>
            <a:r>
              <a:rPr lang="en-US" altLang="en-US" sz="2000">
                <a:solidFill>
                  <a:srgbClr val="000000"/>
                </a:solidFill>
                <a:ea typeface="ＭＳ Ｐゴシック" panose="020B0600070205080204" pitchFamily="34" charset="-128"/>
              </a:rPr>
              <a:t>What is the impact of the ramp slope on a person with a disability?</a:t>
            </a:r>
            <a:endParaRPr lang="en-US" altLang="en-US">
              <a:ea typeface="ＭＳ Ｐゴシック" panose="020B0600070205080204" pitchFamily="34" charset="-128"/>
            </a:endParaRPr>
          </a:p>
        </p:txBody>
      </p:sp>
      <p:pic>
        <p:nvPicPr>
          <p:cNvPr id="4" name="Picture 5" descr="stairs with dangerous non-complaint ramp and a step at the top of ramp">
            <a:extLst>
              <a:ext uri="{FF2B5EF4-FFF2-40B4-BE49-F238E27FC236}">
                <a16:creationId xmlns:a16="http://schemas.microsoft.com/office/drawing/2014/main" id="{1E20F87B-6124-1A30-0DA0-388D359BF28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r="-53"/>
          <a:stretch>
            <a:fillRect/>
          </a:stretch>
        </p:blipFill>
        <p:spPr bwMode="auto">
          <a:xfrm>
            <a:off x="7184718" y="1346457"/>
            <a:ext cx="3779838" cy="20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dangerous ramps&#10;&#10;stairs with dangerous non-complaint ramp and steps next to ramp with no edge protection">
            <a:extLst>
              <a:ext uri="{FF2B5EF4-FFF2-40B4-BE49-F238E27FC236}">
                <a16:creationId xmlns:a16="http://schemas.microsoft.com/office/drawing/2014/main" id="{A8332729-3736-64AD-D34D-601E904E8C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4718" y="3487636"/>
            <a:ext cx="3779838" cy="19004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128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A1A1C1-D8F5-5E53-0F77-1C1288FB0B26}"/>
              </a:ext>
            </a:extLst>
          </p:cNvPr>
          <p:cNvSpPr/>
          <p:nvPr/>
        </p:nvSpPr>
        <p:spPr>
          <a:xfrm>
            <a:off x="1524001" y="345973"/>
            <a:ext cx="3038475" cy="5258414"/>
          </a:xfrm>
          <a:prstGeom prst="rect">
            <a:avLst/>
          </a:prstGeom>
          <a:solidFill>
            <a:srgbClr val="41385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p>
        </p:txBody>
      </p:sp>
      <p:sp>
        <p:nvSpPr>
          <p:cNvPr id="3" name="Title 3">
            <a:extLst>
              <a:ext uri="{FF2B5EF4-FFF2-40B4-BE49-F238E27FC236}">
                <a16:creationId xmlns:a16="http://schemas.microsoft.com/office/drawing/2014/main" id="{51EA58EF-E34A-D3A2-3A6C-72BE487FFA7F}"/>
              </a:ext>
            </a:extLst>
          </p:cNvPr>
          <p:cNvSpPr txBox="1">
            <a:spLocks/>
          </p:cNvSpPr>
          <p:nvPr/>
        </p:nvSpPr>
        <p:spPr>
          <a:xfrm>
            <a:off x="1893889" y="733323"/>
            <a:ext cx="2312987" cy="914400"/>
          </a:xfrm>
        </p:spPr>
        <p:txBody>
          <a:bodyPr lIns="68580" tIns="34290" rIns="68580" bIns="34290">
            <a:normAutofit/>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defRPr/>
            </a:pPr>
            <a:r>
              <a:rPr lang="en-US">
                <a:solidFill>
                  <a:srgbClr val="FFFFFF"/>
                </a:solidFill>
              </a:rPr>
              <a:t>Curb Ramp</a:t>
            </a:r>
          </a:p>
        </p:txBody>
      </p:sp>
      <p:sp>
        <p:nvSpPr>
          <p:cNvPr id="4" name="Content Placeholder 10">
            <a:extLst>
              <a:ext uri="{FF2B5EF4-FFF2-40B4-BE49-F238E27FC236}">
                <a16:creationId xmlns:a16="http://schemas.microsoft.com/office/drawing/2014/main" id="{5883EB10-71E8-2B68-50BA-E31E050F8ADD}"/>
              </a:ext>
            </a:extLst>
          </p:cNvPr>
          <p:cNvSpPr txBox="1">
            <a:spLocks/>
          </p:cNvSpPr>
          <p:nvPr/>
        </p:nvSpPr>
        <p:spPr>
          <a:xfrm>
            <a:off x="1893889" y="2035074"/>
            <a:ext cx="2312987" cy="2803525"/>
          </a:xfrm>
        </p:spPr>
        <p:txBody>
          <a:bodyPr tIns="34290" bIns="34290" rtlCol="0">
            <a:normAutofit fontScale="70000" lnSpcReduction="20000"/>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 indent="-68580" fontAlgn="auto">
              <a:spcAft>
                <a:spcPts val="0"/>
              </a:spcAft>
              <a:defRPr/>
            </a:pPr>
            <a:r>
              <a:rPr lang="en-US">
                <a:solidFill>
                  <a:srgbClr val="FFFFFF"/>
                </a:solidFill>
              </a:rPr>
              <a:t>The running slope of curb ramp runs must not be steeper than 1:12 (8.33%). </a:t>
            </a:r>
            <a:br>
              <a:rPr lang="en-US">
                <a:solidFill>
                  <a:srgbClr val="FFFFFF"/>
                </a:solidFill>
              </a:rPr>
            </a:br>
            <a:r>
              <a:rPr lang="en-US">
                <a:solidFill>
                  <a:srgbClr val="FFFFFF"/>
                </a:solidFill>
              </a:rPr>
              <a:t>2010 Standards 406.1, 405.2</a:t>
            </a:r>
          </a:p>
          <a:p>
            <a:pPr marL="68580" indent="-68580" fontAlgn="auto">
              <a:spcAft>
                <a:spcPts val="0"/>
              </a:spcAft>
              <a:defRPr/>
            </a:pPr>
            <a:r>
              <a:rPr lang="en-US">
                <a:solidFill>
                  <a:srgbClr val="FFFFFF"/>
                </a:solidFill>
              </a:rPr>
              <a:t>Landings must be provided at the tops of curb ramps. </a:t>
            </a:r>
            <a:br>
              <a:rPr lang="en-US">
                <a:solidFill>
                  <a:srgbClr val="FFFFFF"/>
                </a:solidFill>
              </a:rPr>
            </a:br>
            <a:r>
              <a:rPr lang="en-US">
                <a:solidFill>
                  <a:srgbClr val="FFFFFF"/>
                </a:solidFill>
              </a:rPr>
              <a:t>2010 Standards 406.4</a:t>
            </a:r>
          </a:p>
          <a:p>
            <a:pPr marL="68580" indent="-68580" fontAlgn="auto">
              <a:spcAft>
                <a:spcPts val="0"/>
              </a:spcAft>
              <a:defRPr/>
            </a:pPr>
            <a:r>
              <a:rPr lang="en-US">
                <a:solidFill>
                  <a:srgbClr val="FFFFFF"/>
                </a:solidFill>
              </a:rPr>
              <a:t>Openings in floor surfaces must be of a size that does not permit the passage of a 1/2 inch diameter sphere. </a:t>
            </a:r>
            <a:br>
              <a:rPr lang="en-US">
                <a:solidFill>
                  <a:srgbClr val="FFFFFF"/>
                </a:solidFill>
              </a:rPr>
            </a:br>
            <a:r>
              <a:rPr lang="en-US">
                <a:solidFill>
                  <a:srgbClr val="FFFFFF"/>
                </a:solidFill>
              </a:rPr>
              <a:t>2010 Standards 302.3</a:t>
            </a:r>
          </a:p>
          <a:p>
            <a:pPr marL="68580" indent="-68580" fontAlgn="auto">
              <a:spcAft>
                <a:spcPts val="0"/>
              </a:spcAft>
              <a:defRPr/>
            </a:pPr>
            <a:endParaRPr lang="en-US" sz="1200">
              <a:solidFill>
                <a:srgbClr val="FFFFFF"/>
              </a:solidFill>
            </a:endParaRPr>
          </a:p>
          <a:p>
            <a:pPr marL="68580" indent="-68580" fontAlgn="auto">
              <a:spcAft>
                <a:spcPts val="0"/>
              </a:spcAft>
              <a:defRPr/>
            </a:pPr>
            <a:endParaRPr lang="en-US" sz="1200">
              <a:solidFill>
                <a:srgbClr val="FFFFFF"/>
              </a:solidFill>
            </a:endParaRPr>
          </a:p>
          <a:p>
            <a:pPr marL="68580" indent="-68580" fontAlgn="auto">
              <a:spcAft>
                <a:spcPts val="0"/>
              </a:spcAft>
              <a:defRPr/>
            </a:pPr>
            <a:endParaRPr lang="en-US" sz="1200">
              <a:solidFill>
                <a:srgbClr val="FFFFFF"/>
              </a:solidFill>
            </a:endParaRPr>
          </a:p>
        </p:txBody>
      </p:sp>
      <p:pic>
        <p:nvPicPr>
          <p:cNvPr id="5" name="Picture 7" descr="steep curb cut ramp with open sewer grating at bottom and large post at tope of ramp landing">
            <a:extLst>
              <a:ext uri="{FF2B5EF4-FFF2-40B4-BE49-F238E27FC236}">
                <a16:creationId xmlns:a16="http://schemas.microsoft.com/office/drawing/2014/main" id="{12AA53C1-26D3-44A8-66A0-9B7E4253B2C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02164" y="345973"/>
            <a:ext cx="6061075" cy="525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black and red rectangle&#10;&#10;Description automatically generated with low confidence">
            <a:extLst>
              <a:ext uri="{FF2B5EF4-FFF2-40B4-BE49-F238E27FC236}">
                <a16:creationId xmlns:a16="http://schemas.microsoft.com/office/drawing/2014/main" id="{B2403D75-0B25-BC7A-CEDE-26E381261A47}"/>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2872537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5CA1-DF60-A613-BCF8-FC4EA52591C1}"/>
              </a:ext>
            </a:extLst>
          </p:cNvPr>
          <p:cNvSpPr txBox="1">
            <a:spLocks/>
          </p:cNvSpPr>
          <p:nvPr/>
        </p:nvSpPr>
        <p:spPr>
          <a:xfrm>
            <a:off x="462113" y="697938"/>
            <a:ext cx="1172988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Ramps, Accessible Routes:  Slopes, Cross Slope</a:t>
            </a:r>
          </a:p>
        </p:txBody>
      </p:sp>
      <p:sp>
        <p:nvSpPr>
          <p:cNvPr id="3" name="Content Placeholder 2">
            <a:extLst>
              <a:ext uri="{FF2B5EF4-FFF2-40B4-BE49-F238E27FC236}">
                <a16:creationId xmlns:a16="http://schemas.microsoft.com/office/drawing/2014/main" id="{3DC563AF-A126-651B-2212-43075F091712}"/>
              </a:ext>
            </a:extLst>
          </p:cNvPr>
          <p:cNvSpPr txBox="1">
            <a:spLocks noChangeArrowheads="1"/>
          </p:cNvSpPr>
          <p:nvPr/>
        </p:nvSpPr>
        <p:spPr>
          <a:xfrm>
            <a:off x="462113" y="1524717"/>
            <a:ext cx="8372475" cy="2034560"/>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endParaRPr lang="en-US" altLang="en-US" sz="2000">
              <a:ea typeface="ＭＳ Ｐゴシック" panose="020B0600070205080204" pitchFamily="34" charset="-128"/>
            </a:endParaRPr>
          </a:p>
          <a:p>
            <a:pPr fontAlgn="auto">
              <a:spcAft>
                <a:spcPts val="0"/>
              </a:spcAft>
            </a:pPr>
            <a:r>
              <a:rPr lang="en-US" altLang="en-US" sz="2000">
                <a:ea typeface="ＭＳ Ｐゴシック" panose="020B0600070205080204" pitchFamily="34" charset="-128"/>
              </a:rPr>
              <a:t>Cross slope of ramp runs shall not be steeper than 1:48</a:t>
            </a:r>
          </a:p>
          <a:p>
            <a:pPr fontAlgn="auto">
              <a:spcAft>
                <a:spcPts val="0"/>
              </a:spcAft>
            </a:pPr>
            <a:r>
              <a:rPr lang="en-US" altLang="en-US" sz="2000">
                <a:ea typeface="ＭＳ Ｐゴシック" panose="020B0600070205080204" pitchFamily="34" charset="-128"/>
              </a:rPr>
              <a:t>Cross slope for landings shall not be steeper than 1:48</a:t>
            </a:r>
          </a:p>
          <a:p>
            <a:pPr fontAlgn="auto">
              <a:spcAft>
                <a:spcPts val="0"/>
              </a:spcAft>
            </a:pPr>
            <a:r>
              <a:rPr lang="en-US" altLang="en-US" sz="2000">
                <a:ea typeface="ＭＳ Ｐゴシック" panose="020B0600070205080204" pitchFamily="34" charset="-128"/>
              </a:rPr>
              <a:t>US Justice Department:  0.2 go-no-go</a:t>
            </a:r>
          </a:p>
          <a:p>
            <a:pPr fontAlgn="auto">
              <a:spcAft>
                <a:spcPts val="0"/>
              </a:spcAft>
            </a:pPr>
            <a:r>
              <a:rPr lang="en-US" altLang="en-US" sz="2000">
                <a:ea typeface="ＭＳ Ｐゴシック" panose="020B0600070205080204" pitchFamily="34" charset="-128"/>
              </a:rPr>
              <a:t>US Justice Department: 24” Digital Level</a:t>
            </a:r>
          </a:p>
          <a:p>
            <a:pPr fontAlgn="auto">
              <a:spcAft>
                <a:spcPts val="0"/>
              </a:spcAft>
            </a:pPr>
            <a:endParaRPr lang="en-US" altLang="en-US" sz="2000">
              <a:ea typeface="ＭＳ Ｐゴシック" panose="020B0600070205080204" pitchFamily="34" charset="-128"/>
            </a:endParaRPr>
          </a:p>
        </p:txBody>
      </p:sp>
      <p:pic>
        <p:nvPicPr>
          <p:cNvPr id="4" name="Picture 12" descr="Image result for digital level 0.2 cross slope sidewalk with man working wet concrete">
            <a:extLst>
              <a:ext uri="{FF2B5EF4-FFF2-40B4-BE49-F238E27FC236}">
                <a16:creationId xmlns:a16="http://schemas.microsoft.com/office/drawing/2014/main" id="{9294133E-DCE2-AE36-4D1B-7C6C18CCE8B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56334" y="1998764"/>
            <a:ext cx="4459288" cy="3121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Image of man using polio canes">
            <a:extLst>
              <a:ext uri="{FF2B5EF4-FFF2-40B4-BE49-F238E27FC236}">
                <a16:creationId xmlns:a16="http://schemas.microsoft.com/office/drawing/2014/main" id="{CB3FADDC-D561-0584-45EE-9042A52135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603" y="3665364"/>
            <a:ext cx="3579352" cy="185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Image result for digital level ">
            <a:extLst>
              <a:ext uri="{FF2B5EF4-FFF2-40B4-BE49-F238E27FC236}">
                <a16:creationId xmlns:a16="http://schemas.microsoft.com/office/drawing/2014/main" id="{55E8A9C2-AC5E-3E0A-F1D4-2630EFDE0A8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129955" y="3671630"/>
            <a:ext cx="2988600" cy="180480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243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25DE7-783C-5637-F656-E13215DE2BD4}"/>
              </a:ext>
            </a:extLst>
          </p:cNvPr>
          <p:cNvSpPr txBox="1">
            <a:spLocks/>
          </p:cNvSpPr>
          <p:nvPr/>
        </p:nvSpPr>
        <p:spPr>
          <a:xfrm>
            <a:off x="462113" y="697938"/>
            <a:ext cx="11729887"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Ramps - Edge Protection </a:t>
            </a:r>
          </a:p>
        </p:txBody>
      </p:sp>
      <p:graphicFrame>
        <p:nvGraphicFramePr>
          <p:cNvPr id="4" name="Group 52">
            <a:extLst>
              <a:ext uri="{FF2B5EF4-FFF2-40B4-BE49-F238E27FC236}">
                <a16:creationId xmlns:a16="http://schemas.microsoft.com/office/drawing/2014/main" id="{01550E4C-E2B9-5D53-795A-AE89E5AA340A}"/>
              </a:ext>
            </a:extLst>
          </p:cNvPr>
          <p:cNvGraphicFramePr>
            <a:graphicFrameLocks noGrp="1"/>
          </p:cNvGraphicFramePr>
          <p:nvPr>
            <p:extLst>
              <p:ext uri="{D42A27DB-BD31-4B8C-83A1-F6EECF244321}">
                <p14:modId xmlns:p14="http://schemas.microsoft.com/office/powerpoint/2010/main" val="153984945"/>
              </p:ext>
            </p:extLst>
          </p:nvPr>
        </p:nvGraphicFramePr>
        <p:xfrm>
          <a:off x="6806030" y="1671484"/>
          <a:ext cx="4000081" cy="3864077"/>
        </p:xfrm>
        <a:graphic>
          <a:graphicData uri="http://schemas.openxmlformats.org/drawingml/2006/table">
            <a:tbl>
              <a:tblPr/>
              <a:tblGrid>
                <a:gridCol w="4000081">
                  <a:extLst>
                    <a:ext uri="{9D8B030D-6E8A-4147-A177-3AD203B41FA5}">
                      <a16:colId xmlns:a16="http://schemas.microsoft.com/office/drawing/2014/main" val="20000"/>
                    </a:ext>
                  </a:extLst>
                </a:gridCol>
              </a:tblGrid>
              <a:tr h="31507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Verdana" pitchFamily="34" charset="0"/>
                        </a:rPr>
                        <a:t>  </a:t>
                      </a:r>
                      <a:r>
                        <a:rPr kumimoji="0" lang="en-US" sz="8200" b="0" i="0" u="none" strike="noStrike" cap="none" normalizeH="0" baseline="0">
                          <a:ln>
                            <a:noFill/>
                          </a:ln>
                          <a:solidFill>
                            <a:schemeClr val="tx1"/>
                          </a:solidFill>
                          <a:effectLst/>
                          <a:latin typeface="Verdana" pitchFamily="34" charset="0"/>
                        </a:rPr>
                        <a:t> </a:t>
                      </a:r>
                      <a:r>
                        <a:rPr kumimoji="0" lang="en-US" sz="900" b="0" i="0" u="none" strike="noStrike" cap="none" normalizeH="0" baseline="0">
                          <a:ln>
                            <a:noFill/>
                          </a:ln>
                          <a:solidFill>
                            <a:schemeClr val="tx1"/>
                          </a:solidFill>
                          <a:effectLst/>
                          <a:latin typeface="Verdana" pitchFamily="34" charset="0"/>
                        </a:rPr>
                        <a:t>                                                                                                                                                                                                                     </a:t>
                      </a:r>
                    </a:p>
                  </a:txBody>
                  <a:tcPr marL="91452" marR="91452" marT="45726" marB="45726" anchor="ctr" horzOverflow="overflow">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33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Verdana" pitchFamily="34" charset="0"/>
                        </a:rPr>
                        <a:t>Figure 405.9.1 Extended Floor or Ground Surface Edge Protection</a:t>
                      </a:r>
                      <a:endParaRPr kumimoji="0" lang="en-US" sz="2400" b="0" i="0" u="none" strike="noStrike" cap="none" normalizeH="0" baseline="0">
                        <a:ln>
                          <a:noFill/>
                        </a:ln>
                        <a:solidFill>
                          <a:schemeClr val="tx1"/>
                        </a:solidFill>
                        <a:effectLst/>
                        <a:latin typeface="Arial" charset="0"/>
                      </a:endParaRPr>
                    </a:p>
                  </a:txBody>
                  <a:tcPr marL="91452" marR="91452" marT="45726" marB="45726" anchor="ctr" horzOverflow="overflow">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 name="Picture 16" descr="The cross section of a ramp with handrails is shown where the ramp surface extends 12 inches (305 mm) minimum to the outside of the handrails.">
            <a:extLst>
              <a:ext uri="{FF2B5EF4-FFF2-40B4-BE49-F238E27FC236}">
                <a16:creationId xmlns:a16="http://schemas.microsoft.com/office/drawing/2014/main" id="{ECE60E5D-DD10-6413-5A71-41AED11A60A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27043" y="1915636"/>
            <a:ext cx="3589768" cy="116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An elevation drawing shows a vertical clearance of less than 4 inches (100 mm) between the ramp surface and the bottom edge of a horizontal rail.">
            <a:extLst>
              <a:ext uri="{FF2B5EF4-FFF2-40B4-BE49-F238E27FC236}">
                <a16:creationId xmlns:a16="http://schemas.microsoft.com/office/drawing/2014/main" id="{78E2F963-DE99-1F46-4A0E-68D5F165F8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43422" y="3429000"/>
            <a:ext cx="2370602" cy="123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4">
            <a:extLst>
              <a:ext uri="{FF2B5EF4-FFF2-40B4-BE49-F238E27FC236}">
                <a16:creationId xmlns:a16="http://schemas.microsoft.com/office/drawing/2014/main" id="{1A17F638-7849-C734-CD65-6A836947F3AA}"/>
              </a:ext>
            </a:extLst>
          </p:cNvPr>
          <p:cNvSpPr txBox="1">
            <a:spLocks noChangeArrowheads="1"/>
          </p:cNvSpPr>
          <p:nvPr/>
        </p:nvSpPr>
        <p:spPr bwMode="auto">
          <a:xfrm>
            <a:off x="462113" y="1671484"/>
            <a:ext cx="62546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000" b="1">
                <a:solidFill>
                  <a:srgbClr val="000000"/>
                </a:solidFill>
                <a:latin typeface="Arial" panose="020B0604020202020204" pitchFamily="34" charset="0"/>
              </a:rPr>
              <a:t>Edge protection complying with 405.9.1 </a:t>
            </a:r>
            <a:r>
              <a:rPr lang="en-US" altLang="en-US" sz="2000" b="1" i="1" u="sng">
                <a:solidFill>
                  <a:srgbClr val="000000"/>
                </a:solidFill>
                <a:latin typeface="Arial" panose="020B0604020202020204" pitchFamily="34" charset="0"/>
              </a:rPr>
              <a:t>or</a:t>
            </a:r>
            <a:r>
              <a:rPr lang="en-US" altLang="en-US" sz="2000" b="1">
                <a:solidFill>
                  <a:srgbClr val="000000"/>
                </a:solidFill>
                <a:latin typeface="Arial" panose="020B0604020202020204" pitchFamily="34" charset="0"/>
              </a:rPr>
              <a:t> 405.9.2 shall be provided on each side of ramp runs and at each side of ramp landings. </a:t>
            </a:r>
          </a:p>
        </p:txBody>
      </p:sp>
      <p:sp>
        <p:nvSpPr>
          <p:cNvPr id="8" name="Text Box 49">
            <a:extLst>
              <a:ext uri="{FF2B5EF4-FFF2-40B4-BE49-F238E27FC236}">
                <a16:creationId xmlns:a16="http://schemas.microsoft.com/office/drawing/2014/main" id="{261519F3-DCF6-1543-C8CF-D9805B9FC2C7}"/>
              </a:ext>
            </a:extLst>
          </p:cNvPr>
          <p:cNvSpPr txBox="1">
            <a:spLocks noChangeArrowheads="1"/>
          </p:cNvSpPr>
          <p:nvPr/>
        </p:nvSpPr>
        <p:spPr bwMode="auto">
          <a:xfrm>
            <a:off x="462113" y="2932777"/>
            <a:ext cx="578922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a:solidFill>
                  <a:srgbClr val="000000"/>
                </a:solidFill>
                <a:latin typeface="Arial" panose="020B0604020202020204" pitchFamily="34" charset="0"/>
              </a:rPr>
              <a:t>405.9.1 Extended Floor or Ground Surface. The floor or ground surface of the ramp run or landing shall extend 12 inches (305 mm) minimum beyond the inside face of a handrail complying with 505. </a:t>
            </a:r>
          </a:p>
          <a:p>
            <a:pPr eaLnBrk="1" hangingPunct="1">
              <a:lnSpc>
                <a:spcPct val="100000"/>
              </a:lnSpc>
              <a:spcBef>
                <a:spcPct val="50000"/>
              </a:spcBef>
              <a:buFontTx/>
              <a:buNone/>
            </a:pPr>
            <a:endParaRPr lang="en-US" altLang="en-US" sz="1800">
              <a:solidFill>
                <a:srgbClr val="000000"/>
              </a:solidFill>
              <a:latin typeface="Arial" panose="020B0604020202020204" pitchFamily="34" charset="0"/>
            </a:endParaRPr>
          </a:p>
        </p:txBody>
      </p:sp>
    </p:spTree>
    <p:extLst>
      <p:ext uri="{BB962C8B-B14F-4D97-AF65-F5344CB8AC3E}">
        <p14:creationId xmlns:p14="http://schemas.microsoft.com/office/powerpoint/2010/main" val="137993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Letter&#10;&#10;Description automatically generated with medium confidence">
            <a:extLst>
              <a:ext uri="{FF2B5EF4-FFF2-40B4-BE49-F238E27FC236}">
                <a16:creationId xmlns:a16="http://schemas.microsoft.com/office/drawing/2014/main" id="{F0A8F547-33CC-A576-E28E-407A02861D4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039034" y="354227"/>
            <a:ext cx="8113931" cy="525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E5287815-D3C6-4E28-3D85-8BD5799A5F35}"/>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Diagram, timeline&#10;&#10;Description automatically generated">
            <a:extLst>
              <a:ext uri="{FF2B5EF4-FFF2-40B4-BE49-F238E27FC236}">
                <a16:creationId xmlns:a16="http://schemas.microsoft.com/office/drawing/2014/main" id="{FC586B93-7848-DD83-1AD8-B7EDEF6DD0F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36064" y="329184"/>
            <a:ext cx="8116901"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and red rectangle&#10;&#10;Description automatically generated with low confidence">
            <a:extLst>
              <a:ext uri="{FF2B5EF4-FFF2-40B4-BE49-F238E27FC236}">
                <a16:creationId xmlns:a16="http://schemas.microsoft.com/office/drawing/2014/main" id="{0814647B-7BC6-6DC2-63E0-EAA78CC769FC}"/>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Text, letter&#10;&#10;Description automatically generated">
            <a:extLst>
              <a:ext uri="{FF2B5EF4-FFF2-40B4-BE49-F238E27FC236}">
                <a16:creationId xmlns:a16="http://schemas.microsoft.com/office/drawing/2014/main" id="{4509A6FC-B146-35F5-C20B-A9FA8A0F329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036064" y="341376"/>
            <a:ext cx="8116901" cy="529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and red rectangle&#10;&#10;Description automatically generated with low confidence">
            <a:extLst>
              <a:ext uri="{FF2B5EF4-FFF2-40B4-BE49-F238E27FC236}">
                <a16:creationId xmlns:a16="http://schemas.microsoft.com/office/drawing/2014/main" id="{9DD0B8CA-6212-CA0E-63FE-B2B212869933}"/>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A picture containing text, businesscard&#10;&#10;Description automatically generated">
            <a:extLst>
              <a:ext uri="{FF2B5EF4-FFF2-40B4-BE49-F238E27FC236}">
                <a16:creationId xmlns:a16="http://schemas.microsoft.com/office/drawing/2014/main" id="{2F0123C1-0AD0-6B2C-F9CB-C0256AC4FA2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036064" y="316992"/>
            <a:ext cx="7994981"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and red rectangle&#10;&#10;Description automatically generated with low confidence">
            <a:extLst>
              <a:ext uri="{FF2B5EF4-FFF2-40B4-BE49-F238E27FC236}">
                <a16:creationId xmlns:a16="http://schemas.microsoft.com/office/drawing/2014/main" id="{D750F6AC-F1F8-5DBE-4F59-F6FD1E4E4865}"/>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5D8F57C5-7DC8-2729-4D0F-603C3E854476}"/>
              </a:ext>
            </a:extLst>
          </p:cNvPr>
          <p:cNvSpPr>
            <a:spLocks noGrp="1" noChangeArrowheads="1"/>
          </p:cNvSpPr>
          <p:nvPr>
            <p:ph type="title"/>
          </p:nvPr>
        </p:nvSpPr>
        <p:spPr>
          <a:xfrm>
            <a:off x="345758" y="650240"/>
            <a:ext cx="7981950" cy="767080"/>
          </a:xfrm>
        </p:spPr>
        <p:txBody>
          <a:bodyPr/>
          <a:lstStyle/>
          <a:p>
            <a:r>
              <a:rPr lang="en-US" altLang="en-US" sz="4400"/>
              <a:t>Disclaimer</a:t>
            </a:r>
          </a:p>
        </p:txBody>
      </p:sp>
      <p:sp>
        <p:nvSpPr>
          <p:cNvPr id="96259" name="Text Placeholder 3">
            <a:extLst>
              <a:ext uri="{FF2B5EF4-FFF2-40B4-BE49-F238E27FC236}">
                <a16:creationId xmlns:a16="http://schemas.microsoft.com/office/drawing/2014/main" id="{A27BC7AA-6AB0-8EFC-A579-7DED49495491}"/>
              </a:ext>
            </a:extLst>
          </p:cNvPr>
          <p:cNvSpPr>
            <a:spLocks noGrp="1" noChangeArrowheads="1"/>
          </p:cNvSpPr>
          <p:nvPr>
            <p:ph type="body" sz="half" idx="2"/>
          </p:nvPr>
        </p:nvSpPr>
        <p:spPr>
          <a:xfrm>
            <a:off x="3688398" y="1946753"/>
            <a:ext cx="8361362" cy="2144711"/>
          </a:xfrm>
        </p:spPr>
        <p:txBody>
          <a:bodyPr/>
          <a:lstStyle/>
          <a:p>
            <a:pPr>
              <a:spcBef>
                <a:spcPct val="0"/>
              </a:spcBef>
            </a:pPr>
            <a:r>
              <a:rPr lang="en-US" altLang="en-US" sz="1800"/>
              <a:t>Information, materials, and/or technical assistance provided in this webinar are intended solely as informal guidance and are neither a determination of your legal rights or responsibilities under the ADA, nor binding on any agency with enforcement responsibility under the ADA.</a:t>
            </a:r>
          </a:p>
          <a:p>
            <a:pPr>
              <a:spcBef>
                <a:spcPct val="0"/>
              </a:spcBef>
            </a:pPr>
            <a:r>
              <a:rPr lang="en-US" altLang="en-US" sz="1800"/>
              <a:t> </a:t>
            </a:r>
          </a:p>
          <a:p>
            <a:pPr>
              <a:spcBef>
                <a:spcPct val="0"/>
              </a:spcBef>
            </a:pPr>
            <a:r>
              <a:rPr lang="en-US" altLang="en-US" sz="1800"/>
              <a:t>This session is authorized by the ADA and the U.S. Access Board to provide information, materials, and technical assistance to individuals and entities that are covered by the ADA.  The contents of this presentation were developed under the guidance of the U.S. Access Board and the ADA. </a:t>
            </a:r>
          </a:p>
        </p:txBody>
      </p:sp>
      <p:pic>
        <p:nvPicPr>
          <p:cNvPr id="3" name="Picture 2" descr="Megaphone">
            <a:extLst>
              <a:ext uri="{FF2B5EF4-FFF2-40B4-BE49-F238E27FC236}">
                <a16:creationId xmlns:a16="http://schemas.microsoft.com/office/drawing/2014/main" id="{18F5A715-8FEC-93D8-EB5E-1B16C73D2A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5758" y="1417320"/>
            <a:ext cx="3225800" cy="3225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60A4-88F5-0F23-33D4-7558C3FAEAD2}"/>
              </a:ext>
            </a:extLst>
          </p:cNvPr>
          <p:cNvSpPr txBox="1">
            <a:spLocks/>
          </p:cNvSpPr>
          <p:nvPr/>
        </p:nvSpPr>
        <p:spPr>
          <a:xfrm>
            <a:off x="462113" y="697938"/>
            <a:ext cx="11571391"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Chapter 5: General Site &amp; Building Elements</a:t>
            </a:r>
          </a:p>
        </p:txBody>
      </p:sp>
      <p:pic>
        <p:nvPicPr>
          <p:cNvPr id="3" name="Picture 2" descr="Picture of 2010 ADA Standards for Accessible Design book">
            <a:extLst>
              <a:ext uri="{FF2B5EF4-FFF2-40B4-BE49-F238E27FC236}">
                <a16:creationId xmlns:a16="http://schemas.microsoft.com/office/drawing/2014/main" id="{B4781293-6C7F-3473-F573-6458778CB9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22414" y="1914144"/>
            <a:ext cx="2947172" cy="360978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911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A19F-736B-ADCE-DF9E-A6F029F81BA3}"/>
              </a:ext>
            </a:extLst>
          </p:cNvPr>
          <p:cNvSpPr txBox="1">
            <a:spLocks/>
          </p:cNvSpPr>
          <p:nvPr/>
        </p:nvSpPr>
        <p:spPr>
          <a:xfrm>
            <a:off x="462113" y="697938"/>
            <a:ext cx="11571391"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Van Spaces (502) </a:t>
            </a:r>
          </a:p>
        </p:txBody>
      </p:sp>
      <p:grpSp>
        <p:nvGrpSpPr>
          <p:cNvPr id="3" name="Group 4" descr="overhead graphic of van parking spaces with access aisles and vans and cars and dimensions of the spaces">
            <a:extLst>
              <a:ext uri="{FF2B5EF4-FFF2-40B4-BE49-F238E27FC236}">
                <a16:creationId xmlns:a16="http://schemas.microsoft.com/office/drawing/2014/main" id="{2B531423-E334-5791-2483-6614966CF8F1}"/>
              </a:ext>
            </a:extLst>
          </p:cNvPr>
          <p:cNvGrpSpPr>
            <a:grpSpLocks noGrp="1"/>
          </p:cNvGrpSpPr>
          <p:nvPr/>
        </p:nvGrpSpPr>
        <p:grpSpPr bwMode="auto">
          <a:xfrm>
            <a:off x="1794809" y="1231392"/>
            <a:ext cx="8604250" cy="4046312"/>
            <a:chOff x="480" y="624"/>
            <a:chExt cx="4607" cy="2496"/>
          </a:xfrm>
        </p:grpSpPr>
        <p:pic>
          <p:nvPicPr>
            <p:cNvPr id="4" name="Picture 5" descr="Van-Parking">
              <a:extLst>
                <a:ext uri="{FF2B5EF4-FFF2-40B4-BE49-F238E27FC236}">
                  <a16:creationId xmlns:a16="http://schemas.microsoft.com/office/drawing/2014/main" id="{F9CE610C-444E-0F1C-5C8D-9AC3E7965E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 y="624"/>
              <a:ext cx="4607"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6">
              <a:extLst>
                <a:ext uri="{FF2B5EF4-FFF2-40B4-BE49-F238E27FC236}">
                  <a16:creationId xmlns:a16="http://schemas.microsoft.com/office/drawing/2014/main" id="{1AAFC686-CADB-A9EB-C17E-EFA30511236E}"/>
                </a:ext>
              </a:extLst>
            </p:cNvPr>
            <p:cNvSpPr>
              <a:spLocks noChangeShapeType="1"/>
            </p:cNvSpPr>
            <p:nvPr/>
          </p:nvSpPr>
          <p:spPr bwMode="auto">
            <a:xfrm>
              <a:off x="2784" y="2496"/>
              <a:ext cx="0" cy="48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7">
              <a:extLst>
                <a:ext uri="{FF2B5EF4-FFF2-40B4-BE49-F238E27FC236}">
                  <a16:creationId xmlns:a16="http://schemas.microsoft.com/office/drawing/2014/main" id="{F19912AC-2A07-2884-D117-95A95586E2C3}"/>
                </a:ext>
              </a:extLst>
            </p:cNvPr>
            <p:cNvSpPr>
              <a:spLocks noChangeShapeType="1"/>
            </p:cNvSpPr>
            <p:nvPr/>
          </p:nvSpPr>
          <p:spPr bwMode="auto">
            <a:xfrm flipH="1">
              <a:off x="2784" y="2976"/>
              <a:ext cx="72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8">
              <a:extLst>
                <a:ext uri="{FF2B5EF4-FFF2-40B4-BE49-F238E27FC236}">
                  <a16:creationId xmlns:a16="http://schemas.microsoft.com/office/drawing/2014/main" id="{9369BFD3-FEEA-081A-3C9A-D41548B7CB99}"/>
                </a:ext>
              </a:extLst>
            </p:cNvPr>
            <p:cNvSpPr txBox="1">
              <a:spLocks noChangeArrowheads="1"/>
            </p:cNvSpPr>
            <p:nvPr/>
          </p:nvSpPr>
          <p:spPr bwMode="auto">
            <a:xfrm>
              <a:off x="3008" y="2622"/>
              <a:ext cx="271"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solidFill>
                    <a:srgbClr val="000000"/>
                  </a:solidFill>
                  <a:latin typeface="Arial Unicode MS" panose="020B0604020202020204" pitchFamily="34" charset="-128"/>
                </a:rPr>
                <a:t>8’</a:t>
              </a:r>
            </a:p>
          </p:txBody>
        </p:sp>
      </p:grpSp>
      <p:sp>
        <p:nvSpPr>
          <p:cNvPr id="8" name="AutoShape 10">
            <a:extLst>
              <a:ext uri="{FF2B5EF4-FFF2-40B4-BE49-F238E27FC236}">
                <a16:creationId xmlns:a16="http://schemas.microsoft.com/office/drawing/2014/main" id="{517414A2-956A-2050-FE68-68A49792586D}"/>
              </a:ext>
            </a:extLst>
          </p:cNvPr>
          <p:cNvSpPr>
            <a:spLocks noChangeArrowheads="1"/>
          </p:cNvSpPr>
          <p:nvPr/>
        </p:nvSpPr>
        <p:spPr bwMode="auto">
          <a:xfrm>
            <a:off x="1704975" y="5049104"/>
            <a:ext cx="2667000" cy="457200"/>
          </a:xfrm>
          <a:prstGeom prst="wedgeRectCallout">
            <a:avLst>
              <a:gd name="adj1" fmla="val 16546"/>
              <a:gd name="adj2" fmla="val -195833"/>
            </a:avLst>
          </a:prstGeom>
          <a:solidFill>
            <a:schemeClr val="bg1"/>
          </a:solidFill>
          <a:ln w="9525" algn="ctr">
            <a:solidFill>
              <a:srgbClr val="0000FF"/>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70C0"/>
                </a:solidFill>
                <a:latin typeface="Arial Unicode MS" panose="020B0604020202020204" pitchFamily="34" charset="-128"/>
              </a:rPr>
              <a:t>    Van space </a:t>
            </a:r>
          </a:p>
        </p:txBody>
      </p:sp>
      <p:sp>
        <p:nvSpPr>
          <p:cNvPr id="9" name="AutoShape 9">
            <a:extLst>
              <a:ext uri="{FF2B5EF4-FFF2-40B4-BE49-F238E27FC236}">
                <a16:creationId xmlns:a16="http://schemas.microsoft.com/office/drawing/2014/main" id="{73077767-26D4-18FC-5EEE-0EFE425DC0C7}"/>
              </a:ext>
            </a:extLst>
          </p:cNvPr>
          <p:cNvSpPr>
            <a:spLocks noChangeArrowheads="1"/>
          </p:cNvSpPr>
          <p:nvPr/>
        </p:nvSpPr>
        <p:spPr bwMode="auto">
          <a:xfrm>
            <a:off x="4960938" y="5049104"/>
            <a:ext cx="1905000" cy="457200"/>
          </a:xfrm>
          <a:prstGeom prst="wedgeRectCallout">
            <a:avLst>
              <a:gd name="adj1" fmla="val 27083"/>
              <a:gd name="adj2" fmla="val -178125"/>
            </a:avLst>
          </a:prstGeom>
          <a:solidFill>
            <a:schemeClr val="bg1"/>
          </a:solidFill>
          <a:ln w="9525" algn="ctr">
            <a:solidFill>
              <a:srgbClr val="0000FF"/>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70C0"/>
                </a:solidFill>
                <a:latin typeface="Arial Unicode MS" panose="020B0604020202020204" pitchFamily="34" charset="-128"/>
              </a:rPr>
              <a:t>Car space</a:t>
            </a:r>
          </a:p>
        </p:txBody>
      </p:sp>
      <p:sp>
        <p:nvSpPr>
          <p:cNvPr id="10" name="AutoShape 11">
            <a:extLst>
              <a:ext uri="{FF2B5EF4-FFF2-40B4-BE49-F238E27FC236}">
                <a16:creationId xmlns:a16="http://schemas.microsoft.com/office/drawing/2014/main" id="{68B05FE6-7FDC-1B5A-BCA5-7468161004A4}"/>
              </a:ext>
            </a:extLst>
          </p:cNvPr>
          <p:cNvSpPr>
            <a:spLocks noChangeArrowheads="1"/>
          </p:cNvSpPr>
          <p:nvPr/>
        </p:nvSpPr>
        <p:spPr bwMode="auto">
          <a:xfrm>
            <a:off x="7715577" y="5073488"/>
            <a:ext cx="1981200" cy="457200"/>
          </a:xfrm>
          <a:prstGeom prst="wedgeRectCallout">
            <a:avLst>
              <a:gd name="adj1" fmla="val -3926"/>
              <a:gd name="adj2" fmla="val -190625"/>
            </a:avLst>
          </a:prstGeom>
          <a:solidFill>
            <a:schemeClr val="bg1"/>
          </a:solidFill>
          <a:ln w="9525" algn="ctr">
            <a:solidFill>
              <a:srgbClr val="0000FF"/>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70C0"/>
                </a:solidFill>
                <a:latin typeface="Arial Unicode MS" panose="020B0604020202020204" pitchFamily="34" charset="-128"/>
              </a:rPr>
              <a:t>Van space</a:t>
            </a:r>
          </a:p>
        </p:txBody>
      </p:sp>
    </p:spTree>
    <p:extLst>
      <p:ext uri="{BB962C8B-B14F-4D97-AF65-F5344CB8AC3E}">
        <p14:creationId xmlns:p14="http://schemas.microsoft.com/office/powerpoint/2010/main" val="4191402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F508-1203-4EF4-54FD-038F694DF1FF}"/>
              </a:ext>
            </a:extLst>
          </p:cNvPr>
          <p:cNvSpPr txBox="1">
            <a:spLocks/>
          </p:cNvSpPr>
          <p:nvPr/>
        </p:nvSpPr>
        <p:spPr>
          <a:xfrm>
            <a:off x="462113" y="697938"/>
            <a:ext cx="11571391"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There is a reason for marking the accessible aisle…</a:t>
            </a:r>
          </a:p>
        </p:txBody>
      </p:sp>
      <p:pic>
        <p:nvPicPr>
          <p:cNvPr id="3" name="Picture 2">
            <a:extLst>
              <a:ext uri="{FF2B5EF4-FFF2-40B4-BE49-F238E27FC236}">
                <a16:creationId xmlns:a16="http://schemas.microsoft.com/office/drawing/2014/main" id="{93B4D464-7BCE-73D7-6428-3A517692E9EC}"/>
              </a:ext>
            </a:extLst>
          </p:cNvPr>
          <p:cNvPicPr>
            <a:picLocks noChangeAspect="1"/>
          </p:cNvPicPr>
          <p:nvPr/>
        </p:nvPicPr>
        <p:blipFill>
          <a:blip r:embed="rId2"/>
          <a:stretch>
            <a:fillRect/>
          </a:stretch>
        </p:blipFill>
        <p:spPr>
          <a:xfrm>
            <a:off x="2182029" y="1828800"/>
            <a:ext cx="7827942" cy="3728071"/>
          </a:xfrm>
          <a:prstGeom prst="rect">
            <a:avLst/>
          </a:prstGeom>
        </p:spPr>
      </p:pic>
    </p:spTree>
    <p:extLst>
      <p:ext uri="{BB962C8B-B14F-4D97-AF65-F5344CB8AC3E}">
        <p14:creationId xmlns:p14="http://schemas.microsoft.com/office/powerpoint/2010/main" val="2091947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708F-BDDD-591A-E0B2-FBADC2919735}"/>
              </a:ext>
            </a:extLst>
          </p:cNvPr>
          <p:cNvSpPr txBox="1">
            <a:spLocks/>
          </p:cNvSpPr>
          <p:nvPr/>
        </p:nvSpPr>
        <p:spPr>
          <a:xfrm>
            <a:off x="462113" y="697938"/>
            <a:ext cx="11571391"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Parking</a:t>
            </a:r>
          </a:p>
        </p:txBody>
      </p:sp>
      <p:sp>
        <p:nvSpPr>
          <p:cNvPr id="3" name="Content Placeholder 2">
            <a:extLst>
              <a:ext uri="{FF2B5EF4-FFF2-40B4-BE49-F238E27FC236}">
                <a16:creationId xmlns:a16="http://schemas.microsoft.com/office/drawing/2014/main" id="{C54E033F-3EE4-8E2F-D466-AD6E7C1CDA38}"/>
              </a:ext>
            </a:extLst>
          </p:cNvPr>
          <p:cNvSpPr txBox="1">
            <a:spLocks noChangeArrowheads="1"/>
          </p:cNvSpPr>
          <p:nvPr/>
        </p:nvSpPr>
        <p:spPr>
          <a:xfrm>
            <a:off x="462113" y="1346457"/>
            <a:ext cx="4646335" cy="1138237"/>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Tx/>
              <a:buChar char="•"/>
            </a:pPr>
            <a:r>
              <a:rPr lang="en-US" altLang="en-US" sz="2400">
                <a:ea typeface="Times New Roman" panose="02020603050405020304" pitchFamily="18" charset="0"/>
              </a:rPr>
              <a:t>Angled van spaces –aisle can only be on the passenger side</a:t>
            </a:r>
          </a:p>
          <a:p>
            <a:pPr fontAlgn="auto">
              <a:spcAft>
                <a:spcPts val="0"/>
              </a:spcAft>
              <a:buFontTx/>
              <a:buChar char="•"/>
            </a:pPr>
            <a:r>
              <a:rPr lang="en-US" altLang="en-US" sz="2400">
                <a:ea typeface="Times New Roman" panose="02020603050405020304" pitchFamily="18" charset="0"/>
              </a:rPr>
              <a:t>Sign height 60” min.</a:t>
            </a:r>
          </a:p>
          <a:p>
            <a:pPr fontAlgn="auto">
              <a:spcAft>
                <a:spcPts val="0"/>
              </a:spcAft>
            </a:pPr>
            <a:endParaRPr lang="en-US" altLang="en-US">
              <a:ea typeface="Times New Roman" panose="02020603050405020304" pitchFamily="18" charset="0"/>
            </a:endParaRPr>
          </a:p>
        </p:txBody>
      </p:sp>
      <p:pic>
        <p:nvPicPr>
          <p:cNvPr id="4" name="Picture 7" descr="Image result for back of pickup parked over sidewalk">
            <a:extLst>
              <a:ext uri="{FF2B5EF4-FFF2-40B4-BE49-F238E27FC236}">
                <a16:creationId xmlns:a16="http://schemas.microsoft.com/office/drawing/2014/main" id="{7498AF3F-D074-5200-5DF5-22B2061EBF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4872" y="482909"/>
            <a:ext cx="5243544" cy="23656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9" descr="Image result for accessible parking sign on wall">
            <a:extLst>
              <a:ext uri="{FF2B5EF4-FFF2-40B4-BE49-F238E27FC236}">
                <a16:creationId xmlns:a16="http://schemas.microsoft.com/office/drawing/2014/main" id="{0707DBF1-42F2-E6B6-2832-CB83E8E144E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5979" r="-8541"/>
          <a:stretch/>
        </p:blipFill>
        <p:spPr bwMode="auto">
          <a:xfrm>
            <a:off x="5704872" y="2848536"/>
            <a:ext cx="5732208" cy="25525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10" descr="accessible parking sign and tape measured, showing singe at 54 inches, too short for the 60 inch minimum">
            <a:extLst>
              <a:ext uri="{FF2B5EF4-FFF2-40B4-BE49-F238E27FC236}">
                <a16:creationId xmlns:a16="http://schemas.microsoft.com/office/drawing/2014/main" id="{F1CB0EDE-8B79-A20E-1A21-D20436EBF73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2112" y="3011424"/>
            <a:ext cx="4656907" cy="23896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A black and red rectangle&#10;&#10;Description automatically generated with low confidence">
            <a:extLst>
              <a:ext uri="{FF2B5EF4-FFF2-40B4-BE49-F238E27FC236}">
                <a16:creationId xmlns:a16="http://schemas.microsoft.com/office/drawing/2014/main" id="{ECB958CF-41BA-B59E-C562-2E8344AD3451}"/>
              </a:ext>
            </a:extLst>
          </p:cNvPr>
          <p:cNvPicPr/>
          <p:nvPr/>
        </p:nvPicPr>
        <p:blipFill>
          <a:blip r:embed="rId5">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1816738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E8B1-DF32-7D14-808E-58268526C80B}"/>
              </a:ext>
            </a:extLst>
          </p:cNvPr>
          <p:cNvSpPr txBox="1">
            <a:spLocks/>
          </p:cNvSpPr>
          <p:nvPr/>
        </p:nvSpPr>
        <p:spPr>
          <a:xfrm>
            <a:off x="462113" y="697938"/>
            <a:ext cx="11571391"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502.3 Access Aisles</a:t>
            </a:r>
          </a:p>
        </p:txBody>
      </p:sp>
      <p:sp>
        <p:nvSpPr>
          <p:cNvPr id="4" name="TextBox 3">
            <a:extLst>
              <a:ext uri="{FF2B5EF4-FFF2-40B4-BE49-F238E27FC236}">
                <a16:creationId xmlns:a16="http://schemas.microsoft.com/office/drawing/2014/main" id="{5435577E-66FF-CD79-4BA7-A2AEBC6CF988}"/>
              </a:ext>
            </a:extLst>
          </p:cNvPr>
          <p:cNvSpPr txBox="1"/>
          <p:nvPr/>
        </p:nvSpPr>
        <p:spPr>
          <a:xfrm>
            <a:off x="462113" y="1997839"/>
            <a:ext cx="6096000" cy="2862322"/>
          </a:xfrm>
          <a:prstGeom prst="rect">
            <a:avLst/>
          </a:prstGeom>
          <a:noFill/>
        </p:spPr>
        <p:txBody>
          <a:bodyPr wrap="square">
            <a:spAutoFit/>
          </a:bodyPr>
          <a:lstStyle/>
          <a:p>
            <a:pPr marL="0" indent="0" algn="just">
              <a:buNone/>
              <a:defRPr/>
            </a:pPr>
            <a:r>
              <a:rPr lang="en-US" altLang="en-US">
                <a:ea typeface="ＭＳ Ｐゴシック" panose="020B0600070205080204" pitchFamily="34" charset="-128"/>
              </a:rPr>
              <a:t>502.3 Access Aisle.  Access aisles shall adjoin an accessible route. </a:t>
            </a:r>
          </a:p>
          <a:p>
            <a:pPr algn="just" eaLnBrk="1" hangingPunct="1">
              <a:defRPr/>
            </a:pPr>
            <a:endParaRPr lang="en-US" altLang="en-US">
              <a:ea typeface="ＭＳ Ｐゴシック" panose="020B0600070205080204" pitchFamily="34" charset="-128"/>
            </a:endParaRPr>
          </a:p>
          <a:p>
            <a:pPr marL="0" indent="0" algn="just">
              <a:buNone/>
              <a:defRPr/>
            </a:pPr>
            <a:endParaRPr lang="en-US" altLang="en-US">
              <a:ea typeface="ＭＳ Ｐゴシック" panose="020B0600070205080204" pitchFamily="34" charset="-128"/>
            </a:endParaRPr>
          </a:p>
          <a:p>
            <a:pPr marL="0" indent="0" algn="just">
              <a:buNone/>
              <a:defRPr/>
            </a:pPr>
            <a:r>
              <a:rPr lang="en-US" altLang="en-US" i="1" u="sng">
                <a:ea typeface="ＭＳ Ｐゴシック" panose="020B0600070205080204" pitchFamily="34" charset="-128"/>
              </a:rPr>
              <a:t>Advisory 502.3 Access Aisle. </a:t>
            </a:r>
            <a:r>
              <a:rPr lang="en-US" altLang="en-US">
                <a:ea typeface="ＭＳ Ｐゴシック" panose="020B0600070205080204" pitchFamily="34" charset="-128"/>
              </a:rPr>
              <a:t>Accessible routes must connect parking spaces to accessible entrances. Marked vehicular crossings enhance pedestrian safety, particularly for people using wheelchairs and other mobility aids. Where possible, it is preferable that the accessible route not pass behind parked vehicles.</a:t>
            </a:r>
          </a:p>
        </p:txBody>
      </p:sp>
      <p:pic>
        <p:nvPicPr>
          <p:cNvPr id="5" name="Picture 3" descr="two people loading person with a disability from wheelchair into front of pickup truck">
            <a:extLst>
              <a:ext uri="{FF2B5EF4-FFF2-40B4-BE49-F238E27FC236}">
                <a16:creationId xmlns:a16="http://schemas.microsoft.com/office/drawing/2014/main" id="{216004DA-7259-A8D8-5522-B9AA039D2FA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00950" y="338711"/>
            <a:ext cx="4591050" cy="526961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A black and red rectangle&#10;&#10;Description automatically generated with low confidence">
            <a:extLst>
              <a:ext uri="{FF2B5EF4-FFF2-40B4-BE49-F238E27FC236}">
                <a16:creationId xmlns:a16="http://schemas.microsoft.com/office/drawing/2014/main" id="{2F10009C-1C59-4A85-A245-844C2B8E4D32}"/>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3723440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B8C6C-6E5F-6554-E15D-3B22641195CE}"/>
              </a:ext>
            </a:extLst>
          </p:cNvPr>
          <p:cNvSpPr txBox="1">
            <a:spLocks/>
          </p:cNvSpPr>
          <p:nvPr/>
        </p:nvSpPr>
        <p:spPr>
          <a:xfrm>
            <a:off x="462113" y="697938"/>
            <a:ext cx="11571391"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Parking Spaces  &amp; Access Aisles</a:t>
            </a:r>
            <a:br>
              <a:rPr lang="en-US" altLang="en-US" sz="3600" b="1">
                <a:ea typeface="ＭＳ Ｐゴシック" panose="020B0600070205080204" pitchFamily="34" charset="-128"/>
              </a:rPr>
            </a:br>
            <a:endParaRPr lang="en-US" altLang="en-US" sz="3600" b="1">
              <a:ea typeface="ＭＳ Ｐゴシック" panose="020B0600070205080204" pitchFamily="34" charset="-128"/>
            </a:endParaRPr>
          </a:p>
        </p:txBody>
      </p:sp>
      <p:pic>
        <p:nvPicPr>
          <p:cNvPr id="3" name="Picture 8" descr="Image result for people parking in access aisle">
            <a:extLst>
              <a:ext uri="{FF2B5EF4-FFF2-40B4-BE49-F238E27FC236}">
                <a16:creationId xmlns:a16="http://schemas.microsoft.com/office/drawing/2014/main" id="{4603F2CD-4745-AB61-8810-C829FAB684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8375" y="1386710"/>
            <a:ext cx="4767707" cy="197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0" descr="Image result for Oregon parking lots with  access aisle painted to say no parking">
            <a:extLst>
              <a:ext uri="{FF2B5EF4-FFF2-40B4-BE49-F238E27FC236}">
                <a16:creationId xmlns:a16="http://schemas.microsoft.com/office/drawing/2014/main" id="{7E2B7EA7-8FDB-C8BB-7C19-6878266E6E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78375" y="3535679"/>
            <a:ext cx="4767706" cy="197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C6CC43A-7474-5822-C446-16B594414CAC}"/>
              </a:ext>
            </a:extLst>
          </p:cNvPr>
          <p:cNvSpPr txBox="1">
            <a:spLocks/>
          </p:cNvSpPr>
          <p:nvPr/>
        </p:nvSpPr>
        <p:spPr>
          <a:xfrm>
            <a:off x="679961" y="1969069"/>
            <a:ext cx="5098414" cy="2924810"/>
          </a:xfrm>
        </p:spPr>
        <p:txBody>
          <a:bodyPr rtlCol="0">
            <a:normAutofit/>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defRPr/>
            </a:pPr>
            <a:r>
              <a:rPr lang="en-US"/>
              <a:t>60” wide min</a:t>
            </a:r>
          </a:p>
          <a:p>
            <a:pPr fontAlgn="auto">
              <a:spcAft>
                <a:spcPts val="0"/>
              </a:spcAft>
              <a:defRPr/>
            </a:pPr>
            <a:r>
              <a:rPr lang="en-US"/>
              <a:t>Extend full length of the parking space</a:t>
            </a:r>
          </a:p>
          <a:p>
            <a:pPr fontAlgn="auto">
              <a:spcAft>
                <a:spcPts val="0"/>
              </a:spcAft>
              <a:defRPr/>
            </a:pPr>
            <a:r>
              <a:rPr lang="en-US"/>
              <a:t>No changes in level (1:48 max)</a:t>
            </a:r>
          </a:p>
          <a:p>
            <a:pPr fontAlgn="auto">
              <a:spcAft>
                <a:spcPts val="0"/>
              </a:spcAft>
              <a:defRPr/>
            </a:pPr>
            <a:r>
              <a:rPr lang="en-US"/>
              <a:t>Marked to discourage parking</a:t>
            </a:r>
          </a:p>
          <a:p>
            <a:pPr fontAlgn="auto">
              <a:spcAft>
                <a:spcPts val="0"/>
              </a:spcAft>
              <a:defRPr/>
            </a:pPr>
            <a:r>
              <a:rPr lang="en-US"/>
              <a:t>Not overlap the vehicular way</a:t>
            </a:r>
          </a:p>
          <a:p>
            <a:pPr fontAlgn="auto">
              <a:spcAft>
                <a:spcPts val="0"/>
              </a:spcAft>
              <a:defRPr/>
            </a:pPr>
            <a:r>
              <a:rPr lang="en-US"/>
              <a:t>Placed on either side of parking space: E</a:t>
            </a:r>
            <a:r>
              <a:rPr lang="en-US" u="sng"/>
              <a:t>xcept</a:t>
            </a:r>
            <a:r>
              <a:rPr lang="en-US"/>
              <a:t> for angled van parking – Use passenger side only</a:t>
            </a:r>
          </a:p>
        </p:txBody>
      </p:sp>
    </p:spTree>
    <p:extLst>
      <p:ext uri="{BB962C8B-B14F-4D97-AF65-F5344CB8AC3E}">
        <p14:creationId xmlns:p14="http://schemas.microsoft.com/office/powerpoint/2010/main" val="1423689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BA7C-590C-13D5-3415-1A0A430379AF}"/>
              </a:ext>
            </a:extLst>
          </p:cNvPr>
          <p:cNvSpPr txBox="1">
            <a:spLocks/>
          </p:cNvSpPr>
          <p:nvPr/>
        </p:nvSpPr>
        <p:spPr>
          <a:xfrm>
            <a:off x="462113" y="697938"/>
            <a:ext cx="11571391" cy="648519"/>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600" b="1">
                <a:ea typeface="ＭＳ Ｐゴシック" panose="020B0600070205080204" pitchFamily="34" charset="-128"/>
              </a:rPr>
              <a:t>Access Aisles</a:t>
            </a:r>
          </a:p>
        </p:txBody>
      </p:sp>
      <p:pic>
        <p:nvPicPr>
          <p:cNvPr id="3" name="Picture 2" descr="Image result for parking lots with  access aisle  leading to accessible route in front of vehicles, not behind them">
            <a:extLst>
              <a:ext uri="{FF2B5EF4-FFF2-40B4-BE49-F238E27FC236}">
                <a16:creationId xmlns:a16="http://schemas.microsoft.com/office/drawing/2014/main" id="{109CAF1B-27E7-97C9-3395-C993CEED5FB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0120" y="1961075"/>
            <a:ext cx="4806696" cy="32525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Image result for parking lots with  access aisle  leading to accessible route in front of vehicles, not behind them">
            <a:extLst>
              <a:ext uri="{FF2B5EF4-FFF2-40B4-BE49-F238E27FC236}">
                <a16:creationId xmlns:a16="http://schemas.microsoft.com/office/drawing/2014/main" id="{56336C7E-91AC-D825-609E-22B772D9AF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5222" y="2218944"/>
            <a:ext cx="3863184" cy="2994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FFFC3A3D-2661-7BEC-BC04-D72E7B3311D7}"/>
              </a:ext>
            </a:extLst>
          </p:cNvPr>
          <p:cNvSpPr txBox="1">
            <a:spLocks noChangeArrowheads="1"/>
          </p:cNvSpPr>
          <p:nvPr/>
        </p:nvSpPr>
        <p:spPr bwMode="auto">
          <a:xfrm>
            <a:off x="870204" y="1371793"/>
            <a:ext cx="2493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1">
                <a:solidFill>
                  <a:srgbClr val="C00000"/>
                </a:solidFill>
                <a:latin typeface="Arial" panose="020B0604020202020204" pitchFamily="34" charset="0"/>
              </a:rPr>
              <a:t>What works here?</a:t>
            </a:r>
            <a:endParaRPr lang="en-US" altLang="en-US" sz="1800">
              <a:solidFill>
                <a:srgbClr val="C00000"/>
              </a:solidFill>
              <a:latin typeface="Arial" panose="020B0604020202020204" pitchFamily="34" charset="0"/>
            </a:endParaRPr>
          </a:p>
        </p:txBody>
      </p:sp>
      <p:sp>
        <p:nvSpPr>
          <p:cNvPr id="6" name="TextBox 1">
            <a:extLst>
              <a:ext uri="{FF2B5EF4-FFF2-40B4-BE49-F238E27FC236}">
                <a16:creationId xmlns:a16="http://schemas.microsoft.com/office/drawing/2014/main" id="{6C28A35D-B421-55C6-12DC-C692C7297A8D}"/>
              </a:ext>
            </a:extLst>
          </p:cNvPr>
          <p:cNvSpPr txBox="1">
            <a:spLocks noChangeArrowheads="1"/>
          </p:cNvSpPr>
          <p:nvPr/>
        </p:nvSpPr>
        <p:spPr bwMode="auto">
          <a:xfrm>
            <a:off x="6036779" y="1366120"/>
            <a:ext cx="55351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1">
                <a:solidFill>
                  <a:srgbClr val="C00000"/>
                </a:solidFill>
                <a:latin typeface="Arial" panose="020B0604020202020204" pitchFamily="34" charset="0"/>
              </a:rPr>
              <a:t>What happens if the rules, guidelines, and criteria are not followed?</a:t>
            </a:r>
          </a:p>
        </p:txBody>
      </p:sp>
    </p:spTree>
    <p:extLst>
      <p:ext uri="{BB962C8B-B14F-4D97-AF65-F5344CB8AC3E}">
        <p14:creationId xmlns:p14="http://schemas.microsoft.com/office/powerpoint/2010/main" val="2566571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le 1">
            <a:extLst>
              <a:ext uri="{FF2B5EF4-FFF2-40B4-BE49-F238E27FC236}">
                <a16:creationId xmlns:a16="http://schemas.microsoft.com/office/drawing/2014/main" id="{D9C92DA8-3742-7B43-4B0F-A8F6DBDF1496}"/>
              </a:ext>
            </a:extLst>
          </p:cNvPr>
          <p:cNvSpPr>
            <a:spLocks noGrp="1" noChangeArrowheads="1"/>
          </p:cNvSpPr>
          <p:nvPr>
            <p:ph type="title"/>
          </p:nvPr>
        </p:nvSpPr>
        <p:spPr>
          <a:xfrm>
            <a:off x="368300" y="706504"/>
            <a:ext cx="10945876" cy="411163"/>
          </a:xfrm>
        </p:spPr>
        <p:txBody>
          <a:bodyPr>
            <a:noAutofit/>
          </a:bodyPr>
          <a:lstStyle/>
          <a:p>
            <a:pPr>
              <a:defRPr/>
            </a:pPr>
            <a:r>
              <a:rPr lang="en-US" altLang="en-US" sz="2000">
                <a:solidFill>
                  <a:srgbClr val="FF0000"/>
                </a:solidFill>
                <a:ea typeface="ＭＳ Ｐゴシック" panose="020B0600070205080204" pitchFamily="34" charset="-128"/>
              </a:rPr>
              <a:t> </a:t>
            </a:r>
            <a:r>
              <a:rPr lang="en-US" altLang="en-US" sz="3600">
                <a:solidFill>
                  <a:schemeClr val="tx1"/>
                </a:solidFill>
                <a:ea typeface="ＭＳ Ｐゴシック" panose="020B0600070205080204" pitchFamily="34" charset="-128"/>
              </a:rPr>
              <a:t>Safety-Rules for a reason</a:t>
            </a:r>
          </a:p>
        </p:txBody>
      </p:sp>
      <p:pic>
        <p:nvPicPr>
          <p:cNvPr id="156675" name="Picture 4" descr="Wheelchair bent and crushed beneath truck">
            <a:extLst>
              <a:ext uri="{FF2B5EF4-FFF2-40B4-BE49-F238E27FC236}">
                <a16:creationId xmlns:a16="http://schemas.microsoft.com/office/drawing/2014/main" id="{2BA1EC52-C3C1-DEC7-8D7C-CE4E1DEB87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5513" y="1545588"/>
            <a:ext cx="5819775" cy="37179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6676" name="Picture 2" descr="Wheelchair bent and crushed beneath truck">
            <a:extLst>
              <a:ext uri="{FF2B5EF4-FFF2-40B4-BE49-F238E27FC236}">
                <a16:creationId xmlns:a16="http://schemas.microsoft.com/office/drawing/2014/main" id="{1FAF01F6-E71C-8B83-56C7-20F01EC0A50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67906" y="1545588"/>
            <a:ext cx="4222750" cy="18834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6677" name="Picture 6" descr="Wheelchair bent and crushed  in road with police nearby">
            <a:extLst>
              <a:ext uri="{FF2B5EF4-FFF2-40B4-BE49-F238E27FC236}">
                <a16:creationId xmlns:a16="http://schemas.microsoft.com/office/drawing/2014/main" id="{ABD627C9-6E56-B520-1911-48E0D046B54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867906" y="3554985"/>
            <a:ext cx="4222750" cy="175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81ED-518E-93CE-619A-EA30D87B3CF4}"/>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CD016C8C-ABFA-862E-B299-957559E0F07E}"/>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B2772467-DE7F-AFD8-B3DE-4E77CB4987EC}"/>
              </a:ext>
            </a:extLst>
          </p:cNvPr>
          <p:cNvSpPr/>
          <p:nvPr/>
        </p:nvSpPr>
        <p:spPr>
          <a:xfrm>
            <a:off x="1379984" y="320992"/>
            <a:ext cx="3038475" cy="5143500"/>
          </a:xfrm>
          <a:prstGeom prst="rect">
            <a:avLst/>
          </a:prstGeom>
          <a:solidFill>
            <a:srgbClr val="41385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p>
        </p:txBody>
      </p:sp>
      <p:sp>
        <p:nvSpPr>
          <p:cNvPr id="5" name="Title 3">
            <a:extLst>
              <a:ext uri="{FF2B5EF4-FFF2-40B4-BE49-F238E27FC236}">
                <a16:creationId xmlns:a16="http://schemas.microsoft.com/office/drawing/2014/main" id="{61D277B4-E057-FABB-92D5-D248004B6103}"/>
              </a:ext>
            </a:extLst>
          </p:cNvPr>
          <p:cNvSpPr txBox="1">
            <a:spLocks/>
          </p:cNvSpPr>
          <p:nvPr/>
        </p:nvSpPr>
        <p:spPr>
          <a:xfrm>
            <a:off x="1605855" y="830581"/>
            <a:ext cx="2708275" cy="915988"/>
          </a:xfrm>
        </p:spPr>
        <p:txBody>
          <a:bodyPr lIns="68580" tIns="34290" rIns="68580" bIns="34290">
            <a:normAutofit/>
          </a:bodyPr>
          <a:lstStyle>
            <a:lvl1pPr algn="l" defTabSz="685800" rtl="0" eaLnBrk="1" latinLnBrk="0" hangingPunct="1">
              <a:lnSpc>
                <a:spcPct val="90000"/>
              </a:lnSpc>
              <a:spcBef>
                <a:spcPct val="0"/>
              </a:spcBef>
              <a:buNone/>
              <a:defRPr sz="2700" b="1" i="0" kern="1200" cap="all" spc="450" baseline="0">
                <a:solidFill>
                  <a:srgbClr val="0D4C82"/>
                </a:solidFill>
                <a:latin typeface="+mj-lt"/>
                <a:ea typeface="+mj-ea"/>
                <a:cs typeface="Arial Black" panose="020B0604020202020204" pitchFamily="34" charset="0"/>
              </a:defRPr>
            </a:lvl1pPr>
          </a:lstStyle>
          <a:p>
            <a:pPr fontAlgn="auto">
              <a:spcAft>
                <a:spcPts val="0"/>
              </a:spcAft>
              <a:defRPr/>
            </a:pPr>
            <a:r>
              <a:rPr lang="en-US" sz="1800">
                <a:solidFill>
                  <a:srgbClr val="FFFFFF"/>
                </a:solidFill>
              </a:rPr>
              <a:t>Grab Bar Obstruction</a:t>
            </a:r>
          </a:p>
        </p:txBody>
      </p:sp>
      <p:sp>
        <p:nvSpPr>
          <p:cNvPr id="6" name="Content Placeholder 10">
            <a:extLst>
              <a:ext uri="{FF2B5EF4-FFF2-40B4-BE49-F238E27FC236}">
                <a16:creationId xmlns:a16="http://schemas.microsoft.com/office/drawing/2014/main" id="{FB8D4CE8-E3B6-9FBE-F14E-D063618CAC56}"/>
              </a:ext>
            </a:extLst>
          </p:cNvPr>
          <p:cNvSpPr txBox="1">
            <a:spLocks noChangeArrowheads="1"/>
          </p:cNvSpPr>
          <p:nvPr/>
        </p:nvSpPr>
        <p:spPr>
          <a:xfrm>
            <a:off x="1509463" y="1534159"/>
            <a:ext cx="2312987" cy="3394075"/>
          </a:xfrm>
        </p:spPr>
        <p:txBody>
          <a:bodyPr tIns="34290" bIns="34290"/>
          <a:lstStyle>
            <a:lvl1pPr marL="257175" indent="-257175" algn="l" defTabSz="685800" rtl="0" eaLnBrk="1" latinLnBrk="0" hangingPunct="1">
              <a:lnSpc>
                <a:spcPct val="100000"/>
              </a:lnSpc>
              <a:spcBef>
                <a:spcPts val="75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D202E"/>
              </a:buClr>
              <a:buFont typeface="Wingdings" panose="05000000000000000000" pitchFamily="2" charset="2"/>
              <a:buChar char="§"/>
              <a:defRPr sz="1650" b="0" i="0" kern="1200">
                <a:solidFill>
                  <a:srgbClr val="3C2118"/>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D202E"/>
              </a:buClr>
              <a:buFont typeface="Wingdings" panose="05000000000000000000" pitchFamily="2" charset="2"/>
              <a:buChar char="§"/>
              <a:defRPr sz="1500" b="0" i="0" kern="1200">
                <a:solidFill>
                  <a:srgbClr val="3C2118"/>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D202E"/>
              </a:buClr>
              <a:buFont typeface="Wingdings" panose="05000000000000000000" pitchFamily="2" charset="2"/>
              <a:buChar char="§"/>
              <a:defRPr sz="1350" b="0" i="0" kern="1200">
                <a:solidFill>
                  <a:srgbClr val="3C2118"/>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D202E"/>
              </a:buClr>
              <a:buFont typeface="Wingdings" panose="05000000000000000000" pitchFamily="2" charset="2"/>
              <a:buChar char="§"/>
              <a:defRPr sz="1350" b="0" i="0" kern="1200">
                <a:solidFill>
                  <a:srgbClr val="3C2118"/>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altLang="en-US">
                <a:solidFill>
                  <a:srgbClr val="FFFFFF"/>
                </a:solidFill>
              </a:rPr>
              <a:t>The space between the grab bar and projecting objects above must be 12 inches minimum.</a:t>
            </a:r>
            <a:br>
              <a:rPr lang="en-US" altLang="en-US">
                <a:solidFill>
                  <a:srgbClr val="FFFFFF"/>
                </a:solidFill>
              </a:rPr>
            </a:br>
            <a:r>
              <a:rPr lang="en-US" altLang="en-US">
                <a:solidFill>
                  <a:srgbClr val="FFFFFF"/>
                </a:solidFill>
              </a:rPr>
              <a:t>2010 Standards 609.3</a:t>
            </a:r>
          </a:p>
        </p:txBody>
      </p:sp>
      <p:pic>
        <p:nvPicPr>
          <p:cNvPr id="7" name="Picture 1" descr="grab bar in bathroom with dispenser less than 12 inches from the top of the bar, and a tape measure">
            <a:extLst>
              <a:ext uri="{FF2B5EF4-FFF2-40B4-BE49-F238E27FC236}">
                <a16:creationId xmlns:a16="http://schemas.microsoft.com/office/drawing/2014/main" id="{4750CAE2-5FE9-CD3E-4ED4-C41C6AC2B5A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8147" y="320992"/>
            <a:ext cx="6067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2010 ADA Standards graphic of grab bar clearance minimums">
            <a:extLst>
              <a:ext uri="{FF2B5EF4-FFF2-40B4-BE49-F238E27FC236}">
                <a16:creationId xmlns:a16="http://schemas.microsoft.com/office/drawing/2014/main" id="{29B9C902-7474-AB7E-0656-7761DB31A3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98" y="3806538"/>
            <a:ext cx="2414587" cy="164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A black and red rectangle&#10;&#10;Description automatically generated with low confidence">
            <a:extLst>
              <a:ext uri="{FF2B5EF4-FFF2-40B4-BE49-F238E27FC236}">
                <a16:creationId xmlns:a16="http://schemas.microsoft.com/office/drawing/2014/main" id="{04040E30-031C-6385-88D5-EFEACA05707A}"/>
              </a:ext>
            </a:extLst>
          </p:cNvPr>
          <p:cNvPicPr/>
          <p:nvPr/>
        </p:nvPicPr>
        <p:blipFill>
          <a:blip r:embed="rId4">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117508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1B63-CFC6-D29C-B4AF-138466F16DA2}"/>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3C235F5E-8439-4973-692A-46244D62110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F2F179E-1502-861B-7F7F-27ED97EE4CD8}"/>
              </a:ext>
            </a:extLst>
          </p:cNvPr>
          <p:cNvPicPr>
            <a:picLocks noChangeAspect="1"/>
          </p:cNvPicPr>
          <p:nvPr/>
        </p:nvPicPr>
        <p:blipFill>
          <a:blip r:embed="rId2"/>
          <a:stretch>
            <a:fillRect/>
          </a:stretch>
        </p:blipFill>
        <p:spPr>
          <a:xfrm>
            <a:off x="1813189" y="658368"/>
            <a:ext cx="8565622" cy="4849629"/>
          </a:xfrm>
          <a:prstGeom prst="rect">
            <a:avLst/>
          </a:prstGeom>
        </p:spPr>
      </p:pic>
    </p:spTree>
    <p:extLst>
      <p:ext uri="{BB962C8B-B14F-4D97-AF65-F5344CB8AC3E}">
        <p14:creationId xmlns:p14="http://schemas.microsoft.com/office/powerpoint/2010/main" val="20065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10F1D-6931-B752-ECAC-BFF0CCC0D83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36A9B6-737B-B74F-4A83-49FAC7C6506F}"/>
              </a:ext>
            </a:extLst>
          </p:cNvPr>
          <p:cNvSpPr>
            <a:spLocks noGrp="1" noChangeArrowheads="1"/>
          </p:cNvSpPr>
          <p:nvPr>
            <p:ph type="title"/>
          </p:nvPr>
        </p:nvSpPr>
        <p:spPr>
          <a:xfrm>
            <a:off x="4226540" y="3210560"/>
            <a:ext cx="7863860" cy="767080"/>
          </a:xfrm>
        </p:spPr>
        <p:txBody>
          <a:bodyPr>
            <a:normAutofit fontScale="90000"/>
          </a:bodyPr>
          <a:lstStyle/>
          <a:p>
            <a:r>
              <a:rPr lang="en-US" altLang="en-US" sz="4400" cap="all">
                <a:solidFill>
                  <a:schemeClr val="tx1"/>
                </a:solidFill>
              </a:rPr>
              <a:t>History, Definition and Purpose </a:t>
            </a:r>
            <a:br>
              <a:rPr lang="en-US" altLang="en-US" sz="4400" cap="all">
                <a:solidFill>
                  <a:schemeClr val="tx1"/>
                </a:solidFill>
              </a:rPr>
            </a:br>
            <a:r>
              <a:rPr lang="en-US" altLang="en-US" sz="2700" b="0" cap="all">
                <a:solidFill>
                  <a:schemeClr val="tx1"/>
                </a:solidFill>
              </a:rPr>
              <a:t>(the ‘Who, What, When, Where, and Why’) of ADA</a:t>
            </a:r>
          </a:p>
        </p:txBody>
      </p:sp>
      <p:pic>
        <p:nvPicPr>
          <p:cNvPr id="4" name="Picture 3" descr="Handicapped parking spot">
            <a:extLst>
              <a:ext uri="{FF2B5EF4-FFF2-40B4-BE49-F238E27FC236}">
                <a16:creationId xmlns:a16="http://schemas.microsoft.com/office/drawing/2014/main" id="{28933173-D110-FB87-4930-25F2C04A114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7520" y="1767840"/>
            <a:ext cx="3373100" cy="2529840"/>
          </a:xfrm>
          <a:prstGeom prst="rect">
            <a:avLst/>
          </a:prstGeom>
        </p:spPr>
      </p:pic>
    </p:spTree>
    <p:extLst>
      <p:ext uri="{BB962C8B-B14F-4D97-AF65-F5344CB8AC3E}">
        <p14:creationId xmlns:p14="http://schemas.microsoft.com/office/powerpoint/2010/main" val="130837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7F0C-CDFF-0E87-F690-86783B428392}"/>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7D7CAB11-578E-3E4C-B9D3-704E9FF540DA}"/>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6BE942AB-1AE0-9D30-ADF1-9CE86FF41B68}"/>
              </a:ext>
            </a:extLst>
          </p:cNvPr>
          <p:cNvSpPr/>
          <p:nvPr/>
        </p:nvSpPr>
        <p:spPr>
          <a:xfrm>
            <a:off x="1524001" y="357378"/>
            <a:ext cx="3038475" cy="5143500"/>
          </a:xfrm>
          <a:prstGeom prst="rect">
            <a:avLst/>
          </a:prstGeom>
          <a:solidFill>
            <a:srgbClr val="41385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p>
        </p:txBody>
      </p:sp>
      <p:sp>
        <p:nvSpPr>
          <p:cNvPr id="5" name="Title 3">
            <a:extLst>
              <a:ext uri="{FF2B5EF4-FFF2-40B4-BE49-F238E27FC236}">
                <a16:creationId xmlns:a16="http://schemas.microsoft.com/office/drawing/2014/main" id="{C63AE404-3376-3C8B-83F2-26F1CA21CC76}"/>
              </a:ext>
            </a:extLst>
          </p:cNvPr>
          <p:cNvSpPr txBox="1">
            <a:spLocks/>
          </p:cNvSpPr>
          <p:nvPr/>
        </p:nvSpPr>
        <p:spPr>
          <a:xfrm>
            <a:off x="1706565" y="873316"/>
            <a:ext cx="3240086" cy="914400"/>
          </a:xfrm>
        </p:spPr>
        <p:txBody>
          <a:bodyPr lIns="68580" tIns="34290" rIns="68580" bIns="34290">
            <a:normAutofit/>
          </a:bodyPr>
          <a:lstStyle>
            <a:lvl1pPr algn="l" defTabSz="685800" rtl="0" eaLnBrk="1" latinLnBrk="0" hangingPunct="1">
              <a:lnSpc>
                <a:spcPct val="90000"/>
              </a:lnSpc>
              <a:spcBef>
                <a:spcPct val="0"/>
              </a:spcBef>
              <a:buNone/>
              <a:defRPr sz="2700" b="1" i="0" kern="1200" cap="all" spc="450" baseline="0">
                <a:solidFill>
                  <a:srgbClr val="0D4C82"/>
                </a:solidFill>
                <a:latin typeface="+mj-lt"/>
                <a:ea typeface="+mj-ea"/>
                <a:cs typeface="Arial Black" panose="020B0604020202020204" pitchFamily="34" charset="0"/>
              </a:defRPr>
            </a:lvl1pPr>
          </a:lstStyle>
          <a:p>
            <a:pPr fontAlgn="auto">
              <a:spcAft>
                <a:spcPts val="0"/>
              </a:spcAft>
              <a:defRPr/>
            </a:pPr>
            <a:r>
              <a:rPr lang="en-US" sz="3000">
                <a:solidFill>
                  <a:srgbClr val="FFFFFF"/>
                </a:solidFill>
              </a:rPr>
              <a:t>Handrail</a:t>
            </a:r>
          </a:p>
        </p:txBody>
      </p:sp>
      <p:sp>
        <p:nvSpPr>
          <p:cNvPr id="6" name="Content Placeholder 10">
            <a:extLst>
              <a:ext uri="{FF2B5EF4-FFF2-40B4-BE49-F238E27FC236}">
                <a16:creationId xmlns:a16="http://schemas.microsoft.com/office/drawing/2014/main" id="{1CB10737-6170-4DDE-B160-7371EF8A4EE0}"/>
              </a:ext>
            </a:extLst>
          </p:cNvPr>
          <p:cNvSpPr txBox="1">
            <a:spLocks/>
          </p:cNvSpPr>
          <p:nvPr/>
        </p:nvSpPr>
        <p:spPr>
          <a:xfrm>
            <a:off x="1858964" y="1527365"/>
            <a:ext cx="2312987" cy="2803525"/>
          </a:xfrm>
        </p:spPr>
        <p:txBody>
          <a:bodyPr tIns="34290" bIns="34290" rtlCol="0">
            <a:normAutofit fontScale="25000" lnSpcReduction="20000"/>
          </a:bodyPr>
          <a:lstStyle>
            <a:lvl1pPr marL="257175" indent="-257175" algn="l" defTabSz="685800" rtl="0" eaLnBrk="1" latinLnBrk="0" hangingPunct="1">
              <a:lnSpc>
                <a:spcPct val="100000"/>
              </a:lnSpc>
              <a:spcBef>
                <a:spcPts val="75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D202E"/>
              </a:buClr>
              <a:buFont typeface="Wingdings" panose="05000000000000000000" pitchFamily="2" charset="2"/>
              <a:buChar char="§"/>
              <a:defRPr sz="1650" b="0" i="0" kern="1200">
                <a:solidFill>
                  <a:srgbClr val="3C2118"/>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D202E"/>
              </a:buClr>
              <a:buFont typeface="Wingdings" panose="05000000000000000000" pitchFamily="2" charset="2"/>
              <a:buChar char="§"/>
              <a:defRPr sz="1500" b="0" i="0" kern="1200">
                <a:solidFill>
                  <a:srgbClr val="3C2118"/>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D202E"/>
              </a:buClr>
              <a:buFont typeface="Wingdings" panose="05000000000000000000" pitchFamily="2" charset="2"/>
              <a:buChar char="§"/>
              <a:defRPr sz="1350" b="0" i="0" kern="1200">
                <a:solidFill>
                  <a:srgbClr val="3C2118"/>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D202E"/>
              </a:buClr>
              <a:buFont typeface="Wingdings" panose="05000000000000000000" pitchFamily="2" charset="2"/>
              <a:buChar char="§"/>
              <a:defRPr sz="1350" b="0" i="0" kern="1200">
                <a:solidFill>
                  <a:srgbClr val="3C2118"/>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 indent="-68580" fontAlgn="auto">
              <a:spcAft>
                <a:spcPts val="0"/>
              </a:spcAft>
              <a:defRPr/>
            </a:pPr>
            <a:r>
              <a:rPr lang="en-US" sz="5600">
                <a:solidFill>
                  <a:srgbClr val="FFFFFF"/>
                </a:solidFill>
              </a:rPr>
              <a:t>Objects with leading edges more than 27 inches and not more than 80 inches above the floor must not protrude more than 4 inches maximum horizontally into the circulation path.</a:t>
            </a:r>
            <a:br>
              <a:rPr lang="en-US" sz="5600">
                <a:solidFill>
                  <a:srgbClr val="FFFFFF"/>
                </a:solidFill>
              </a:rPr>
            </a:br>
            <a:r>
              <a:rPr lang="en-US" sz="5600">
                <a:solidFill>
                  <a:srgbClr val="FFFFFF"/>
                </a:solidFill>
              </a:rPr>
              <a:t>2010 Standards 307.2</a:t>
            </a:r>
          </a:p>
          <a:p>
            <a:pPr marL="68580" indent="-68580" fontAlgn="auto">
              <a:spcAft>
                <a:spcPts val="0"/>
              </a:spcAft>
              <a:defRPr/>
            </a:pPr>
            <a:r>
              <a:rPr lang="en-US" sz="5600">
                <a:solidFill>
                  <a:srgbClr val="FFFFFF"/>
                </a:solidFill>
              </a:rPr>
              <a:t>Handrail gripping surfaces must extend beyond and in the same direction of the stair flight.</a:t>
            </a:r>
            <a:br>
              <a:rPr lang="en-US" sz="5600">
                <a:solidFill>
                  <a:srgbClr val="FFFFFF"/>
                </a:solidFill>
              </a:rPr>
            </a:br>
            <a:r>
              <a:rPr lang="en-US" sz="5600">
                <a:solidFill>
                  <a:srgbClr val="FFFFFF"/>
                </a:solidFill>
              </a:rPr>
              <a:t>2010 Standards 505.10</a:t>
            </a:r>
          </a:p>
          <a:p>
            <a:pPr marL="68580" indent="-68580" fontAlgn="auto">
              <a:spcAft>
                <a:spcPts val="0"/>
              </a:spcAft>
              <a:defRPr/>
            </a:pPr>
            <a:endParaRPr lang="en-US" sz="2100">
              <a:solidFill>
                <a:srgbClr val="FFFFFF"/>
              </a:solidFill>
            </a:endParaRPr>
          </a:p>
          <a:p>
            <a:pPr marL="68580" indent="-68580" fontAlgn="auto">
              <a:spcAft>
                <a:spcPts val="0"/>
              </a:spcAft>
              <a:defRPr/>
            </a:pPr>
            <a:endParaRPr lang="en-US">
              <a:solidFill>
                <a:srgbClr val="FFFFFF"/>
              </a:solidFill>
            </a:endParaRPr>
          </a:p>
        </p:txBody>
      </p:sp>
      <p:pic>
        <p:nvPicPr>
          <p:cNvPr id="7" name="Picture 1" descr="Photo of stairs and handrail clearance minimums and protrusion at bottom of stairs">
            <a:extLst>
              <a:ext uri="{FF2B5EF4-FFF2-40B4-BE49-F238E27FC236}">
                <a16:creationId xmlns:a16="http://schemas.microsoft.com/office/drawing/2014/main" id="{8A07EF81-9215-9B02-3D7C-D32B21F47E0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02164" y="331978"/>
            <a:ext cx="6067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black and red rectangle&#10;&#10;Description automatically generated with low confidence">
            <a:extLst>
              <a:ext uri="{FF2B5EF4-FFF2-40B4-BE49-F238E27FC236}">
                <a16:creationId xmlns:a16="http://schemas.microsoft.com/office/drawing/2014/main" id="{56251A46-3BDF-54B7-1B69-A1F36BCD8B3F}"/>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35915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D7CE6-9B75-DD76-0DCC-72ADFC51CF74}"/>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131DAEC9-5C4F-2CC6-D8F3-2E83EE719091}"/>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658FF6F3-23DC-2CA5-62FA-78ED6F2D5EBC}"/>
              </a:ext>
            </a:extLst>
          </p:cNvPr>
          <p:cNvSpPr/>
          <p:nvPr/>
        </p:nvSpPr>
        <p:spPr>
          <a:xfrm>
            <a:off x="1484313" y="345186"/>
            <a:ext cx="3038475" cy="5143500"/>
          </a:xfrm>
          <a:prstGeom prst="rect">
            <a:avLst/>
          </a:prstGeom>
          <a:solidFill>
            <a:srgbClr val="41385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p>
        </p:txBody>
      </p:sp>
      <p:sp>
        <p:nvSpPr>
          <p:cNvPr id="5" name="Title 3">
            <a:extLst>
              <a:ext uri="{FF2B5EF4-FFF2-40B4-BE49-F238E27FC236}">
                <a16:creationId xmlns:a16="http://schemas.microsoft.com/office/drawing/2014/main" id="{CBA3B8C6-6421-C6BD-050A-E8966A3EAB4A}"/>
              </a:ext>
            </a:extLst>
          </p:cNvPr>
          <p:cNvSpPr txBox="1">
            <a:spLocks/>
          </p:cNvSpPr>
          <p:nvPr/>
        </p:nvSpPr>
        <p:spPr>
          <a:xfrm>
            <a:off x="1611312" y="861124"/>
            <a:ext cx="2990850" cy="914400"/>
          </a:xfrm>
        </p:spPr>
        <p:txBody>
          <a:bodyPr lIns="68580" tIns="34290" rIns="68580" bIns="34290">
            <a:normAutofit/>
          </a:bodyPr>
          <a:lstStyle>
            <a:lvl1pPr algn="l" defTabSz="685800" rtl="0" eaLnBrk="1" latinLnBrk="0" hangingPunct="1">
              <a:lnSpc>
                <a:spcPct val="90000"/>
              </a:lnSpc>
              <a:spcBef>
                <a:spcPct val="0"/>
              </a:spcBef>
              <a:buNone/>
              <a:defRPr sz="2700" b="1" i="0" kern="1200" cap="all" spc="450" baseline="0">
                <a:solidFill>
                  <a:srgbClr val="0D4C82"/>
                </a:solidFill>
                <a:latin typeface="+mj-lt"/>
                <a:ea typeface="+mj-ea"/>
                <a:cs typeface="Arial Black" panose="020B0604020202020204" pitchFamily="34" charset="0"/>
              </a:defRPr>
            </a:lvl1pPr>
          </a:lstStyle>
          <a:p>
            <a:pPr fontAlgn="auto">
              <a:spcAft>
                <a:spcPts val="0"/>
              </a:spcAft>
              <a:defRPr/>
            </a:pPr>
            <a:r>
              <a:rPr lang="en-US" sz="3000">
                <a:solidFill>
                  <a:srgbClr val="FFFFFF"/>
                </a:solidFill>
              </a:rPr>
              <a:t>Handrail</a:t>
            </a:r>
          </a:p>
        </p:txBody>
      </p:sp>
      <p:sp>
        <p:nvSpPr>
          <p:cNvPr id="6" name="Content Placeholder 10">
            <a:extLst>
              <a:ext uri="{FF2B5EF4-FFF2-40B4-BE49-F238E27FC236}">
                <a16:creationId xmlns:a16="http://schemas.microsoft.com/office/drawing/2014/main" id="{95DFA8BA-9C25-E43B-22E6-ADC76E32E64F}"/>
              </a:ext>
            </a:extLst>
          </p:cNvPr>
          <p:cNvSpPr txBox="1">
            <a:spLocks/>
          </p:cNvSpPr>
          <p:nvPr/>
        </p:nvSpPr>
        <p:spPr>
          <a:xfrm>
            <a:off x="1854201" y="2034287"/>
            <a:ext cx="2312987" cy="2803525"/>
          </a:xfrm>
        </p:spPr>
        <p:txBody>
          <a:bodyPr tIns="34290" bIns="34290" rtlCol="0">
            <a:normAutofit fontScale="77500" lnSpcReduction="20000"/>
          </a:bodyPr>
          <a:lstStyle>
            <a:lvl1pPr marL="257175" indent="-257175" algn="l" defTabSz="685800" rtl="0" eaLnBrk="1" latinLnBrk="0" hangingPunct="1">
              <a:lnSpc>
                <a:spcPct val="100000"/>
              </a:lnSpc>
              <a:spcBef>
                <a:spcPts val="75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D202E"/>
              </a:buClr>
              <a:buFont typeface="Wingdings" panose="05000000000000000000" pitchFamily="2" charset="2"/>
              <a:buChar char="§"/>
              <a:defRPr sz="1650" b="0" i="0" kern="1200">
                <a:solidFill>
                  <a:srgbClr val="3C2118"/>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D202E"/>
              </a:buClr>
              <a:buFont typeface="Wingdings" panose="05000000000000000000" pitchFamily="2" charset="2"/>
              <a:buChar char="§"/>
              <a:defRPr sz="1500" b="0" i="0" kern="1200">
                <a:solidFill>
                  <a:srgbClr val="3C2118"/>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D202E"/>
              </a:buClr>
              <a:buFont typeface="Wingdings" panose="05000000000000000000" pitchFamily="2" charset="2"/>
              <a:buChar char="§"/>
              <a:defRPr sz="1350" b="0" i="0" kern="1200">
                <a:solidFill>
                  <a:srgbClr val="3C2118"/>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D202E"/>
              </a:buClr>
              <a:buFont typeface="Wingdings" panose="05000000000000000000" pitchFamily="2" charset="2"/>
              <a:buChar char="§"/>
              <a:defRPr sz="1350" b="0" i="0" kern="1200">
                <a:solidFill>
                  <a:srgbClr val="3C2118"/>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 indent="-68580" fontAlgn="auto">
              <a:spcAft>
                <a:spcPts val="0"/>
              </a:spcAft>
              <a:defRPr/>
            </a:pPr>
            <a:r>
              <a:rPr lang="en-US">
                <a:solidFill>
                  <a:srgbClr val="FFFFFF"/>
                </a:solidFill>
              </a:rPr>
              <a:t>At the top of a stair flight, handrails must extend horizontally above the landing for 12 inches minimum beginning directly above the first riser nosing. Extensions must return to a wall, guard, or the landing surface, or must be continuous to the handrail of an adjacent stair flight.</a:t>
            </a:r>
            <a:br>
              <a:rPr lang="en-US">
                <a:solidFill>
                  <a:srgbClr val="FFFFFF"/>
                </a:solidFill>
              </a:rPr>
            </a:br>
            <a:r>
              <a:rPr lang="en-US">
                <a:solidFill>
                  <a:srgbClr val="FFFFFF"/>
                </a:solidFill>
              </a:rPr>
              <a:t>2010 Standards 505.10.2</a:t>
            </a:r>
          </a:p>
          <a:p>
            <a:pPr marL="0" indent="0" fontAlgn="auto">
              <a:spcAft>
                <a:spcPts val="0"/>
              </a:spcAft>
              <a:buFont typeface="Wingdings" panose="05000000000000000000" pitchFamily="2" charset="2"/>
              <a:buNone/>
              <a:defRPr/>
            </a:pPr>
            <a:endParaRPr lang="en-US">
              <a:solidFill>
                <a:srgbClr val="FFFFFF"/>
              </a:solidFill>
            </a:endParaRPr>
          </a:p>
          <a:p>
            <a:pPr marL="68580" indent="-68580" fontAlgn="auto">
              <a:spcAft>
                <a:spcPts val="0"/>
              </a:spcAft>
              <a:defRPr/>
            </a:pPr>
            <a:endParaRPr lang="en-US">
              <a:solidFill>
                <a:srgbClr val="FFFFFF"/>
              </a:solidFill>
            </a:endParaRPr>
          </a:p>
        </p:txBody>
      </p:sp>
      <p:pic>
        <p:nvPicPr>
          <p:cNvPr id="7" name="Picture 4" descr="Photo of stairs and handrail clearance minimums and bar not wrapping corners">
            <a:extLst>
              <a:ext uri="{FF2B5EF4-FFF2-40B4-BE49-F238E27FC236}">
                <a16:creationId xmlns:a16="http://schemas.microsoft.com/office/drawing/2014/main" id="{146AD29A-73C4-2680-4882-B8BE2A676A2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62476" y="345186"/>
            <a:ext cx="60721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black and red rectangle&#10;&#10;Description automatically generated with low confidence">
            <a:extLst>
              <a:ext uri="{FF2B5EF4-FFF2-40B4-BE49-F238E27FC236}">
                <a16:creationId xmlns:a16="http://schemas.microsoft.com/office/drawing/2014/main" id="{06DBA058-4162-2C28-EA37-203D82C97DBF}"/>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107755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793A-0CB5-C829-B15B-770328F75B21}"/>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546AC24B-9AD2-CB79-4D67-E113F7628CBB}"/>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7F94836B-89E7-BDA1-390A-60A3C0262B4C}"/>
              </a:ext>
            </a:extLst>
          </p:cNvPr>
          <p:cNvSpPr txBox="1">
            <a:spLocks noChangeArrowheads="1"/>
          </p:cNvSpPr>
          <p:nvPr/>
        </p:nvSpPr>
        <p:spPr>
          <a:xfrm>
            <a:off x="368300" y="706504"/>
            <a:ext cx="10945876" cy="411163"/>
          </a:xfrm>
        </p:spPr>
        <p:txBody>
          <a:bodyPr>
            <a:noAutofit/>
          </a:bodyPr>
          <a:lstStyle>
            <a:lvl1pPr algn="l" defTabSz="685800" rtl="0" eaLnBrk="1" latinLnBrk="0" hangingPunct="1">
              <a:lnSpc>
                <a:spcPct val="90000"/>
              </a:lnSpc>
              <a:spcBef>
                <a:spcPct val="0"/>
              </a:spcBef>
              <a:buNone/>
              <a:defRPr sz="2700" b="1" i="0" kern="1200" cap="all" spc="450" baseline="0">
                <a:solidFill>
                  <a:srgbClr val="0D4C82"/>
                </a:solidFill>
                <a:latin typeface="+mj-lt"/>
                <a:ea typeface="+mj-ea"/>
                <a:cs typeface="Arial Black" panose="020B0604020202020204" pitchFamily="34" charset="0"/>
              </a:defRPr>
            </a:lvl1pPr>
          </a:lstStyle>
          <a:p>
            <a:pPr fontAlgn="auto">
              <a:spcAft>
                <a:spcPts val="0"/>
              </a:spcAft>
              <a:defRPr/>
            </a:pPr>
            <a:r>
              <a:rPr lang="en-US" altLang="en-US" sz="3600">
                <a:solidFill>
                  <a:schemeClr val="tx1"/>
                </a:solidFill>
                <a:ea typeface="ＭＳ Ｐゴシック" panose="020B0600070205080204" pitchFamily="34" charset="-128"/>
              </a:rPr>
              <a:t>Chapter 6 - Plumbing Elements &amp; Facilities</a:t>
            </a:r>
          </a:p>
        </p:txBody>
      </p:sp>
      <p:pic>
        <p:nvPicPr>
          <p:cNvPr id="5" name="Picture 2" descr="Picture of 2010 ADA Standards for Accessible Design book">
            <a:extLst>
              <a:ext uri="{FF2B5EF4-FFF2-40B4-BE49-F238E27FC236}">
                <a16:creationId xmlns:a16="http://schemas.microsoft.com/office/drawing/2014/main" id="{8B36A73A-F508-AB84-0162-9D5D943C2B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00697" y="1780032"/>
            <a:ext cx="2990606" cy="37126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4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Timeline&#10;&#10;Description automatically generated with low confidence">
            <a:extLst>
              <a:ext uri="{FF2B5EF4-FFF2-40B4-BE49-F238E27FC236}">
                <a16:creationId xmlns:a16="http://schemas.microsoft.com/office/drawing/2014/main" id="{6955EF61-9C0C-5686-79B9-D549635AA3C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0" y="329184"/>
            <a:ext cx="9144000" cy="529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3C58CA6A-FC25-5244-B7FF-952B893A84CA}"/>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A picture containing diagram&#10;&#10;Description automatically generated">
            <a:extLst>
              <a:ext uri="{FF2B5EF4-FFF2-40B4-BE49-F238E27FC236}">
                <a16:creationId xmlns:a16="http://schemas.microsoft.com/office/drawing/2014/main" id="{72F31F0B-26BD-5CE5-31BC-46A6FDD7622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0" y="353568"/>
            <a:ext cx="9144000" cy="526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DCE2DEA3-7E8D-3FF0-0750-B678F0E56CCE}"/>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Box 3">
            <a:extLst>
              <a:ext uri="{FF2B5EF4-FFF2-40B4-BE49-F238E27FC236}">
                <a16:creationId xmlns:a16="http://schemas.microsoft.com/office/drawing/2014/main" id="{75CC4C3C-C07C-3242-F898-B92011AE63F5}"/>
              </a:ext>
            </a:extLst>
          </p:cNvPr>
          <p:cNvSpPr txBox="1">
            <a:spLocks noChangeArrowheads="1"/>
          </p:cNvSpPr>
          <p:nvPr/>
        </p:nvSpPr>
        <p:spPr bwMode="auto">
          <a:xfrm>
            <a:off x="288228" y="711329"/>
            <a:ext cx="10721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Understanding the ‘T’ in ADA</a:t>
            </a:r>
          </a:p>
        </p:txBody>
      </p:sp>
      <p:pic>
        <p:nvPicPr>
          <p:cNvPr id="169987" name="Picture 2">
            <a:extLst>
              <a:ext uri="{FF2B5EF4-FFF2-40B4-BE49-F238E27FC236}">
                <a16:creationId xmlns:a16="http://schemas.microsoft.com/office/drawing/2014/main" id="{06586371-F5BD-469F-8B5E-8D15BF23407B}"/>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8228" y="1536192"/>
            <a:ext cx="6372225" cy="378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DFB5BE7A-289A-B23C-82E3-DDCA2D4EC3F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531547" y="2770632"/>
            <a:ext cx="6372225" cy="47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A piece of paper with writing&#10;&#10;Description automatically generated with low confidence">
            <a:extLst>
              <a:ext uri="{FF2B5EF4-FFF2-40B4-BE49-F238E27FC236}">
                <a16:creationId xmlns:a16="http://schemas.microsoft.com/office/drawing/2014/main" id="{6A7DD461-4BBC-83BD-E00F-45527F61F57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0" y="353568"/>
            <a:ext cx="9144000" cy="525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ABC8C089-E76F-D87B-E4B3-550EAB3C589B}"/>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9F8158A-5923-BEDB-7727-7B7982079214}"/>
              </a:ext>
            </a:extLst>
          </p:cNvPr>
          <p:cNvSpPr txBox="1">
            <a:spLocks noChangeArrowheads="1"/>
          </p:cNvSpPr>
          <p:nvPr/>
        </p:nvSpPr>
        <p:spPr bwMode="auto">
          <a:xfrm>
            <a:off x="288228" y="711329"/>
            <a:ext cx="11903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211.1 “Where drinking fountains are provided… </a:t>
            </a:r>
          </a:p>
        </p:txBody>
      </p:sp>
      <p:sp>
        <p:nvSpPr>
          <p:cNvPr id="3" name="Content Placeholder 1">
            <a:extLst>
              <a:ext uri="{FF2B5EF4-FFF2-40B4-BE49-F238E27FC236}">
                <a16:creationId xmlns:a16="http://schemas.microsoft.com/office/drawing/2014/main" id="{F8F68479-747B-9483-522A-7679AF3BD556}"/>
              </a:ext>
            </a:extLst>
          </p:cNvPr>
          <p:cNvSpPr txBox="1">
            <a:spLocks noChangeArrowheads="1"/>
          </p:cNvSpPr>
          <p:nvPr/>
        </p:nvSpPr>
        <p:spPr>
          <a:xfrm>
            <a:off x="2259394" y="4402255"/>
            <a:ext cx="8361362" cy="904494"/>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altLang="en-US" sz="2400"/>
              <a:t>…on an exterior site, on a floor, or within a secured area, they shall be provided in accordance with 211.</a:t>
            </a:r>
          </a:p>
          <a:p>
            <a:pPr fontAlgn="auto">
              <a:spcAft>
                <a:spcPts val="0"/>
              </a:spcAft>
              <a:defRPr/>
            </a:pPr>
            <a:endParaRPr lang="en-US" altLang="en-US" sz="2400"/>
          </a:p>
          <a:p>
            <a:pPr fontAlgn="auto">
              <a:spcAft>
                <a:spcPts val="0"/>
              </a:spcAft>
              <a:defRPr/>
            </a:pPr>
            <a:endParaRPr lang="en-US" altLang="en-US"/>
          </a:p>
        </p:txBody>
      </p:sp>
      <p:pic>
        <p:nvPicPr>
          <p:cNvPr id="4" name="Picture 8" descr="Image result for drinking fountains">
            <a:extLst>
              <a:ext uri="{FF2B5EF4-FFF2-40B4-BE49-F238E27FC236}">
                <a16:creationId xmlns:a16="http://schemas.microsoft.com/office/drawing/2014/main" id="{97994168-1DC5-10E6-2F07-3FAADE0B0F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4656" y="1911658"/>
            <a:ext cx="6262688" cy="249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676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189456FE-E8F7-E328-9B55-739E8F6C3BE2}"/>
              </a:ext>
            </a:extLst>
          </p:cNvPr>
          <p:cNvSpPr txBox="1">
            <a:spLocks noChangeArrowheads="1"/>
          </p:cNvSpPr>
          <p:nvPr/>
        </p:nvSpPr>
        <p:spPr bwMode="auto">
          <a:xfrm>
            <a:off x="288228" y="711329"/>
            <a:ext cx="11903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Drinking Fountains - 602.6 Water Flow</a:t>
            </a:r>
          </a:p>
        </p:txBody>
      </p:sp>
      <p:sp>
        <p:nvSpPr>
          <p:cNvPr id="3" name="Content Placeholder 2">
            <a:extLst>
              <a:ext uri="{FF2B5EF4-FFF2-40B4-BE49-F238E27FC236}">
                <a16:creationId xmlns:a16="http://schemas.microsoft.com/office/drawing/2014/main" id="{4A612F76-3104-970E-6797-B9F3E99454B4}"/>
              </a:ext>
            </a:extLst>
          </p:cNvPr>
          <p:cNvSpPr txBox="1">
            <a:spLocks noChangeArrowheads="1"/>
          </p:cNvSpPr>
          <p:nvPr/>
        </p:nvSpPr>
        <p:spPr>
          <a:xfrm>
            <a:off x="328264" y="2185417"/>
            <a:ext cx="5911850" cy="4881563"/>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pPr>
            <a:r>
              <a:rPr lang="en-US" altLang="en-US" sz="2400">
                <a:ea typeface="ＭＳ Ｐゴシック" panose="020B0600070205080204" pitchFamily="34" charset="-128"/>
              </a:rPr>
              <a:t>The spout shall provide a flow of water 4 inches high minimum and shall be located 5 inches maximum from the front of the unit. </a:t>
            </a:r>
          </a:p>
          <a:p>
            <a:pPr marL="0" indent="0" fontAlgn="auto">
              <a:spcAft>
                <a:spcPts val="0"/>
              </a:spcAft>
              <a:buFont typeface="Wingdings" panose="05000000000000000000" pitchFamily="2" charset="2"/>
              <a:buNone/>
            </a:pPr>
            <a:r>
              <a:rPr lang="en-US" altLang="en-US" sz="2400">
                <a:ea typeface="ＭＳ Ｐゴシック" panose="020B0600070205080204" pitchFamily="34" charset="-128"/>
              </a:rPr>
              <a:t>The angle of the water stream shall be measured horizontally relative to the front face of the unit.</a:t>
            </a:r>
          </a:p>
        </p:txBody>
      </p:sp>
      <p:pic>
        <p:nvPicPr>
          <p:cNvPr id="4" name="Picture 1" descr="man trying to drink form fountain and getting wet">
            <a:extLst>
              <a:ext uri="{FF2B5EF4-FFF2-40B4-BE49-F238E27FC236}">
                <a16:creationId xmlns:a16="http://schemas.microsoft.com/office/drawing/2014/main" id="{D4F3FAFC-FC4B-1A1F-DC4B-5906886479A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5400" y="2048255"/>
            <a:ext cx="5327650" cy="3085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562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DC619B2-945D-0E13-97BC-3F5C0151862E}"/>
              </a:ext>
            </a:extLst>
          </p:cNvPr>
          <p:cNvSpPr txBox="1">
            <a:spLocks noChangeArrowheads="1"/>
          </p:cNvSpPr>
          <p:nvPr/>
        </p:nvSpPr>
        <p:spPr bwMode="auto">
          <a:xfrm>
            <a:off x="288228" y="711329"/>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Bottle Filling Station</a:t>
            </a:r>
          </a:p>
        </p:txBody>
      </p:sp>
      <p:sp>
        <p:nvSpPr>
          <p:cNvPr id="4" name="TextBox 3">
            <a:extLst>
              <a:ext uri="{FF2B5EF4-FFF2-40B4-BE49-F238E27FC236}">
                <a16:creationId xmlns:a16="http://schemas.microsoft.com/office/drawing/2014/main" id="{CA5ED573-5421-7F07-F079-823986254C43}"/>
              </a:ext>
            </a:extLst>
          </p:cNvPr>
          <p:cNvSpPr txBox="1"/>
          <p:nvPr/>
        </p:nvSpPr>
        <p:spPr>
          <a:xfrm>
            <a:off x="385764" y="1815560"/>
            <a:ext cx="6096000" cy="2677656"/>
          </a:xfrm>
          <a:prstGeom prst="rect">
            <a:avLst/>
          </a:prstGeom>
          <a:noFill/>
        </p:spPr>
        <p:txBody>
          <a:bodyPr wrap="square">
            <a:spAutoFit/>
          </a:bodyPr>
          <a:lstStyle/>
          <a:p>
            <a:r>
              <a:rPr lang="en-US" sz="2400"/>
              <a:t>Where a bottle filler is provided, the bottle filler must be on an accessible route and must have accessible operable parts. The bottle filler must be able route and must have accessible operable parts. The bottle filler must be operable within the reach range.</a:t>
            </a:r>
          </a:p>
        </p:txBody>
      </p:sp>
      <p:pic>
        <p:nvPicPr>
          <p:cNvPr id="5" name="Content Placeholder 5" descr="drinking fountains with bottle filler up too high and no clearance below">
            <a:extLst>
              <a:ext uri="{FF2B5EF4-FFF2-40B4-BE49-F238E27FC236}">
                <a16:creationId xmlns:a16="http://schemas.microsoft.com/office/drawing/2014/main" id="{58AA3B32-D9EA-E553-C2CF-F0ADDE70A6E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06579" y="1815560"/>
            <a:ext cx="4484687" cy="35585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04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A92271C1-733F-10CA-A481-52E423B202F6}"/>
              </a:ext>
            </a:extLst>
          </p:cNvPr>
          <p:cNvSpPr>
            <a:spLocks noGrp="1" noChangeArrowheads="1"/>
          </p:cNvSpPr>
          <p:nvPr>
            <p:ph type="title"/>
          </p:nvPr>
        </p:nvSpPr>
        <p:spPr>
          <a:xfrm>
            <a:off x="427038" y="279400"/>
            <a:ext cx="12008802" cy="1600200"/>
          </a:xfrm>
        </p:spPr>
        <p:txBody>
          <a:bodyPr/>
          <a:lstStyle/>
          <a:p>
            <a:r>
              <a:rPr lang="en-US" altLang="en-US" sz="3600"/>
              <a:t>History and Purpose of the ADA</a:t>
            </a:r>
            <a:br>
              <a:rPr lang="en-US" altLang="en-US" sz="3600"/>
            </a:br>
            <a:endParaRPr lang="en-US" altLang="en-US" sz="3600"/>
          </a:p>
        </p:txBody>
      </p:sp>
      <p:sp>
        <p:nvSpPr>
          <p:cNvPr id="4" name="Text Placeholder 3">
            <a:extLst>
              <a:ext uri="{FF2B5EF4-FFF2-40B4-BE49-F238E27FC236}">
                <a16:creationId xmlns:a16="http://schemas.microsoft.com/office/drawing/2014/main" id="{925456C8-1A0F-CBFB-B7AA-B54EAC26F845}"/>
              </a:ext>
            </a:extLst>
          </p:cNvPr>
          <p:cNvSpPr>
            <a:spLocks noGrp="1"/>
          </p:cNvSpPr>
          <p:nvPr>
            <p:ph type="body" sz="half" idx="2"/>
          </p:nvPr>
        </p:nvSpPr>
        <p:spPr>
          <a:xfrm>
            <a:off x="427038" y="1711960"/>
            <a:ext cx="5862002" cy="1508760"/>
          </a:xfrm>
        </p:spPr>
        <p:txBody>
          <a:bodyPr/>
          <a:lstStyle/>
          <a:p>
            <a:pPr>
              <a:defRPr/>
            </a:pPr>
            <a:r>
              <a:rPr lang="en-US" sz="1800">
                <a:ea typeface="Calibri" panose="020F0502020204030204" pitchFamily="34" charset="0"/>
              </a:rPr>
              <a:t>The Americans with Disabilities Act (ADA) which became law in 1990, is a civil rights law in the U.S. Code that prohibits discrimination against individuals with disabilities in all areas of public life, including jobs, schools, and all public and/or private areas that are open to the public. </a:t>
            </a:r>
          </a:p>
          <a:p>
            <a:pPr>
              <a:defRPr/>
            </a:pPr>
            <a:r>
              <a:rPr lang="en-US" sz="1800">
                <a:ea typeface="Calibri" panose="020F0502020204030204" pitchFamily="34" charset="0"/>
              </a:rPr>
              <a:t>Title II &amp; III specifically prohibits places of public accommodation – including privately-owned, leased, or operated facilities – from discriminating against individuals with disabilities. </a:t>
            </a:r>
          </a:p>
          <a:p>
            <a:pPr>
              <a:defRPr/>
            </a:pPr>
            <a:endParaRPr lang="en-US"/>
          </a:p>
        </p:txBody>
      </p:sp>
      <p:pic>
        <p:nvPicPr>
          <p:cNvPr id="97285" name="Picture 5" descr="Ada americans with disabilities act concept Vector Image">
            <a:extLst>
              <a:ext uri="{FF2B5EF4-FFF2-40B4-BE49-F238E27FC236}">
                <a16:creationId xmlns:a16="http://schemas.microsoft.com/office/drawing/2014/main" id="{9D680B37-43C7-D311-1787-66EA39132CE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096000" y="1493519"/>
            <a:ext cx="5699760" cy="3302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63222F6-2846-C7B6-89BD-6134B22C99DD}"/>
              </a:ext>
            </a:extLst>
          </p:cNvPr>
          <p:cNvSpPr txBox="1">
            <a:spLocks noChangeArrowheads="1"/>
          </p:cNvSpPr>
          <p:nvPr/>
        </p:nvSpPr>
        <p:spPr bwMode="auto">
          <a:xfrm>
            <a:off x="288228" y="711329"/>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Water Closet Location (604.2)</a:t>
            </a:r>
          </a:p>
        </p:txBody>
      </p:sp>
      <p:sp>
        <p:nvSpPr>
          <p:cNvPr id="3" name="Content Placeholder 2">
            <a:extLst>
              <a:ext uri="{FF2B5EF4-FFF2-40B4-BE49-F238E27FC236}">
                <a16:creationId xmlns:a16="http://schemas.microsoft.com/office/drawing/2014/main" id="{C67B16D4-54F4-FB53-56FE-E077C8B9D350}"/>
              </a:ext>
            </a:extLst>
          </p:cNvPr>
          <p:cNvSpPr txBox="1">
            <a:spLocks/>
          </p:cNvSpPr>
          <p:nvPr/>
        </p:nvSpPr>
        <p:spPr>
          <a:xfrm>
            <a:off x="4781614" y="1357660"/>
            <a:ext cx="6483794" cy="5089525"/>
          </a:xfrm>
        </p:spPr>
        <p:txBody>
          <a:bodyPr rtlCol="0">
            <a:noAutofit/>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lvl="1" algn="just" fontAlgn="auto">
              <a:spcBef>
                <a:spcPts val="0"/>
              </a:spcBef>
              <a:spcAft>
                <a:spcPts val="0"/>
              </a:spcAft>
              <a:defRPr/>
            </a:pPr>
            <a:r>
              <a:rPr lang="en-US" altLang="en-US" sz="2000">
                <a:ea typeface="ＭＳ Ｐゴシック" panose="020B0600070205080204" pitchFamily="34" charset="-128"/>
              </a:rPr>
              <a:t>The water closet shall be positioned with a wall or partition to the rear and to one side. </a:t>
            </a:r>
          </a:p>
          <a:p>
            <a:pPr marL="274320" lvl="1" algn="just" fontAlgn="auto">
              <a:spcBef>
                <a:spcPts val="0"/>
              </a:spcBef>
              <a:spcAft>
                <a:spcPts val="0"/>
              </a:spcAft>
              <a:defRPr/>
            </a:pPr>
            <a:endParaRPr lang="en-US" altLang="en-US" sz="2000">
              <a:ea typeface="ＭＳ Ｐゴシック" panose="020B0600070205080204" pitchFamily="34" charset="-128"/>
            </a:endParaRPr>
          </a:p>
          <a:p>
            <a:pPr marL="274320" lvl="1" algn="just" fontAlgn="auto">
              <a:spcBef>
                <a:spcPts val="0"/>
              </a:spcBef>
              <a:spcAft>
                <a:spcPts val="0"/>
              </a:spcAft>
              <a:defRPr/>
            </a:pPr>
            <a:r>
              <a:rPr lang="en-US" altLang="en-US" sz="2000">
                <a:ea typeface="ＭＳ Ｐゴシック" panose="020B0600070205080204" pitchFamily="34" charset="-128"/>
              </a:rPr>
              <a:t>The centerline of the water closet shall be 16 inches minimum to 18 inches maximum from the side wall or partition.</a:t>
            </a:r>
          </a:p>
          <a:p>
            <a:pPr marL="45720" lvl="1" indent="0" algn="just" fontAlgn="auto">
              <a:spcBef>
                <a:spcPts val="0"/>
              </a:spcBef>
              <a:spcAft>
                <a:spcPts val="0"/>
              </a:spcAft>
              <a:buFont typeface="Wingdings" panose="05000000000000000000" pitchFamily="2" charset="2"/>
              <a:buNone/>
              <a:defRPr/>
            </a:pPr>
            <a:endParaRPr lang="en-US" altLang="en-US" sz="2000">
              <a:ea typeface="ＭＳ Ｐゴシック" panose="020B0600070205080204" pitchFamily="34" charset="-128"/>
            </a:endParaRPr>
          </a:p>
          <a:p>
            <a:pPr marL="274320" lvl="1" fontAlgn="auto">
              <a:spcBef>
                <a:spcPts val="0"/>
              </a:spcBef>
              <a:spcAft>
                <a:spcPts val="0"/>
              </a:spcAft>
              <a:defRPr/>
            </a:pPr>
            <a:r>
              <a:rPr lang="en-US" altLang="en-US" sz="2000">
                <a:ea typeface="ＭＳ Ｐゴシック" panose="020B0600070205080204" pitchFamily="34" charset="-128"/>
              </a:rPr>
              <a:t>Water closets shall be arranged for a left-hand or right-hand approach. </a:t>
            </a:r>
          </a:p>
          <a:p>
            <a:pPr marL="274320" lvl="1" fontAlgn="auto">
              <a:spcBef>
                <a:spcPts val="0"/>
              </a:spcBef>
              <a:spcAft>
                <a:spcPts val="0"/>
              </a:spcAft>
              <a:defRPr/>
            </a:pPr>
            <a:endParaRPr lang="en-US" altLang="en-US" sz="2000">
              <a:ea typeface="ＭＳ Ｐゴシック" panose="020B0600070205080204" pitchFamily="34" charset="-128"/>
            </a:endParaRPr>
          </a:p>
          <a:p>
            <a:pPr marL="274320" lvl="1" fontAlgn="auto">
              <a:spcBef>
                <a:spcPts val="0"/>
              </a:spcBef>
              <a:spcAft>
                <a:spcPts val="0"/>
              </a:spcAft>
              <a:defRPr/>
            </a:pPr>
            <a:r>
              <a:rPr lang="en-US" sz="2000">
                <a:solidFill>
                  <a:srgbClr val="C00000"/>
                </a:solidFill>
              </a:rPr>
              <a:t>For toddlers and preschoolers, the maximum toilet height should be</a:t>
            </a:r>
            <a:r>
              <a:rPr lang="en-US" sz="2000" b="1">
                <a:solidFill>
                  <a:srgbClr val="C00000"/>
                </a:solidFill>
              </a:rPr>
              <a:t> eleven inches</a:t>
            </a:r>
            <a:r>
              <a:rPr lang="en-US" sz="2000">
                <a:solidFill>
                  <a:srgbClr val="C00000"/>
                </a:solidFill>
              </a:rPr>
              <a:t>, and maximum height for hand sinks should be twenty-two inches.</a:t>
            </a:r>
            <a:br>
              <a:rPr lang="en-US" altLang="en-US" sz="2000">
                <a:solidFill>
                  <a:srgbClr val="C00000"/>
                </a:solidFill>
                <a:ea typeface="ＭＳ Ｐゴシック" panose="020B0600070205080204" pitchFamily="34" charset="-128"/>
              </a:rPr>
            </a:br>
            <a:endParaRPr lang="en-US" altLang="en-US" sz="2000">
              <a:solidFill>
                <a:srgbClr val="C00000"/>
              </a:solidFill>
              <a:ea typeface="ＭＳ Ｐゴシック" panose="020B0600070205080204" pitchFamily="34" charset="-128"/>
            </a:endParaRPr>
          </a:p>
        </p:txBody>
      </p:sp>
      <p:pic>
        <p:nvPicPr>
          <p:cNvPr id="4" name="Picture 5" descr="Image result for assisted toilet transfer bariatrics">
            <a:extLst>
              <a:ext uri="{FF2B5EF4-FFF2-40B4-BE49-F238E27FC236}">
                <a16:creationId xmlns:a16="http://schemas.microsoft.com/office/drawing/2014/main" id="{AEED4A76-34D8-DC24-3BAA-3ADB84A1919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8228" y="1571339"/>
            <a:ext cx="42672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2663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BDD72E6-54CC-D75F-B9DF-E6C4C842E742}"/>
              </a:ext>
            </a:extLst>
          </p:cNvPr>
          <p:cNvSpPr txBox="1">
            <a:spLocks noChangeArrowheads="1"/>
          </p:cNvSpPr>
          <p:nvPr/>
        </p:nvSpPr>
        <p:spPr bwMode="auto">
          <a:xfrm>
            <a:off x="288228" y="711329"/>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604.8.1.2 Doors</a:t>
            </a:r>
          </a:p>
        </p:txBody>
      </p:sp>
      <p:sp>
        <p:nvSpPr>
          <p:cNvPr id="3" name="Content Placeholder 2">
            <a:extLst>
              <a:ext uri="{FF2B5EF4-FFF2-40B4-BE49-F238E27FC236}">
                <a16:creationId xmlns:a16="http://schemas.microsoft.com/office/drawing/2014/main" id="{34174FAA-E1FB-5B09-DA84-E041B2781125}"/>
              </a:ext>
            </a:extLst>
          </p:cNvPr>
          <p:cNvSpPr txBox="1">
            <a:spLocks noChangeArrowheads="1"/>
          </p:cNvSpPr>
          <p:nvPr/>
        </p:nvSpPr>
        <p:spPr>
          <a:xfrm>
            <a:off x="288228" y="1667003"/>
            <a:ext cx="10074972" cy="1051813"/>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altLang="en-US" sz="2000">
                <a:ea typeface="ＭＳ Ｐゴシック" panose="020B0600070205080204" pitchFamily="34" charset="-128"/>
              </a:rPr>
              <a:t>Toilet compartment doors shall be self-closing.</a:t>
            </a:r>
          </a:p>
          <a:p>
            <a:pPr fontAlgn="auto">
              <a:spcAft>
                <a:spcPts val="0"/>
              </a:spcAft>
            </a:pPr>
            <a:r>
              <a:rPr lang="en-US" altLang="en-US" sz="2000">
                <a:ea typeface="ＭＳ Ｐゴシック" panose="020B0600070205080204" pitchFamily="34" charset="-128"/>
              </a:rPr>
              <a:t> A door pull complying with 404.2.7 shall be placed on both sides of the door near the latch. </a:t>
            </a:r>
          </a:p>
          <a:p>
            <a:pPr fontAlgn="auto">
              <a:spcAft>
                <a:spcPts val="0"/>
              </a:spcAft>
            </a:pPr>
            <a:r>
              <a:rPr lang="en-US" altLang="en-US" sz="2000">
                <a:ea typeface="ＭＳ Ｐゴシック" panose="020B0600070205080204" pitchFamily="34" charset="-128"/>
              </a:rPr>
              <a:t> The door must have a latch.</a:t>
            </a:r>
            <a:br>
              <a:rPr lang="en-US" altLang="en-US" sz="2000">
                <a:ea typeface="ＭＳ Ｐゴシック" panose="020B0600070205080204" pitchFamily="34" charset="-128"/>
              </a:rPr>
            </a:br>
            <a:endParaRPr lang="en-US" altLang="en-US" sz="2000">
              <a:ea typeface="ＭＳ Ｐゴシック" panose="020B0600070205080204" pitchFamily="34" charset="-128"/>
            </a:endParaRPr>
          </a:p>
        </p:txBody>
      </p:sp>
      <p:pic>
        <p:nvPicPr>
          <p:cNvPr id="4" name="Picture 2" descr="Photo of toilet stall door with spring hinge">
            <a:extLst>
              <a:ext uri="{FF2B5EF4-FFF2-40B4-BE49-F238E27FC236}">
                <a16:creationId xmlns:a16="http://schemas.microsoft.com/office/drawing/2014/main" id="{D1343C5A-FB9F-6E1D-764A-EF792FBEE59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11669" y="2656238"/>
            <a:ext cx="2028445" cy="270382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descr="Photo of toilet stall door with canted hinge">
            <a:extLst>
              <a:ext uri="{FF2B5EF4-FFF2-40B4-BE49-F238E27FC236}">
                <a16:creationId xmlns:a16="http://schemas.microsoft.com/office/drawing/2014/main" id="{6125C7F3-EE06-D9AA-7D04-CDABC4D7827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53901" y="2656238"/>
            <a:ext cx="2028444" cy="270382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Photo of toilet stall door with latch">
            <a:extLst>
              <a:ext uri="{FF2B5EF4-FFF2-40B4-BE49-F238E27FC236}">
                <a16:creationId xmlns:a16="http://schemas.microsoft.com/office/drawing/2014/main" id="{6AA3868A-596F-46BD-AB6A-9F486AC1517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896132" y="2656237"/>
            <a:ext cx="2028418" cy="270382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884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C9C81E2-FB2C-EDEE-C81C-B474A25D5BA2}"/>
              </a:ext>
            </a:extLst>
          </p:cNvPr>
          <p:cNvSpPr txBox="1">
            <a:spLocks noChangeArrowheads="1"/>
          </p:cNvSpPr>
          <p:nvPr/>
        </p:nvSpPr>
        <p:spPr bwMode="auto">
          <a:xfrm>
            <a:off x="288228" y="711329"/>
            <a:ext cx="5807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solidFill>
                  <a:srgbClr val="92D050"/>
                </a:solidFill>
                <a:latin typeface="+mj-lt"/>
              </a:rPr>
              <a:t>This is acceptable</a:t>
            </a:r>
          </a:p>
        </p:txBody>
      </p:sp>
      <p:sp>
        <p:nvSpPr>
          <p:cNvPr id="3" name="TextBox 3">
            <a:extLst>
              <a:ext uri="{FF2B5EF4-FFF2-40B4-BE49-F238E27FC236}">
                <a16:creationId xmlns:a16="http://schemas.microsoft.com/office/drawing/2014/main" id="{208FBBB8-4C6B-851D-01D1-A429C5A04342}"/>
              </a:ext>
            </a:extLst>
          </p:cNvPr>
          <p:cNvSpPr txBox="1">
            <a:spLocks noChangeArrowheads="1"/>
          </p:cNvSpPr>
          <p:nvPr/>
        </p:nvSpPr>
        <p:spPr bwMode="auto">
          <a:xfrm>
            <a:off x="6096000" y="877579"/>
            <a:ext cx="5807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solidFill>
                  <a:srgbClr val="C00000"/>
                </a:solidFill>
                <a:latin typeface="+mj-lt"/>
              </a:rPr>
              <a:t>This is not!</a:t>
            </a:r>
          </a:p>
        </p:txBody>
      </p:sp>
      <p:pic>
        <p:nvPicPr>
          <p:cNvPr id="4" name="Picture 3" descr="A picture containing bathroom, indoor, sink&#10;&#10;Description automatically generated">
            <a:extLst>
              <a:ext uri="{FF2B5EF4-FFF2-40B4-BE49-F238E27FC236}">
                <a16:creationId xmlns:a16="http://schemas.microsoft.com/office/drawing/2014/main" id="{27078D9B-77A8-2E53-7AAB-12DF3B793C6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7166" y="1998842"/>
            <a:ext cx="4685665" cy="338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 trash can next to a sink&#10;&#10;Description automatically generated with medium confidence">
            <a:extLst>
              <a:ext uri="{FF2B5EF4-FFF2-40B4-BE49-F238E27FC236}">
                <a16:creationId xmlns:a16="http://schemas.microsoft.com/office/drawing/2014/main" id="{41FF354B-39D0-50DC-75EE-50CBB8859FD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44771" y="1911657"/>
            <a:ext cx="4962141" cy="342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665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AFD2443A-980B-F50C-BF2F-FB3FF2578A95}"/>
              </a:ext>
            </a:extLst>
          </p:cNvPr>
          <p:cNvSpPr txBox="1">
            <a:spLocks noChangeArrowheads="1"/>
          </p:cNvSpPr>
          <p:nvPr/>
        </p:nvSpPr>
        <p:spPr bwMode="auto">
          <a:xfrm>
            <a:off x="288228" y="569192"/>
            <a:ext cx="1190377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This is Why</a:t>
            </a:r>
            <a:br>
              <a:rPr lang="en-US" altLang="en-US" sz="3600" b="1" cap="all" spc="450">
                <a:latin typeface="+mj-lt"/>
              </a:rPr>
            </a:br>
            <a:r>
              <a:rPr lang="en-US" altLang="en-US" sz="1400" b="1" cap="all" spc="450">
                <a:latin typeface="+mj-lt"/>
              </a:rPr>
              <a:t>Pipe wrap, Toe clearances</a:t>
            </a:r>
            <a:endParaRPr lang="en-US" altLang="en-US" sz="3600" b="1" cap="all" spc="450">
              <a:latin typeface="+mj-lt"/>
            </a:endParaRPr>
          </a:p>
        </p:txBody>
      </p:sp>
      <p:sp>
        <p:nvSpPr>
          <p:cNvPr id="3" name="TextBox 2">
            <a:extLst>
              <a:ext uri="{FF2B5EF4-FFF2-40B4-BE49-F238E27FC236}">
                <a16:creationId xmlns:a16="http://schemas.microsoft.com/office/drawing/2014/main" id="{AC19936C-8B10-44EB-0140-7F181B4CA570}"/>
              </a:ext>
            </a:extLst>
          </p:cNvPr>
          <p:cNvSpPr txBox="1"/>
          <p:nvPr/>
        </p:nvSpPr>
        <p:spPr>
          <a:xfrm>
            <a:off x="288228" y="1585786"/>
            <a:ext cx="6295452" cy="4247317"/>
          </a:xfrm>
          <a:prstGeom prst="rect">
            <a:avLst/>
          </a:prstGeom>
          <a:noFill/>
        </p:spPr>
        <p:txBody>
          <a:bodyPr wrap="square">
            <a:spAutoFit/>
          </a:bodyPr>
          <a:lstStyle/>
          <a:p>
            <a:pPr>
              <a:defRPr/>
            </a:pPr>
            <a:r>
              <a:rPr lang="en-US" altLang="en-US" b="1"/>
              <a:t>Necrosis: </a:t>
            </a:r>
          </a:p>
          <a:p>
            <a:pPr>
              <a:defRPr/>
            </a:pPr>
            <a:endParaRPr lang="en-US" altLang="en-US"/>
          </a:p>
          <a:p>
            <a:pPr marL="285750" indent="-285750">
              <a:buFont typeface="Arial" panose="020B0604020202020204" pitchFamily="34" charset="0"/>
              <a:buChar char="•"/>
              <a:defRPr/>
            </a:pPr>
            <a:r>
              <a:rPr lang="en-US" altLang="en-US"/>
              <a:t>Loss of feeling</a:t>
            </a:r>
          </a:p>
          <a:p>
            <a:pPr marL="285750" indent="-285750">
              <a:buFont typeface="Arial" panose="020B0604020202020204" pitchFamily="34" charset="0"/>
              <a:buChar char="•"/>
              <a:defRPr/>
            </a:pPr>
            <a:endParaRPr lang="en-US" altLang="en-US"/>
          </a:p>
          <a:p>
            <a:pPr marL="285750" indent="-285750">
              <a:buFont typeface="Arial" panose="020B0604020202020204" pitchFamily="34" charset="0"/>
              <a:buChar char="•"/>
              <a:defRPr/>
            </a:pPr>
            <a:r>
              <a:rPr lang="en-US" altLang="en-US"/>
              <a:t>Unaware of burn or  fracture damage leading to medical complications:</a:t>
            </a:r>
          </a:p>
          <a:p>
            <a:pPr marL="742950" lvl="1" indent="-285750">
              <a:buFont typeface="Arial" panose="020B0604020202020204" pitchFamily="34" charset="0"/>
              <a:buChar char="•"/>
              <a:defRPr/>
            </a:pPr>
            <a:r>
              <a:rPr lang="en-US" altLang="en-US"/>
              <a:t> infection</a:t>
            </a:r>
          </a:p>
          <a:p>
            <a:pPr marL="742950" lvl="1" indent="-285750">
              <a:buFont typeface="Arial" panose="020B0604020202020204" pitchFamily="34" charset="0"/>
              <a:buChar char="•"/>
              <a:defRPr/>
            </a:pPr>
            <a:r>
              <a:rPr lang="en-US" altLang="en-US"/>
              <a:t> gangrene</a:t>
            </a:r>
          </a:p>
          <a:p>
            <a:pPr marL="742950" lvl="1" indent="-285750">
              <a:buFont typeface="Arial" panose="020B0604020202020204" pitchFamily="34" charset="0"/>
              <a:buChar char="•"/>
              <a:defRPr/>
            </a:pPr>
            <a:r>
              <a:rPr lang="en-US" altLang="en-US"/>
              <a:t> amputation</a:t>
            </a:r>
          </a:p>
          <a:p>
            <a:pPr marL="285750" indent="-285750">
              <a:buFont typeface="Arial" panose="020B0604020202020204" pitchFamily="34" charset="0"/>
              <a:buChar char="•"/>
              <a:defRPr/>
            </a:pPr>
            <a:endParaRPr lang="en-US" altLang="en-US"/>
          </a:p>
          <a:p>
            <a:pPr marL="285750" indent="-285750">
              <a:buFont typeface="Arial" panose="020B0604020202020204" pitchFamily="34" charset="0"/>
              <a:buChar char="•"/>
              <a:defRPr/>
            </a:pPr>
            <a:r>
              <a:rPr lang="en-US" altLang="en-US"/>
              <a:t>Altered healing ability and time</a:t>
            </a:r>
          </a:p>
          <a:p>
            <a:pPr marL="285750" indent="-285750">
              <a:buFont typeface="Arial" panose="020B0604020202020204" pitchFamily="34" charset="0"/>
              <a:buChar char="•"/>
              <a:defRPr/>
            </a:pPr>
            <a:endParaRPr lang="en-US" altLang="en-US"/>
          </a:p>
          <a:p>
            <a:pPr marL="285750" indent="-285750">
              <a:buFont typeface="Arial" panose="020B0604020202020204" pitchFamily="34" charset="0"/>
              <a:buChar char="•"/>
              <a:defRPr/>
            </a:pPr>
            <a:r>
              <a:rPr lang="en-US" altLang="en-US"/>
              <a:t>Skin grafting</a:t>
            </a:r>
          </a:p>
          <a:p>
            <a:pPr marL="285750" indent="-285750">
              <a:buFont typeface="Arial" panose="020B0604020202020204" pitchFamily="34" charset="0"/>
              <a:buChar char="•"/>
              <a:defRPr/>
            </a:pPr>
            <a:r>
              <a:rPr lang="en-US" altLang="en-US"/>
              <a:t>Suspended healing</a:t>
            </a:r>
            <a:br>
              <a:rPr lang="en-US" altLang="en-US"/>
            </a:br>
            <a:endParaRPr lang="en-US"/>
          </a:p>
        </p:txBody>
      </p:sp>
      <p:pic>
        <p:nvPicPr>
          <p:cNvPr id="4" name="Picture 2" descr="Fig. 3. Minced skin grafting (MG) was performed using 19% of the skin (by mass) of theâ¦">
            <a:extLst>
              <a:ext uri="{FF2B5EF4-FFF2-40B4-BE49-F238E27FC236}">
                <a16:creationId xmlns:a16="http://schemas.microsoft.com/office/drawing/2014/main" id="{7703E46A-7AEA-4733-D8D7-1C7C795013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89700" y="1585786"/>
            <a:ext cx="4122738"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 result for damaged toes wheelchair">
            <a:extLst>
              <a:ext uri="{FF2B5EF4-FFF2-40B4-BE49-F238E27FC236}">
                <a16:creationId xmlns:a16="http://schemas.microsoft.com/office/drawing/2014/main" id="{9BC2355D-BC9D-811F-DF39-7FE29B75DE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54656" y="3291905"/>
            <a:ext cx="2086001" cy="15625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2023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F97BC48-E662-3389-AA04-A52CADF36FC8}"/>
              </a:ext>
            </a:extLst>
          </p:cNvPr>
          <p:cNvSpPr txBox="1">
            <a:spLocks noChangeArrowheads="1"/>
          </p:cNvSpPr>
          <p:nvPr/>
        </p:nvSpPr>
        <p:spPr bwMode="auto">
          <a:xfrm>
            <a:off x="288228" y="711329"/>
            <a:ext cx="11903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en-US" sz="3600" b="1" cap="all" spc="450">
                <a:latin typeface="+mj-lt"/>
              </a:rPr>
              <a:t>Chapter 7  -  Communication </a:t>
            </a:r>
            <a:r>
              <a:rPr lang="fr-FR" altLang="en-US" sz="3600" b="1" cap="all" spc="450" err="1">
                <a:latin typeface="+mj-lt"/>
              </a:rPr>
              <a:t>Elements</a:t>
            </a:r>
            <a:r>
              <a:rPr lang="fr-FR" altLang="en-US" sz="3600" b="1" cap="all" spc="450">
                <a:latin typeface="+mj-lt"/>
              </a:rPr>
              <a:t> &amp; </a:t>
            </a:r>
            <a:r>
              <a:rPr lang="fr-FR" altLang="en-US" sz="3600" b="1" cap="all" spc="450" err="1">
                <a:latin typeface="+mj-lt"/>
              </a:rPr>
              <a:t>Features</a:t>
            </a:r>
            <a:endParaRPr lang="en-US" altLang="en-US" sz="3600" b="1" cap="all" spc="450">
              <a:latin typeface="+mj-lt"/>
            </a:endParaRPr>
          </a:p>
        </p:txBody>
      </p:sp>
      <p:pic>
        <p:nvPicPr>
          <p:cNvPr id="3" name="Picture 2" descr="Picture of 2010 ADA Standards for Accessible Design book">
            <a:extLst>
              <a:ext uri="{FF2B5EF4-FFF2-40B4-BE49-F238E27FC236}">
                <a16:creationId xmlns:a16="http://schemas.microsoft.com/office/drawing/2014/main" id="{1974C6D0-36AE-ACA5-BD14-6679700F3A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2196" y="1982028"/>
            <a:ext cx="2703964" cy="351551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25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3DA923D-F6DD-A90E-692A-E414C1FB7E06}"/>
              </a:ext>
            </a:extLst>
          </p:cNvPr>
          <p:cNvSpPr txBox="1">
            <a:spLocks noChangeArrowheads="1"/>
          </p:cNvSpPr>
          <p:nvPr/>
        </p:nvSpPr>
        <p:spPr bwMode="auto">
          <a:xfrm>
            <a:off x="800292" y="577217"/>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en-US" sz="3600" b="1" cap="all" spc="450" err="1">
                <a:latin typeface="+mj-lt"/>
              </a:rPr>
              <a:t>Wayfinding</a:t>
            </a:r>
            <a:endParaRPr lang="en-US" altLang="en-US" sz="3600" b="1" cap="all" spc="450">
              <a:latin typeface="+mj-lt"/>
            </a:endParaRPr>
          </a:p>
        </p:txBody>
      </p:sp>
      <p:pic>
        <p:nvPicPr>
          <p:cNvPr id="3" name="Picture 2" descr="PAR-1084 Handicap Wheelchair Access In Back of Building Sign">
            <a:extLst>
              <a:ext uri="{FF2B5EF4-FFF2-40B4-BE49-F238E27FC236}">
                <a16:creationId xmlns:a16="http://schemas.microsoft.com/office/drawing/2014/main" id="{BB2F5320-9CA5-2200-997E-8AFDEC8B87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5025" y="2308636"/>
            <a:ext cx="1924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AR-1000 ADA Wheelchair Accessible Route Guide Signs - Right Arrow">
            <a:extLst>
              <a:ext uri="{FF2B5EF4-FFF2-40B4-BE49-F238E27FC236}">
                <a16:creationId xmlns:a16="http://schemas.microsoft.com/office/drawing/2014/main" id="{9B57E546-8C8E-B4A9-7C08-26CBA1E6CA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49738" y="2308636"/>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PAR-1010 ADA Handicap Parking Lot Direction Sign - Right Arrow">
            <a:extLst>
              <a:ext uri="{FF2B5EF4-FFF2-40B4-BE49-F238E27FC236}">
                <a16:creationId xmlns:a16="http://schemas.microsoft.com/office/drawing/2014/main" id="{C4F5705E-7244-7CB0-B466-B4949873BC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73813" y="2337211"/>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a:extLst>
              <a:ext uri="{FF2B5EF4-FFF2-40B4-BE49-F238E27FC236}">
                <a16:creationId xmlns:a16="http://schemas.microsoft.com/office/drawing/2014/main" id="{FABC2802-768F-4CFE-A40B-8EAEDA446EC8}"/>
              </a:ext>
            </a:extLst>
          </p:cNvPr>
          <p:cNvSpPr txBox="1">
            <a:spLocks noChangeArrowheads="1"/>
          </p:cNvSpPr>
          <p:nvPr/>
        </p:nvSpPr>
        <p:spPr bwMode="auto">
          <a:xfrm>
            <a:off x="800292" y="1249018"/>
            <a:ext cx="110747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Arial" panose="020B0604020202020204" pitchFamily="34" charset="0"/>
              </a:rPr>
              <a:t>Alert drivers at parking lot entrances as to which buildings or entrances are - or are not  - served by that lot.</a:t>
            </a:r>
          </a:p>
          <a:p>
            <a:pPr>
              <a:lnSpc>
                <a:spcPct val="100000"/>
              </a:lnSpc>
              <a:spcBef>
                <a:spcPct val="0"/>
              </a:spcBef>
              <a:buFontTx/>
              <a:buNone/>
            </a:pPr>
            <a:r>
              <a:rPr lang="en-US" altLang="en-US" sz="1800">
                <a:latin typeface="Arial" panose="020B0604020202020204" pitchFamily="34" charset="0"/>
              </a:rPr>
              <a:t>Post signs at entrances and bathrooms that are not accessible and provide wayfinding to those that are accessible.</a:t>
            </a:r>
          </a:p>
        </p:txBody>
      </p:sp>
      <p:pic>
        <p:nvPicPr>
          <p:cNvPr id="6" name="Picture 8" descr="PAR-1009 ADA Wheelchair Accessible Entrance Sign - Right Arrow">
            <a:extLst>
              <a:ext uri="{FF2B5EF4-FFF2-40B4-BE49-F238E27FC236}">
                <a16:creationId xmlns:a16="http://schemas.microsoft.com/office/drawing/2014/main" id="{B6A917BA-516C-2546-BC0B-AB53FE18309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97888" y="2353086"/>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9479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5114500A-57AA-8FF6-1786-4C2B61D55384}"/>
              </a:ext>
            </a:extLst>
          </p:cNvPr>
          <p:cNvSpPr txBox="1">
            <a:spLocks noChangeArrowheads="1"/>
          </p:cNvSpPr>
          <p:nvPr/>
        </p:nvSpPr>
        <p:spPr bwMode="auto">
          <a:xfrm>
            <a:off x="288228" y="711329"/>
            <a:ext cx="11903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Chapter 8 - Special Rooms, Spaces &amp; Elements</a:t>
            </a:r>
          </a:p>
        </p:txBody>
      </p:sp>
      <p:pic>
        <p:nvPicPr>
          <p:cNvPr id="3" name="Picture 2" descr="Picture of 2010 ADA Standards for Accessible Design book">
            <a:extLst>
              <a:ext uri="{FF2B5EF4-FFF2-40B4-BE49-F238E27FC236}">
                <a16:creationId xmlns:a16="http://schemas.microsoft.com/office/drawing/2014/main" id="{98CEECA0-4806-3839-17E0-98A165A245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90701" y="1911658"/>
            <a:ext cx="3010597" cy="364040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35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B2D55ED-CD35-CE91-DB99-618EBBD32165}"/>
              </a:ext>
            </a:extLst>
          </p:cNvPr>
          <p:cNvSpPr txBox="1">
            <a:spLocks noChangeArrowheads="1"/>
          </p:cNvSpPr>
          <p:nvPr/>
        </p:nvSpPr>
        <p:spPr bwMode="auto">
          <a:xfrm>
            <a:off x="288228" y="711329"/>
            <a:ext cx="11903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106.2 Definitions: Transient Lodging</a:t>
            </a:r>
          </a:p>
        </p:txBody>
      </p:sp>
      <p:sp>
        <p:nvSpPr>
          <p:cNvPr id="3" name="Content Placeholder 2">
            <a:extLst>
              <a:ext uri="{FF2B5EF4-FFF2-40B4-BE49-F238E27FC236}">
                <a16:creationId xmlns:a16="http://schemas.microsoft.com/office/drawing/2014/main" id="{D378C2F8-DD3D-34BF-98D4-27EB971CFC84}"/>
              </a:ext>
            </a:extLst>
          </p:cNvPr>
          <p:cNvSpPr txBox="1">
            <a:spLocks noChangeArrowheads="1"/>
          </p:cNvSpPr>
          <p:nvPr/>
        </p:nvSpPr>
        <p:spPr>
          <a:xfrm>
            <a:off x="288228" y="2033578"/>
            <a:ext cx="4942140" cy="1546225"/>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auto">
              <a:spcAft>
                <a:spcPts val="0"/>
              </a:spcAft>
              <a:buFont typeface="Wingdings" panose="05000000000000000000" pitchFamily="2" charset="2"/>
              <a:buNone/>
            </a:pPr>
            <a:r>
              <a:rPr lang="en-US" altLang="en-US" sz="2400" b="1">
                <a:ea typeface="ＭＳ Ｐゴシック" panose="020B0600070205080204" pitchFamily="34" charset="-128"/>
              </a:rPr>
              <a:t>Transient Lodging: </a:t>
            </a:r>
            <a:r>
              <a:rPr lang="en-US" altLang="en-US" sz="2400">
                <a:ea typeface="ＭＳ Ｐゴシック" panose="020B0600070205080204" pitchFamily="34" charset="-128"/>
              </a:rPr>
              <a:t>“A building or facility containing one or more guest rooms for sleeping that provides accommodations primarily short-term in nature. </a:t>
            </a:r>
          </a:p>
          <a:p>
            <a:pPr marL="0" indent="0" algn="just" fontAlgn="auto">
              <a:spcAft>
                <a:spcPts val="0"/>
              </a:spcAft>
              <a:buFont typeface="Wingdings" panose="05000000000000000000" pitchFamily="2" charset="2"/>
              <a:buNone/>
            </a:pPr>
            <a:r>
              <a:rPr lang="en-US" altLang="en-US" sz="2400">
                <a:ea typeface="ＭＳ Ｐゴシック" panose="020B0600070205080204" pitchFamily="34" charset="-128"/>
              </a:rPr>
              <a:t>Transient lodging does not include residential dwelling units intended to be used as a residence.</a:t>
            </a:r>
          </a:p>
        </p:txBody>
      </p:sp>
      <p:pic>
        <p:nvPicPr>
          <p:cNvPr id="4" name="Picture 2" descr="Exterior photo of new hotel">
            <a:extLst>
              <a:ext uri="{FF2B5EF4-FFF2-40B4-BE49-F238E27FC236}">
                <a16:creationId xmlns:a16="http://schemas.microsoft.com/office/drawing/2014/main" id="{17F437C1-8D96-5C90-755D-C14782B2EC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8048" y="1911658"/>
            <a:ext cx="5685852" cy="339446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918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E59CD36F-692A-781F-6FA2-E84BBAB9C520}"/>
              </a:ext>
            </a:extLst>
          </p:cNvPr>
          <p:cNvSpPr txBox="1">
            <a:spLocks noChangeArrowheads="1"/>
          </p:cNvSpPr>
          <p:nvPr/>
        </p:nvSpPr>
        <p:spPr bwMode="auto">
          <a:xfrm>
            <a:off x="288228" y="711329"/>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Chapter 9 - Built-in Elements</a:t>
            </a:r>
          </a:p>
        </p:txBody>
      </p:sp>
      <p:pic>
        <p:nvPicPr>
          <p:cNvPr id="3" name="Picture 2" descr="Picture of 2010 ADA Standards for Accessible Design book">
            <a:extLst>
              <a:ext uri="{FF2B5EF4-FFF2-40B4-BE49-F238E27FC236}">
                <a16:creationId xmlns:a16="http://schemas.microsoft.com/office/drawing/2014/main" id="{8003B1A3-A682-E059-BE8F-A2090C9EBC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33868" y="1548384"/>
            <a:ext cx="3212491" cy="396887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0554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C9B1816-7123-A3FE-10BE-67F7AF4CABD7}"/>
              </a:ext>
            </a:extLst>
          </p:cNvPr>
          <p:cNvSpPr txBox="1">
            <a:spLocks noChangeArrowheads="1"/>
          </p:cNvSpPr>
          <p:nvPr/>
        </p:nvSpPr>
        <p:spPr bwMode="auto">
          <a:xfrm>
            <a:off x="288228" y="711329"/>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Built-In Elements Chapter 9</a:t>
            </a:r>
          </a:p>
        </p:txBody>
      </p:sp>
      <p:pic>
        <p:nvPicPr>
          <p:cNvPr id="3" name="Picture 1" descr="Interior photo of new bar and lounge area with bar and tables and chairs">
            <a:extLst>
              <a:ext uri="{FF2B5EF4-FFF2-40B4-BE49-F238E27FC236}">
                <a16:creationId xmlns:a16="http://schemas.microsoft.com/office/drawing/2014/main" id="{6D714AC4-DD9E-10AE-8EB0-855568005E5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94799" y="1572768"/>
            <a:ext cx="6002401" cy="396352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484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291DDC58-B409-C3BF-06D5-31F31C80F107}"/>
              </a:ext>
            </a:extLst>
          </p:cNvPr>
          <p:cNvSpPr>
            <a:spLocks noGrp="1" noChangeArrowheads="1"/>
          </p:cNvSpPr>
          <p:nvPr>
            <p:ph type="title"/>
          </p:nvPr>
        </p:nvSpPr>
        <p:spPr>
          <a:xfrm>
            <a:off x="-82550" y="835664"/>
            <a:ext cx="11969750" cy="1038225"/>
          </a:xfrm>
        </p:spPr>
        <p:txBody>
          <a:bodyPr/>
          <a:lstStyle/>
          <a:p>
            <a:pPr algn="ctr"/>
            <a:r>
              <a:rPr lang="en-US" altLang="en-US" sz="4400"/>
              <a:t>History of the ADA (cont.)</a:t>
            </a:r>
            <a:br>
              <a:rPr lang="en-US" altLang="en-US"/>
            </a:br>
            <a:endParaRPr lang="en-US" altLang="en-US"/>
          </a:p>
        </p:txBody>
      </p:sp>
      <p:sp>
        <p:nvSpPr>
          <p:cNvPr id="98307" name="Text Placeholder 3">
            <a:extLst>
              <a:ext uri="{FF2B5EF4-FFF2-40B4-BE49-F238E27FC236}">
                <a16:creationId xmlns:a16="http://schemas.microsoft.com/office/drawing/2014/main" id="{3097F1D1-BDE5-A19C-D4F5-D1FB8A6D1038}"/>
              </a:ext>
            </a:extLst>
          </p:cNvPr>
          <p:cNvSpPr>
            <a:spLocks noGrp="1" noChangeArrowheads="1"/>
          </p:cNvSpPr>
          <p:nvPr>
            <p:ph type="body" sz="half" idx="2"/>
          </p:nvPr>
        </p:nvSpPr>
        <p:spPr>
          <a:xfrm>
            <a:off x="482600" y="1510983"/>
            <a:ext cx="11226800" cy="4621212"/>
          </a:xfrm>
        </p:spPr>
        <p:txBody>
          <a:bodyPr/>
          <a:lstStyle/>
          <a:p>
            <a:pPr marL="342900" indent="-342900">
              <a:buFont typeface="Arial" panose="020B0604020202020204" pitchFamily="34" charset="0"/>
              <a:buChar char="•"/>
            </a:pPr>
            <a:r>
              <a:rPr lang="en-US" altLang="en-US" sz="1800"/>
              <a:t>In the 1980’s, it was determined that there was a need for Civil Rights legislation for persons with disabilities</a:t>
            </a:r>
          </a:p>
          <a:p>
            <a:pPr marL="342900" indent="-342900">
              <a:buFont typeface="Arial" panose="020B0604020202020204" pitchFamily="34" charset="0"/>
              <a:buChar char="•"/>
            </a:pPr>
            <a:r>
              <a:rPr lang="en-US" altLang="en-US" sz="1800"/>
              <a:t>The National Council on Disabilities was developed by President Ronald Reagan to provide recommendations to himself and Congress on policies affecting people with disabilities</a:t>
            </a:r>
          </a:p>
          <a:p>
            <a:pPr marL="342900" indent="-342900">
              <a:buFont typeface="Arial" panose="020B0604020202020204" pitchFamily="34" charset="0"/>
              <a:buChar char="•"/>
            </a:pPr>
            <a:r>
              <a:rPr lang="en-US" altLang="en-US" sz="1800"/>
              <a:t>The NCD called for a comprehensive law to provide full opportunities and empowerment for people with disabilities</a:t>
            </a:r>
          </a:p>
          <a:p>
            <a:pPr marL="342900" indent="-342900">
              <a:buFont typeface="Arial" panose="020B0604020202020204" pitchFamily="34" charset="0"/>
              <a:buChar char="•"/>
            </a:pPr>
            <a:r>
              <a:rPr lang="en-US" altLang="en-US" sz="1800"/>
              <a:t>In 1988 legislation for the Americans with Disabilities Act was passed. President Ronald Reagan’s passage of the HIV/AIDS Civil Rights Law pushed the issue of having an ADA Law to the forefront of politics.</a:t>
            </a:r>
          </a:p>
          <a:p>
            <a:pPr marL="342900" indent="-342900">
              <a:buFont typeface="Arial" panose="020B0604020202020204" pitchFamily="34" charset="0"/>
              <a:buChar char="•"/>
            </a:pPr>
            <a:r>
              <a:rPr lang="en-US" altLang="en-US" sz="1800"/>
              <a:t>George Bush’s campaign for President included promises of pushing for a Civil Rights Law for persons with disabilities.</a:t>
            </a:r>
          </a:p>
          <a:p>
            <a:pPr marL="342900" indent="-342900">
              <a:buFont typeface="Arial" panose="020B0604020202020204" pitchFamily="34" charset="0"/>
              <a:buChar char="•"/>
            </a:pPr>
            <a:r>
              <a:rPr lang="en-US" altLang="en-US" sz="1800"/>
              <a:t>The Civil Rights Law for the ADA was passed in 1990</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1872FF4-8DFD-6315-089A-8D8D35412E2A}"/>
              </a:ext>
            </a:extLst>
          </p:cNvPr>
          <p:cNvSpPr txBox="1">
            <a:spLocks noChangeArrowheads="1"/>
          </p:cNvSpPr>
          <p:nvPr/>
        </p:nvSpPr>
        <p:spPr bwMode="auto">
          <a:xfrm>
            <a:off x="288228" y="711329"/>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Dining &amp; Work Surfaces</a:t>
            </a:r>
          </a:p>
        </p:txBody>
      </p:sp>
      <p:sp>
        <p:nvSpPr>
          <p:cNvPr id="3" name="Content Placeholder 2">
            <a:extLst>
              <a:ext uri="{FF2B5EF4-FFF2-40B4-BE49-F238E27FC236}">
                <a16:creationId xmlns:a16="http://schemas.microsoft.com/office/drawing/2014/main" id="{20B71B55-97E6-D828-4B8A-0A1C9968656C}"/>
              </a:ext>
            </a:extLst>
          </p:cNvPr>
          <p:cNvSpPr txBox="1">
            <a:spLocks/>
          </p:cNvSpPr>
          <p:nvPr/>
        </p:nvSpPr>
        <p:spPr>
          <a:xfrm>
            <a:off x="1918939" y="4991165"/>
            <a:ext cx="8642350" cy="941387"/>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Aft>
                <a:spcPts val="0"/>
              </a:spcAft>
              <a:buFontTx/>
              <a:buNone/>
            </a:pPr>
            <a:r>
              <a:rPr lang="en-US" altLang="en-US" sz="2400">
                <a:ea typeface="Times New Roman" panose="02020603050405020304" pitchFamily="18" charset="0"/>
              </a:rPr>
              <a:t>Access to at least 5%, not fewer than 1</a:t>
            </a:r>
          </a:p>
          <a:p>
            <a:pPr fontAlgn="auto">
              <a:spcAft>
                <a:spcPts val="0"/>
              </a:spcAft>
            </a:pPr>
            <a:endParaRPr lang="en-US" altLang="en-US">
              <a:ea typeface="Times New Roman" panose="02020603050405020304" pitchFamily="18" charset="0"/>
            </a:endParaRPr>
          </a:p>
        </p:txBody>
      </p:sp>
      <p:pic>
        <p:nvPicPr>
          <p:cNvPr id="4" name="Content Placeholder 4" descr="Interior photo of new bar and lounge area with bar and tables and chairs">
            <a:extLst>
              <a:ext uri="{FF2B5EF4-FFF2-40B4-BE49-F238E27FC236}">
                <a16:creationId xmlns:a16="http://schemas.microsoft.com/office/drawing/2014/main" id="{8BB83E94-E196-DF0D-A397-AF60A58973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8966" y="1413983"/>
            <a:ext cx="7414068" cy="35101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5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2814290-BC2A-91BB-45C9-6265413C513F}"/>
              </a:ext>
            </a:extLst>
          </p:cNvPr>
          <p:cNvSpPr txBox="1">
            <a:spLocks noChangeArrowheads="1"/>
          </p:cNvSpPr>
          <p:nvPr/>
        </p:nvSpPr>
        <p:spPr bwMode="auto">
          <a:xfrm>
            <a:off x="288228" y="711329"/>
            <a:ext cx="11903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Lowering surface sections option</a:t>
            </a:r>
          </a:p>
        </p:txBody>
      </p:sp>
      <p:pic>
        <p:nvPicPr>
          <p:cNvPr id="3" name="Picture 2" descr="Image result for accessibility deep counter and lowered areas of countertops">
            <a:extLst>
              <a:ext uri="{FF2B5EF4-FFF2-40B4-BE49-F238E27FC236}">
                <a16:creationId xmlns:a16="http://schemas.microsoft.com/office/drawing/2014/main" id="{85A11ED0-44CC-A636-75AB-4681A9E6C9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1056" y="2121990"/>
            <a:ext cx="4016575" cy="306120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descr="Image result for accessibility deep counter and lowered areas of countertops">
            <a:extLst>
              <a:ext uri="{FF2B5EF4-FFF2-40B4-BE49-F238E27FC236}">
                <a16:creationId xmlns:a16="http://schemas.microsoft.com/office/drawing/2014/main" id="{12E3C6E6-F398-626B-75E7-331B6BD71B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464468"/>
            <a:ext cx="4056062" cy="39290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9520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2E91996-58F2-A163-2A58-20B96A95933E}"/>
              </a:ext>
            </a:extLst>
          </p:cNvPr>
          <p:cNvSpPr txBox="1">
            <a:spLocks noChangeArrowheads="1"/>
          </p:cNvSpPr>
          <p:nvPr/>
        </p:nvSpPr>
        <p:spPr bwMode="auto">
          <a:xfrm>
            <a:off x="288228" y="711329"/>
            <a:ext cx="11903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Chapter 10 - Recreation Facilities</a:t>
            </a:r>
          </a:p>
        </p:txBody>
      </p:sp>
      <p:pic>
        <p:nvPicPr>
          <p:cNvPr id="3" name="Picture 2" descr="Picture of 2010 ADA Standards for Accessible Design book">
            <a:extLst>
              <a:ext uri="{FF2B5EF4-FFF2-40B4-BE49-F238E27FC236}">
                <a16:creationId xmlns:a16="http://schemas.microsoft.com/office/drawing/2014/main" id="{F1B93BF7-01B1-FFF2-1770-C4CAC7C8A0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33868" y="1548384"/>
            <a:ext cx="3212491" cy="396887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2405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7542FD0-9916-00FA-3082-1C2FA1BA3A51}"/>
              </a:ext>
            </a:extLst>
          </p:cNvPr>
          <p:cNvSpPr txBox="1">
            <a:spLocks noChangeArrowheads="1"/>
          </p:cNvSpPr>
          <p:nvPr/>
        </p:nvSpPr>
        <p:spPr bwMode="auto">
          <a:xfrm>
            <a:off x="288228" y="711329"/>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Safe Harbor</a:t>
            </a:r>
          </a:p>
        </p:txBody>
      </p:sp>
      <p:sp>
        <p:nvSpPr>
          <p:cNvPr id="3" name="Content Placeholder 2">
            <a:extLst>
              <a:ext uri="{FF2B5EF4-FFF2-40B4-BE49-F238E27FC236}">
                <a16:creationId xmlns:a16="http://schemas.microsoft.com/office/drawing/2014/main" id="{BF8EF7BB-9056-E935-E8E1-BF75B350CAE3}"/>
              </a:ext>
            </a:extLst>
          </p:cNvPr>
          <p:cNvSpPr txBox="1">
            <a:spLocks/>
          </p:cNvSpPr>
          <p:nvPr/>
        </p:nvSpPr>
        <p:spPr>
          <a:xfrm>
            <a:off x="288228" y="1703292"/>
            <a:ext cx="6252781" cy="2768663"/>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fontAlgn="auto">
              <a:spcAft>
                <a:spcPts val="0"/>
              </a:spcAft>
              <a:buFont typeface="Wingdings" panose="05000000000000000000" pitchFamily="2" charset="2"/>
              <a:buNone/>
            </a:pPr>
            <a:r>
              <a:rPr lang="en-US" altLang="en-US" sz="2400">
                <a:ea typeface="ＭＳ Ｐゴシック" panose="020B0600070205080204" pitchFamily="34" charset="-128"/>
              </a:rPr>
              <a:t>If elements in an existing facility have not been altered on or after March 15, 2012, and these elements comply with the specifications in the 1991 Standards, they are not required to be modified in order to comply with the requirements in the 2010 ADA Standards.</a:t>
            </a:r>
          </a:p>
        </p:txBody>
      </p:sp>
      <p:pic>
        <p:nvPicPr>
          <p:cNvPr id="4" name="Picture 2" descr="Picture of harbor with boats, land and houses on shore">
            <a:extLst>
              <a:ext uri="{FF2B5EF4-FFF2-40B4-BE49-F238E27FC236}">
                <a16:creationId xmlns:a16="http://schemas.microsoft.com/office/drawing/2014/main" id="{676D3E78-0FAF-9B11-3CB4-FDB872276B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00482" y="1357660"/>
            <a:ext cx="4614862" cy="3703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5179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FD4651D-4C71-6AA8-79F2-654727568B71}"/>
              </a:ext>
            </a:extLst>
          </p:cNvPr>
          <p:cNvSpPr txBox="1">
            <a:spLocks noChangeArrowheads="1"/>
          </p:cNvSpPr>
          <p:nvPr/>
        </p:nvSpPr>
        <p:spPr bwMode="auto">
          <a:xfrm>
            <a:off x="288228" y="821057"/>
            <a:ext cx="11903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Chapter 10-Elements that do not benefit from Safe Harbor</a:t>
            </a:r>
          </a:p>
        </p:txBody>
      </p:sp>
      <p:sp>
        <p:nvSpPr>
          <p:cNvPr id="4" name="TextBox 3">
            <a:extLst>
              <a:ext uri="{FF2B5EF4-FFF2-40B4-BE49-F238E27FC236}">
                <a16:creationId xmlns:a16="http://schemas.microsoft.com/office/drawing/2014/main" id="{307977D9-B568-EAE0-15DD-AAA6822A1A1F}"/>
              </a:ext>
            </a:extLst>
          </p:cNvPr>
          <p:cNvSpPr txBox="1"/>
          <p:nvPr/>
        </p:nvSpPr>
        <p:spPr>
          <a:xfrm>
            <a:off x="819912" y="2204734"/>
            <a:ext cx="6199632" cy="3046988"/>
          </a:xfrm>
          <a:prstGeom prst="rect">
            <a:avLst/>
          </a:prstGeom>
          <a:noFill/>
        </p:spPr>
        <p:txBody>
          <a:bodyPr wrap="square">
            <a:spAutoFit/>
          </a:bodyPr>
          <a:lstStyle/>
          <a:p>
            <a:pPr marL="342900" indent="-342900" eaLnBrk="1" hangingPunct="1">
              <a:buFont typeface="Arial" panose="020B0604020202020204" pitchFamily="34" charset="0"/>
              <a:buChar char="•"/>
            </a:pPr>
            <a:r>
              <a:rPr lang="en-US" altLang="en-US" sz="2400">
                <a:ea typeface="ＭＳ Ｐゴシック" panose="020B0600070205080204" pitchFamily="34" charset="-128"/>
              </a:rPr>
              <a:t>Play areas</a:t>
            </a:r>
          </a:p>
          <a:p>
            <a:pPr marL="342900" indent="-342900" eaLnBrk="1" hangingPunct="1">
              <a:buFont typeface="Arial" panose="020B0604020202020204" pitchFamily="34" charset="0"/>
              <a:buChar char="•"/>
            </a:pPr>
            <a:r>
              <a:rPr lang="en-US" altLang="en-US" sz="2400">
                <a:ea typeface="ＭＳ Ｐゴシック" panose="020B0600070205080204" pitchFamily="34" charset="-128"/>
              </a:rPr>
              <a:t>Saunas and steam rooms</a:t>
            </a:r>
          </a:p>
          <a:p>
            <a:pPr marL="342900" indent="-342900" eaLnBrk="1" hangingPunct="1">
              <a:buFont typeface="Arial" panose="020B0604020202020204" pitchFamily="34" charset="0"/>
              <a:buChar char="•"/>
            </a:pPr>
            <a:r>
              <a:rPr lang="en-US" altLang="en-US" sz="2400">
                <a:ea typeface="ＭＳ Ｐゴシック" panose="020B0600070205080204" pitchFamily="34" charset="-128"/>
              </a:rPr>
              <a:t>Swimming pools, wading pools, and spas, </a:t>
            </a:r>
          </a:p>
          <a:p>
            <a:pPr marL="342900" indent="-342900" eaLnBrk="1" hangingPunct="1">
              <a:buFont typeface="Arial" panose="020B0604020202020204" pitchFamily="34" charset="0"/>
              <a:buChar char="•"/>
            </a:pPr>
            <a:r>
              <a:rPr lang="en-US" altLang="en-US" sz="2400">
                <a:ea typeface="ＭＳ Ｐゴシック" panose="020B0600070205080204" pitchFamily="34" charset="-128"/>
              </a:rPr>
              <a:t>Shooting facilities with firing positions, </a:t>
            </a:r>
          </a:p>
          <a:p>
            <a:pPr marL="342900" indent="-342900" eaLnBrk="1" hangingPunct="1">
              <a:buFont typeface="Arial" panose="020B0604020202020204" pitchFamily="34" charset="0"/>
              <a:buChar char="•"/>
            </a:pPr>
            <a:r>
              <a:rPr lang="en-US" altLang="en-US" sz="2400">
                <a:ea typeface="ＭＳ Ｐゴシック" panose="020B0600070205080204" pitchFamily="34" charset="-128"/>
              </a:rPr>
              <a:t>Miscellaneous.</a:t>
            </a:r>
          </a:p>
          <a:p>
            <a:pPr marL="342900" indent="-342900" eaLnBrk="1" hangingPunct="1">
              <a:buFont typeface="Arial" panose="020B0604020202020204" pitchFamily="34" charset="0"/>
              <a:buChar char="•"/>
            </a:pPr>
            <a:r>
              <a:rPr lang="en-US" altLang="en-US" sz="2400">
                <a:ea typeface="ＭＳ Ｐゴシック" panose="020B0600070205080204" pitchFamily="34" charset="-128"/>
              </a:rPr>
              <a:t>Team or player seating</a:t>
            </a:r>
          </a:p>
          <a:p>
            <a:pPr marL="342900" indent="-342900" eaLnBrk="1" hangingPunct="1">
              <a:buFont typeface="Arial" panose="020B0604020202020204" pitchFamily="34" charset="0"/>
              <a:buChar char="•"/>
            </a:pPr>
            <a:r>
              <a:rPr lang="en-US" altLang="en-US" sz="2400">
                <a:ea typeface="ＭＳ Ｐゴシック" panose="020B0600070205080204" pitchFamily="34" charset="-128"/>
              </a:rPr>
              <a:t>Accessible route to bowling lanes</a:t>
            </a:r>
          </a:p>
          <a:p>
            <a:pPr marL="342900" indent="-342900" eaLnBrk="1" hangingPunct="1">
              <a:buFont typeface="Arial" panose="020B0604020202020204" pitchFamily="34" charset="0"/>
              <a:buChar char="•"/>
            </a:pPr>
            <a:r>
              <a:rPr lang="en-US" altLang="en-US" sz="2400">
                <a:ea typeface="ＭＳ Ｐゴシック" panose="020B0600070205080204" pitchFamily="34" charset="-128"/>
              </a:rPr>
              <a:t>Accessible route in court sports facilities</a:t>
            </a:r>
          </a:p>
        </p:txBody>
      </p:sp>
      <p:pic>
        <p:nvPicPr>
          <p:cNvPr id="6" name="Graphic 5" descr="Checkbox Crossed with solid fill">
            <a:extLst>
              <a:ext uri="{FF2B5EF4-FFF2-40B4-BE49-F238E27FC236}">
                <a16:creationId xmlns:a16="http://schemas.microsoft.com/office/drawing/2014/main" id="{A1F382B0-F485-D317-4309-7FFC983D81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3616" y="1421221"/>
            <a:ext cx="4846320" cy="4846320"/>
          </a:xfrm>
          <a:prstGeom prst="rect">
            <a:avLst/>
          </a:prstGeom>
        </p:spPr>
      </p:pic>
    </p:spTree>
    <p:extLst>
      <p:ext uri="{BB962C8B-B14F-4D97-AF65-F5344CB8AC3E}">
        <p14:creationId xmlns:p14="http://schemas.microsoft.com/office/powerpoint/2010/main" val="5983499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BCA3F18-EFDB-2EFF-5946-0395BB183DD9}"/>
              </a:ext>
            </a:extLst>
          </p:cNvPr>
          <p:cNvSpPr txBox="1">
            <a:spLocks noChangeArrowheads="1"/>
          </p:cNvSpPr>
          <p:nvPr/>
        </p:nvSpPr>
        <p:spPr bwMode="auto">
          <a:xfrm>
            <a:off x="569976" y="821057"/>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Swimming pools</a:t>
            </a:r>
          </a:p>
        </p:txBody>
      </p:sp>
      <p:sp>
        <p:nvSpPr>
          <p:cNvPr id="3" name="Rectangle 5">
            <a:extLst>
              <a:ext uri="{FF2B5EF4-FFF2-40B4-BE49-F238E27FC236}">
                <a16:creationId xmlns:a16="http://schemas.microsoft.com/office/drawing/2014/main" id="{E3ACEAF8-4352-FBC9-950E-82BA0099327B}"/>
              </a:ext>
            </a:extLst>
          </p:cNvPr>
          <p:cNvSpPr txBox="1">
            <a:spLocks noChangeArrowheads="1"/>
          </p:cNvSpPr>
          <p:nvPr/>
        </p:nvSpPr>
        <p:spPr>
          <a:xfrm>
            <a:off x="569976" y="1889760"/>
            <a:ext cx="6477000" cy="2359152"/>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lnSpc>
                <a:spcPct val="80000"/>
              </a:lnSpc>
              <a:spcAft>
                <a:spcPts val="0"/>
              </a:spcAft>
            </a:pPr>
            <a:r>
              <a:rPr lang="en-US" altLang="en-US" sz="2400">
                <a:ea typeface="ＭＳ Ｐゴシック" panose="020B0600070205080204" pitchFamily="34" charset="-128"/>
              </a:rPr>
              <a:t>Required means of access to the water</a:t>
            </a:r>
          </a:p>
          <a:p>
            <a:pPr lvl="1" fontAlgn="auto">
              <a:lnSpc>
                <a:spcPct val="80000"/>
              </a:lnSpc>
              <a:spcAft>
                <a:spcPts val="0"/>
              </a:spcAft>
            </a:pPr>
            <a:r>
              <a:rPr lang="en-US" altLang="en-US" sz="2400">
                <a:ea typeface="ＭＳ Ｐゴシック" panose="020B0600070205080204" pitchFamily="34" charset="-128"/>
              </a:rPr>
              <a:t>Over 300 linear ft of pool wall = 2</a:t>
            </a:r>
          </a:p>
          <a:p>
            <a:pPr lvl="1" fontAlgn="auto">
              <a:lnSpc>
                <a:spcPct val="80000"/>
              </a:lnSpc>
              <a:spcAft>
                <a:spcPts val="0"/>
              </a:spcAft>
            </a:pPr>
            <a:r>
              <a:rPr lang="en-US" altLang="en-US" sz="2400">
                <a:ea typeface="ＭＳ Ｐゴシック" panose="020B0600070205080204" pitchFamily="34" charset="-128"/>
              </a:rPr>
              <a:t>Less than 300 linear ft of pool wall = 1</a:t>
            </a:r>
          </a:p>
          <a:p>
            <a:pPr lvl="1" fontAlgn="auto">
              <a:lnSpc>
                <a:spcPct val="80000"/>
              </a:lnSpc>
              <a:spcAft>
                <a:spcPts val="0"/>
              </a:spcAft>
            </a:pPr>
            <a:endParaRPr lang="en-US" altLang="en-US" sz="2400">
              <a:ea typeface="ＭＳ Ｐゴシック" panose="020B0600070205080204" pitchFamily="34" charset="-128"/>
            </a:endParaRPr>
          </a:p>
          <a:p>
            <a:pPr fontAlgn="auto">
              <a:lnSpc>
                <a:spcPct val="80000"/>
              </a:lnSpc>
              <a:spcAft>
                <a:spcPts val="0"/>
              </a:spcAft>
            </a:pPr>
            <a:r>
              <a:rPr lang="en-US" altLang="en-US" sz="2400">
                <a:ea typeface="ＭＳ Ｐゴシック" panose="020B0600070205080204" pitchFamily="34" charset="-128"/>
              </a:rPr>
              <a:t>Lift or sloped entry</a:t>
            </a:r>
          </a:p>
          <a:p>
            <a:pPr fontAlgn="auto">
              <a:lnSpc>
                <a:spcPct val="80000"/>
              </a:lnSpc>
              <a:spcAft>
                <a:spcPts val="0"/>
              </a:spcAft>
            </a:pPr>
            <a:r>
              <a:rPr lang="en-US" altLang="en-US" sz="2400">
                <a:ea typeface="ＭＳ Ｐゴシック" panose="020B0600070205080204" pitchFamily="34" charset="-128"/>
              </a:rPr>
              <a:t>Second means -  lift, sloped entry, transfer wall, stairs, or transfer system</a:t>
            </a:r>
          </a:p>
          <a:p>
            <a:pPr fontAlgn="auto">
              <a:lnSpc>
                <a:spcPct val="80000"/>
              </a:lnSpc>
              <a:spcAft>
                <a:spcPts val="0"/>
              </a:spcAft>
            </a:pPr>
            <a:endParaRPr lang="en-US" altLang="en-US" b="1">
              <a:solidFill>
                <a:schemeClr val="bg1"/>
              </a:solidFill>
              <a:ea typeface="ＭＳ Ｐゴシック" panose="020B0600070205080204" pitchFamily="34" charset="-128"/>
            </a:endParaRPr>
          </a:p>
        </p:txBody>
      </p:sp>
      <p:pic>
        <p:nvPicPr>
          <p:cNvPr id="4" name="Picture 2" descr="Pool without Accessible Pool Lifts">
            <a:extLst>
              <a:ext uri="{FF2B5EF4-FFF2-40B4-BE49-F238E27FC236}">
                <a16:creationId xmlns:a16="http://schemas.microsoft.com/office/drawing/2014/main" id="{81BCCF72-0463-DD26-BE3F-836BC74F7E6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85432" y="1889760"/>
            <a:ext cx="4546600" cy="2781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1408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4D0D5AEB-6E4E-045A-7996-1FA247281342}"/>
              </a:ext>
            </a:extLst>
          </p:cNvPr>
          <p:cNvSpPr txBox="1">
            <a:spLocks noChangeArrowheads="1"/>
          </p:cNvSpPr>
          <p:nvPr/>
        </p:nvSpPr>
        <p:spPr bwMode="auto">
          <a:xfrm>
            <a:off x="569976" y="821057"/>
            <a:ext cx="11903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cap="all" spc="450">
                <a:latin typeface="+mj-lt"/>
              </a:rPr>
              <a:t>Play Areas (240 and 1008)</a:t>
            </a:r>
          </a:p>
        </p:txBody>
      </p:sp>
      <p:sp>
        <p:nvSpPr>
          <p:cNvPr id="4" name="Rectangle 5">
            <a:extLst>
              <a:ext uri="{FF2B5EF4-FFF2-40B4-BE49-F238E27FC236}">
                <a16:creationId xmlns:a16="http://schemas.microsoft.com/office/drawing/2014/main" id="{4F3C7429-AF3B-5DD1-B8D4-40E0C6320C94}"/>
              </a:ext>
            </a:extLst>
          </p:cNvPr>
          <p:cNvSpPr txBox="1">
            <a:spLocks noChangeArrowheads="1"/>
          </p:cNvSpPr>
          <p:nvPr/>
        </p:nvSpPr>
        <p:spPr>
          <a:xfrm>
            <a:off x="6361176" y="1706880"/>
            <a:ext cx="5379720" cy="2359152"/>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lnSpc>
                <a:spcPct val="80000"/>
              </a:lnSpc>
              <a:spcAft>
                <a:spcPts val="0"/>
              </a:spcAft>
            </a:pPr>
            <a:r>
              <a:rPr lang="en-US" altLang="en-US" sz="2400">
                <a:ea typeface="ＭＳ Ｐゴシック" panose="020B0600070205080204" pitchFamily="34" charset="-128"/>
              </a:rPr>
              <a:t>Contain play components</a:t>
            </a:r>
          </a:p>
          <a:p>
            <a:pPr fontAlgn="auto">
              <a:lnSpc>
                <a:spcPct val="80000"/>
              </a:lnSpc>
              <a:spcAft>
                <a:spcPts val="0"/>
              </a:spcAft>
            </a:pPr>
            <a:r>
              <a:rPr lang="en-US" altLang="en-US" sz="2400">
                <a:ea typeface="ＭＳ Ｐゴシック" panose="020B0600070205080204" pitchFamily="34" charset="-128"/>
              </a:rPr>
              <a:t>Designed and constructed for children</a:t>
            </a:r>
          </a:p>
          <a:p>
            <a:pPr fontAlgn="auto">
              <a:lnSpc>
                <a:spcPct val="80000"/>
              </a:lnSpc>
              <a:spcAft>
                <a:spcPts val="0"/>
              </a:spcAft>
            </a:pPr>
            <a:r>
              <a:rPr lang="en-US" altLang="en-US" sz="2400">
                <a:ea typeface="ＭＳ Ｐゴシック" panose="020B0600070205080204" pitchFamily="34" charset="-128"/>
              </a:rPr>
              <a:t>Separated by age ranges for safety</a:t>
            </a:r>
          </a:p>
          <a:p>
            <a:pPr fontAlgn="auto">
              <a:lnSpc>
                <a:spcPct val="80000"/>
              </a:lnSpc>
              <a:spcAft>
                <a:spcPts val="0"/>
              </a:spcAft>
            </a:pPr>
            <a:endParaRPr lang="en-US" altLang="en-US" b="1">
              <a:solidFill>
                <a:schemeClr val="bg1"/>
              </a:solidFill>
              <a:ea typeface="ＭＳ Ｐゴシック" panose="020B0600070205080204" pitchFamily="34" charset="-128"/>
            </a:endParaRPr>
          </a:p>
        </p:txBody>
      </p:sp>
      <p:pic>
        <p:nvPicPr>
          <p:cNvPr id="5" name="Picture 3" descr="Two-separate-play-areas">
            <a:extLst>
              <a:ext uri="{FF2B5EF4-FFF2-40B4-BE49-F238E27FC236}">
                <a16:creationId xmlns:a16="http://schemas.microsoft.com/office/drawing/2014/main" id="{8045F8E4-15AB-EDD5-FA52-511109B2C4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329" y="1706880"/>
            <a:ext cx="5525671" cy="364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131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5671EFE9-0BAB-5E97-A2B3-6F846360019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70304" y="329184"/>
            <a:ext cx="9144000" cy="52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and red rectangle&#10;&#10;Description automatically generated with low confidence">
            <a:extLst>
              <a:ext uri="{FF2B5EF4-FFF2-40B4-BE49-F238E27FC236}">
                <a16:creationId xmlns:a16="http://schemas.microsoft.com/office/drawing/2014/main" id="{D18F2A6D-6378-46FC-366E-415C6F2B28C7}"/>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23094284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Diagram&#10;&#10;Description automatically generated">
            <a:extLst>
              <a:ext uri="{FF2B5EF4-FFF2-40B4-BE49-F238E27FC236}">
                <a16:creationId xmlns:a16="http://schemas.microsoft.com/office/drawing/2014/main" id="{F1AFF7B1-D39D-C8AA-9105-46FB880967D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0" y="329184"/>
            <a:ext cx="9144000" cy="5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2653F568-0E2F-21FF-EF27-E3B8A4FBD0C9}"/>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2C9D0F-9DD6-8A6F-AAFF-C750046D1099}"/>
              </a:ext>
            </a:extLst>
          </p:cNvPr>
          <p:cNvSpPr txBox="1"/>
          <p:nvPr/>
        </p:nvSpPr>
        <p:spPr>
          <a:xfrm>
            <a:off x="390144" y="734860"/>
            <a:ext cx="11387328" cy="646331"/>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t>Ground level play components</a:t>
            </a:r>
          </a:p>
        </p:txBody>
      </p:sp>
      <p:sp>
        <p:nvSpPr>
          <p:cNvPr id="5" name="TextBox 4">
            <a:extLst>
              <a:ext uri="{FF2B5EF4-FFF2-40B4-BE49-F238E27FC236}">
                <a16:creationId xmlns:a16="http://schemas.microsoft.com/office/drawing/2014/main" id="{3DD80AF5-95D8-0128-681E-EA7A2F5E1859}"/>
              </a:ext>
            </a:extLst>
          </p:cNvPr>
          <p:cNvSpPr txBox="1"/>
          <p:nvPr/>
        </p:nvSpPr>
        <p:spPr>
          <a:xfrm>
            <a:off x="548640" y="1638038"/>
            <a:ext cx="6096000" cy="369332"/>
          </a:xfrm>
          <a:prstGeom prst="rect">
            <a:avLst/>
          </a:prstGeom>
          <a:noFill/>
        </p:spPr>
        <p:txBody>
          <a:bodyPr wrap="square">
            <a:spAutoFit/>
          </a:bodyPr>
          <a:lstStyle/>
          <a:p>
            <a:pPr eaLnBrk="1" hangingPunct="1">
              <a:buFont typeface="Arial" panose="020B0604020202020204" pitchFamily="34" charset="0"/>
              <a:buNone/>
            </a:pPr>
            <a:r>
              <a:rPr lang="en-US" altLang="en-US">
                <a:latin typeface="Arial" panose="020B0604020202020204" pitchFamily="34" charset="0"/>
                <a:ea typeface="ＭＳ Ｐゴシック" panose="020B0600070205080204" pitchFamily="34" charset="-128"/>
              </a:rPr>
              <a:t>Approached and exited at ground level</a:t>
            </a:r>
            <a:endParaRPr lang="en-US" altLang="en-US">
              <a:ea typeface="ＭＳ Ｐゴシック" panose="020B0600070205080204" pitchFamily="34" charset="-128"/>
            </a:endParaRPr>
          </a:p>
        </p:txBody>
      </p:sp>
      <p:pic>
        <p:nvPicPr>
          <p:cNvPr id="6" name="Picture 5" descr="integratedplay22">
            <a:extLst>
              <a:ext uri="{FF2B5EF4-FFF2-40B4-BE49-F238E27FC236}">
                <a16:creationId xmlns:a16="http://schemas.microsoft.com/office/drawing/2014/main" id="{A0152ED9-98D8-DC7C-4B97-F5301751FB5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 y="2264217"/>
            <a:ext cx="4090988"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WOODLAND SERIES PIX 116">
            <a:extLst>
              <a:ext uri="{FF2B5EF4-FFF2-40B4-BE49-F238E27FC236}">
                <a16:creationId xmlns:a16="http://schemas.microsoft.com/office/drawing/2014/main" id="{49148E4B-BE39-2E87-A89F-9C5F3F5C97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5859" y="2264217"/>
            <a:ext cx="335756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0BB61678-FCFD-F8D9-35F7-195505AFBF4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09361" y="2264217"/>
            <a:ext cx="335756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111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A149-9E6F-6B80-A849-879172160D4B}"/>
              </a:ext>
            </a:extLst>
          </p:cNvPr>
          <p:cNvSpPr txBox="1">
            <a:spLocks noChangeArrowheads="1"/>
          </p:cNvSpPr>
          <p:nvPr/>
        </p:nvSpPr>
        <p:spPr>
          <a:xfrm>
            <a:off x="345758" y="650240"/>
            <a:ext cx="10129202"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4400"/>
              <a:t>Federal regulations</a:t>
            </a:r>
          </a:p>
        </p:txBody>
      </p:sp>
      <p:pic>
        <p:nvPicPr>
          <p:cNvPr id="5" name="Picture 2" descr="Picture of 2010 ADA Standards for Accessible Design book">
            <a:extLst>
              <a:ext uri="{FF2B5EF4-FFF2-40B4-BE49-F238E27FC236}">
                <a16:creationId xmlns:a16="http://schemas.microsoft.com/office/drawing/2014/main" id="{FCC1F08C-C9D5-6744-7FC0-2BD956C332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7114" y="1549400"/>
            <a:ext cx="2890837" cy="3759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Picture of the Architectural Barriers Act book">
            <a:extLst>
              <a:ext uri="{FF2B5EF4-FFF2-40B4-BE49-F238E27FC236}">
                <a16:creationId xmlns:a16="http://schemas.microsoft.com/office/drawing/2014/main" id="{EB76DF54-013C-C4BF-D665-A45805D86E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13581" y="1549401"/>
            <a:ext cx="282529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Picture of 2004 ADAAG and ABAAG book">
            <a:extLst>
              <a:ext uri="{FF2B5EF4-FFF2-40B4-BE49-F238E27FC236}">
                <a16:creationId xmlns:a16="http://schemas.microsoft.com/office/drawing/2014/main" id="{284039BD-C688-E84C-8029-62CEF5219A3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34501" y="1549401"/>
            <a:ext cx="2825290" cy="37757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90F38B-E5E3-3ED2-1AD1-C3E214597215}"/>
              </a:ext>
            </a:extLst>
          </p:cNvPr>
          <p:cNvSpPr txBox="1"/>
          <p:nvPr/>
        </p:nvSpPr>
        <p:spPr>
          <a:xfrm>
            <a:off x="390144" y="734860"/>
            <a:ext cx="11387328" cy="646331"/>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t>Elevated play components</a:t>
            </a:r>
          </a:p>
        </p:txBody>
      </p:sp>
      <p:sp>
        <p:nvSpPr>
          <p:cNvPr id="3" name="Rectangle 5">
            <a:extLst>
              <a:ext uri="{FF2B5EF4-FFF2-40B4-BE49-F238E27FC236}">
                <a16:creationId xmlns:a16="http://schemas.microsoft.com/office/drawing/2014/main" id="{035F0A5D-CE6B-366F-C1D5-DC89A7C388F6}"/>
              </a:ext>
            </a:extLst>
          </p:cNvPr>
          <p:cNvSpPr txBox="1">
            <a:spLocks noChangeArrowheads="1"/>
          </p:cNvSpPr>
          <p:nvPr/>
        </p:nvSpPr>
        <p:spPr>
          <a:xfrm>
            <a:off x="390144" y="1706880"/>
            <a:ext cx="5379720" cy="2359152"/>
          </a:xfrm>
        </p:spPr>
        <p:txBody>
          <a:bodyPr/>
          <a:lstStyle>
            <a:lvl1pPr marL="257175" indent="-257175" algn="l" defTabSz="685800" rtl="0" eaLnBrk="1" latinLnBrk="0" hangingPunct="1">
              <a:lnSpc>
                <a:spcPct val="100000"/>
              </a:lnSpc>
              <a:spcBef>
                <a:spcPts val="75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100000"/>
              </a:lnSpc>
              <a:spcBef>
                <a:spcPts val="375"/>
              </a:spcBef>
              <a:buClr>
                <a:srgbClr val="CB2027"/>
              </a:buClr>
              <a:buFont typeface="Wingdings" panose="05000000000000000000" pitchFamily="2" charset="2"/>
              <a:buChar char="§"/>
              <a:defRPr sz="1650" b="0" i="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lnSpc>
                <a:spcPct val="100000"/>
              </a:lnSpc>
              <a:spcBef>
                <a:spcPts val="375"/>
              </a:spcBef>
              <a:buClr>
                <a:srgbClr val="CB2027"/>
              </a:buClr>
              <a:buFont typeface="Wingdings" panose="05000000000000000000"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430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85913" indent="-214313" algn="l" defTabSz="685800" rtl="0" eaLnBrk="1" latinLnBrk="0" hangingPunct="1">
              <a:lnSpc>
                <a:spcPct val="100000"/>
              </a:lnSpc>
              <a:spcBef>
                <a:spcPts val="375"/>
              </a:spcBef>
              <a:buClr>
                <a:srgbClr val="CB2027"/>
              </a:buClr>
              <a:buFont typeface="Wingdings" panose="05000000000000000000" pitchFamily="2" charset="2"/>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lnSpc>
                <a:spcPct val="80000"/>
              </a:lnSpc>
              <a:spcAft>
                <a:spcPts val="0"/>
              </a:spcAft>
            </a:pPr>
            <a:r>
              <a:rPr lang="en-US" altLang="en-US" sz="2400">
                <a:ea typeface="ＭＳ Ｐゴシック" panose="020B0600070205080204" pitchFamily="34" charset="-128"/>
              </a:rPr>
              <a:t>Approached from elevated level </a:t>
            </a:r>
          </a:p>
          <a:p>
            <a:pPr fontAlgn="auto">
              <a:lnSpc>
                <a:spcPct val="80000"/>
              </a:lnSpc>
              <a:spcAft>
                <a:spcPts val="0"/>
              </a:spcAft>
            </a:pPr>
            <a:r>
              <a:rPr lang="en-US" altLang="en-US" sz="2400">
                <a:ea typeface="ＭＳ Ｐゴシック" panose="020B0600070205080204" pitchFamily="34" charset="-128"/>
              </a:rPr>
              <a:t>Attached to composite play structure </a:t>
            </a:r>
          </a:p>
          <a:p>
            <a:pPr fontAlgn="auto">
              <a:lnSpc>
                <a:spcPct val="80000"/>
              </a:lnSpc>
              <a:spcAft>
                <a:spcPts val="0"/>
              </a:spcAft>
            </a:pPr>
            <a:r>
              <a:rPr lang="en-US" altLang="en-US" sz="2400">
                <a:ea typeface="ＭＳ Ｐゴシック" panose="020B0600070205080204" pitchFamily="34" charset="-128"/>
              </a:rPr>
              <a:t>Components (counted once)</a:t>
            </a:r>
          </a:p>
          <a:p>
            <a:pPr fontAlgn="auto">
              <a:lnSpc>
                <a:spcPct val="80000"/>
              </a:lnSpc>
              <a:spcAft>
                <a:spcPts val="0"/>
              </a:spcAft>
            </a:pPr>
            <a:endParaRPr lang="en-US" altLang="en-US" b="1">
              <a:solidFill>
                <a:schemeClr val="bg1"/>
              </a:solidFill>
              <a:ea typeface="ＭＳ Ｐゴシック" panose="020B0600070205080204" pitchFamily="34" charset="-128"/>
            </a:endParaRPr>
          </a:p>
        </p:txBody>
      </p:sp>
      <p:pic>
        <p:nvPicPr>
          <p:cNvPr id="4" name="Picture 11" descr="Block CLimber Accessibility for kids on playground equipment. ">
            <a:extLst>
              <a:ext uri="{FF2B5EF4-FFF2-40B4-BE49-F238E27FC236}">
                <a16:creationId xmlns:a16="http://schemas.microsoft.com/office/drawing/2014/main" id="{A044296A-80D8-1682-5986-0CF65A8D6B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43685" y="1706880"/>
            <a:ext cx="2679700" cy="378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ccessibility for kids on playground equipment. ">
            <a:extLst>
              <a:ext uri="{FF2B5EF4-FFF2-40B4-BE49-F238E27FC236}">
                <a16:creationId xmlns:a16="http://schemas.microsoft.com/office/drawing/2014/main" id="{BDF7679F-3FA8-456F-16DF-DE90D25E9C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7416" y="2977896"/>
            <a:ext cx="3305175" cy="251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Integrated play1 Accessibility for kids on playground equipment. ">
            <a:extLst>
              <a:ext uri="{FF2B5EF4-FFF2-40B4-BE49-F238E27FC236}">
                <a16:creationId xmlns:a16="http://schemas.microsoft.com/office/drawing/2014/main" id="{E6B3379A-4492-E51E-BE09-1973F189B9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64138" y="2977895"/>
            <a:ext cx="3048000" cy="248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8613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5C994-DD84-DDF0-B74D-58FDC809E0DB}"/>
              </a:ext>
            </a:extLst>
          </p:cNvPr>
          <p:cNvSpPr txBox="1"/>
          <p:nvPr/>
        </p:nvSpPr>
        <p:spPr>
          <a:xfrm>
            <a:off x="390144" y="734860"/>
            <a:ext cx="11204448" cy="1200329"/>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t>End of 2010 ADA Standards for Accessible Design </a:t>
            </a:r>
          </a:p>
        </p:txBody>
      </p:sp>
      <p:pic>
        <p:nvPicPr>
          <p:cNvPr id="3" name="Picture 2" descr="Picture of 2010 ADA Standards for Accessible Design book">
            <a:extLst>
              <a:ext uri="{FF2B5EF4-FFF2-40B4-BE49-F238E27FC236}">
                <a16:creationId xmlns:a16="http://schemas.microsoft.com/office/drawing/2014/main" id="{69CB9C4C-15C0-8591-0DF0-270F066EDA2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1765" y="1935188"/>
            <a:ext cx="3068469" cy="355406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110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7402A7-530C-7194-D126-9B5D0DD182FE}"/>
              </a:ext>
            </a:extLst>
          </p:cNvPr>
          <p:cNvSpPr txBox="1"/>
          <p:nvPr/>
        </p:nvSpPr>
        <p:spPr>
          <a:xfrm>
            <a:off x="390144" y="563496"/>
            <a:ext cx="11204448" cy="646331"/>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t>Access Board Animations</a:t>
            </a:r>
          </a:p>
        </p:txBody>
      </p:sp>
      <p:pic>
        <p:nvPicPr>
          <p:cNvPr id="4" name="Picture 4" descr=" Sales and Service Counters">
            <a:extLst>
              <a:ext uri="{FF2B5EF4-FFF2-40B4-BE49-F238E27FC236}">
                <a16:creationId xmlns:a16="http://schemas.microsoft.com/office/drawing/2014/main" id="{282B04A9-A0C0-AE9C-389F-283B7E1405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41099" y="1421997"/>
            <a:ext cx="1978163" cy="95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 Signs">
            <a:extLst>
              <a:ext uri="{FF2B5EF4-FFF2-40B4-BE49-F238E27FC236}">
                <a16:creationId xmlns:a16="http://schemas.microsoft.com/office/drawing/2014/main" id="{9DEEC0BF-A7A3-68CB-DB65-05BC56BA3D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31169" y="1428216"/>
            <a:ext cx="1968322" cy="94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Wheelchair Maneuvering">
            <a:extLst>
              <a:ext uri="{FF2B5EF4-FFF2-40B4-BE49-F238E27FC236}">
                <a16:creationId xmlns:a16="http://schemas.microsoft.com/office/drawing/2014/main" id="{445553FF-F368-A2AE-3DE4-0A5037EAE5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31256" y="2486663"/>
            <a:ext cx="1968322" cy="94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ccessible Toilet Rooms">
            <a:extLst>
              <a:ext uri="{FF2B5EF4-FFF2-40B4-BE49-F238E27FC236}">
                <a16:creationId xmlns:a16="http://schemas.microsoft.com/office/drawing/2014/main" id="{4D7A2D9B-5C0D-3AF6-ED37-515BE794CAF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1256" y="3482908"/>
            <a:ext cx="1968322" cy="94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Protruding Objects">
            <a:extLst>
              <a:ext uri="{FF2B5EF4-FFF2-40B4-BE49-F238E27FC236}">
                <a16:creationId xmlns:a16="http://schemas.microsoft.com/office/drawing/2014/main" id="{A252998C-CE2D-F63A-D667-C53AF88547C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47659" y="4478118"/>
            <a:ext cx="1988005" cy="96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 Maneuvering at Doors">
            <a:extLst>
              <a:ext uri="{FF2B5EF4-FFF2-40B4-BE49-F238E27FC236}">
                <a16:creationId xmlns:a16="http://schemas.microsoft.com/office/drawing/2014/main" id="{5A070E80-0AB5-96A7-034B-4FDCB37F2D0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34450" y="2428609"/>
            <a:ext cx="1968322" cy="94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Accessible Bathing Facilities">
            <a:extLst>
              <a:ext uri="{FF2B5EF4-FFF2-40B4-BE49-F238E27FC236}">
                <a16:creationId xmlns:a16="http://schemas.microsoft.com/office/drawing/2014/main" id="{C0CA7B42-2ABC-B6C0-54EE-CAA590319E5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534450" y="3429000"/>
            <a:ext cx="1968322" cy="94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Parking and Passenger Loading Zones">
            <a:extLst>
              <a:ext uri="{FF2B5EF4-FFF2-40B4-BE49-F238E27FC236}">
                <a16:creationId xmlns:a16="http://schemas.microsoft.com/office/drawing/2014/main" id="{D18891E6-2D49-EE45-830E-4C20FBFE16F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534451" y="4428356"/>
            <a:ext cx="1978163" cy="96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21C83C8-F462-2241-703A-6E7BDDD9F56D}"/>
              </a:ext>
            </a:extLst>
          </p:cNvPr>
          <p:cNvPicPr>
            <a:picLocks noChangeAspect="1"/>
          </p:cNvPicPr>
          <p:nvPr/>
        </p:nvPicPr>
        <p:blipFill>
          <a:blip r:embed="rId10"/>
          <a:stretch>
            <a:fillRect/>
          </a:stretch>
        </p:blipFill>
        <p:spPr>
          <a:xfrm>
            <a:off x="8414854" y="1603171"/>
            <a:ext cx="859611" cy="493819"/>
          </a:xfrm>
          <a:prstGeom prst="rect">
            <a:avLst/>
          </a:prstGeom>
        </p:spPr>
      </p:pic>
      <p:pic>
        <p:nvPicPr>
          <p:cNvPr id="16" name="Picture 15">
            <a:extLst>
              <a:ext uri="{FF2B5EF4-FFF2-40B4-BE49-F238E27FC236}">
                <a16:creationId xmlns:a16="http://schemas.microsoft.com/office/drawing/2014/main" id="{C79C7C87-4605-3B0C-A06C-690B212910CA}"/>
              </a:ext>
            </a:extLst>
          </p:cNvPr>
          <p:cNvPicPr>
            <a:picLocks noChangeAspect="1"/>
          </p:cNvPicPr>
          <p:nvPr/>
        </p:nvPicPr>
        <p:blipFill>
          <a:blip r:embed="rId11"/>
          <a:stretch>
            <a:fillRect/>
          </a:stretch>
        </p:blipFill>
        <p:spPr>
          <a:xfrm>
            <a:off x="8427046" y="2654743"/>
            <a:ext cx="896190" cy="493819"/>
          </a:xfrm>
          <a:prstGeom prst="rect">
            <a:avLst/>
          </a:prstGeom>
        </p:spPr>
      </p:pic>
      <p:pic>
        <p:nvPicPr>
          <p:cNvPr id="18" name="Picture 17">
            <a:extLst>
              <a:ext uri="{FF2B5EF4-FFF2-40B4-BE49-F238E27FC236}">
                <a16:creationId xmlns:a16="http://schemas.microsoft.com/office/drawing/2014/main" id="{E3DCCFBE-3E86-F802-9502-01B563CE651A}"/>
              </a:ext>
            </a:extLst>
          </p:cNvPr>
          <p:cNvPicPr>
            <a:picLocks noChangeAspect="1"/>
          </p:cNvPicPr>
          <p:nvPr/>
        </p:nvPicPr>
        <p:blipFill>
          <a:blip r:embed="rId12"/>
          <a:stretch>
            <a:fillRect/>
          </a:stretch>
        </p:blipFill>
        <p:spPr>
          <a:xfrm>
            <a:off x="7156068" y="3768141"/>
            <a:ext cx="2225233" cy="493819"/>
          </a:xfrm>
          <a:prstGeom prst="rect">
            <a:avLst/>
          </a:prstGeom>
        </p:spPr>
      </p:pic>
      <p:pic>
        <p:nvPicPr>
          <p:cNvPr id="20" name="Picture 19">
            <a:extLst>
              <a:ext uri="{FF2B5EF4-FFF2-40B4-BE49-F238E27FC236}">
                <a16:creationId xmlns:a16="http://schemas.microsoft.com/office/drawing/2014/main" id="{F2091680-2C9F-9878-3915-2B66534A91B8}"/>
              </a:ext>
            </a:extLst>
          </p:cNvPr>
          <p:cNvPicPr>
            <a:picLocks noChangeAspect="1"/>
          </p:cNvPicPr>
          <p:nvPr/>
        </p:nvPicPr>
        <p:blipFill>
          <a:blip r:embed="rId13"/>
          <a:stretch>
            <a:fillRect/>
          </a:stretch>
        </p:blipFill>
        <p:spPr>
          <a:xfrm>
            <a:off x="5992368" y="4760614"/>
            <a:ext cx="3542083" cy="493819"/>
          </a:xfrm>
          <a:prstGeom prst="rect">
            <a:avLst/>
          </a:prstGeom>
        </p:spPr>
      </p:pic>
      <p:pic>
        <p:nvPicPr>
          <p:cNvPr id="24" name="Picture 23">
            <a:extLst>
              <a:ext uri="{FF2B5EF4-FFF2-40B4-BE49-F238E27FC236}">
                <a16:creationId xmlns:a16="http://schemas.microsoft.com/office/drawing/2014/main" id="{94E337AC-2AE1-12DF-2F07-50794C4637FF}"/>
              </a:ext>
            </a:extLst>
          </p:cNvPr>
          <p:cNvPicPr>
            <a:picLocks noChangeAspect="1"/>
          </p:cNvPicPr>
          <p:nvPr/>
        </p:nvPicPr>
        <p:blipFill>
          <a:blip r:embed="rId14"/>
          <a:stretch>
            <a:fillRect/>
          </a:stretch>
        </p:blipFill>
        <p:spPr>
          <a:xfrm>
            <a:off x="390144" y="1651957"/>
            <a:ext cx="3115326" cy="493819"/>
          </a:xfrm>
          <a:prstGeom prst="rect">
            <a:avLst/>
          </a:prstGeom>
        </p:spPr>
      </p:pic>
      <p:pic>
        <p:nvPicPr>
          <p:cNvPr id="26" name="Picture 25">
            <a:extLst>
              <a:ext uri="{FF2B5EF4-FFF2-40B4-BE49-F238E27FC236}">
                <a16:creationId xmlns:a16="http://schemas.microsoft.com/office/drawing/2014/main" id="{0B92D642-3C58-DD25-4BBD-B80F5066AA89}"/>
              </a:ext>
            </a:extLst>
          </p:cNvPr>
          <p:cNvPicPr>
            <a:picLocks noChangeAspect="1"/>
          </p:cNvPicPr>
          <p:nvPr/>
        </p:nvPicPr>
        <p:blipFill>
          <a:blip r:embed="rId15"/>
          <a:stretch>
            <a:fillRect/>
          </a:stretch>
        </p:blipFill>
        <p:spPr>
          <a:xfrm>
            <a:off x="1115631" y="2712477"/>
            <a:ext cx="2389839" cy="493819"/>
          </a:xfrm>
          <a:prstGeom prst="rect">
            <a:avLst/>
          </a:prstGeom>
        </p:spPr>
      </p:pic>
      <p:pic>
        <p:nvPicPr>
          <p:cNvPr id="28" name="Picture 27">
            <a:extLst>
              <a:ext uri="{FF2B5EF4-FFF2-40B4-BE49-F238E27FC236}">
                <a16:creationId xmlns:a16="http://schemas.microsoft.com/office/drawing/2014/main" id="{334C86C7-552C-179D-E066-868419456D51}"/>
              </a:ext>
            </a:extLst>
          </p:cNvPr>
          <p:cNvPicPr>
            <a:picLocks noChangeAspect="1"/>
          </p:cNvPicPr>
          <p:nvPr/>
        </p:nvPicPr>
        <p:blipFill>
          <a:blip r:embed="rId16"/>
          <a:stretch>
            <a:fillRect/>
          </a:stretch>
        </p:blipFill>
        <p:spPr>
          <a:xfrm>
            <a:off x="1219272" y="3772997"/>
            <a:ext cx="2286198" cy="493819"/>
          </a:xfrm>
          <a:prstGeom prst="rect">
            <a:avLst/>
          </a:prstGeom>
        </p:spPr>
      </p:pic>
      <p:pic>
        <p:nvPicPr>
          <p:cNvPr id="30" name="Picture 29">
            <a:extLst>
              <a:ext uri="{FF2B5EF4-FFF2-40B4-BE49-F238E27FC236}">
                <a16:creationId xmlns:a16="http://schemas.microsoft.com/office/drawing/2014/main" id="{CBEBF031-42A9-AC10-07A8-E29C64181D41}"/>
              </a:ext>
            </a:extLst>
          </p:cNvPr>
          <p:cNvPicPr>
            <a:picLocks noChangeAspect="1"/>
          </p:cNvPicPr>
          <p:nvPr/>
        </p:nvPicPr>
        <p:blipFill>
          <a:blip r:embed="rId17"/>
          <a:stretch>
            <a:fillRect/>
          </a:stretch>
        </p:blipFill>
        <p:spPr>
          <a:xfrm>
            <a:off x="1322913" y="4663500"/>
            <a:ext cx="2182557" cy="493819"/>
          </a:xfrm>
          <a:prstGeom prst="rect">
            <a:avLst/>
          </a:prstGeom>
        </p:spPr>
      </p:pic>
    </p:spTree>
    <p:extLst>
      <p:ext uri="{BB962C8B-B14F-4D97-AF65-F5344CB8AC3E}">
        <p14:creationId xmlns:p14="http://schemas.microsoft.com/office/powerpoint/2010/main" val="28582632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28CDE-A76D-617D-06C2-8791BD1A1835}"/>
              </a:ext>
            </a:extLst>
          </p:cNvPr>
          <p:cNvSpPr txBox="1"/>
          <p:nvPr/>
        </p:nvSpPr>
        <p:spPr>
          <a:xfrm>
            <a:off x="390144" y="563496"/>
            <a:ext cx="11204448" cy="1015663"/>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t>ADA ‘Fails’</a:t>
            </a:r>
            <a:br>
              <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br>
            <a:r>
              <a:rPr kumimoji="0" lang="en-US" altLang="en-US" sz="24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t>They are not that hard to see</a:t>
            </a:r>
          </a:p>
        </p:txBody>
      </p:sp>
      <p:pic>
        <p:nvPicPr>
          <p:cNvPr id="5" name="Picture 4">
            <a:extLst>
              <a:ext uri="{FF2B5EF4-FFF2-40B4-BE49-F238E27FC236}">
                <a16:creationId xmlns:a16="http://schemas.microsoft.com/office/drawing/2014/main" id="{823A7BA9-0620-E75C-FCB2-CA0B437980C1}"/>
              </a:ext>
            </a:extLst>
          </p:cNvPr>
          <p:cNvPicPr>
            <a:picLocks noChangeAspect="1"/>
          </p:cNvPicPr>
          <p:nvPr/>
        </p:nvPicPr>
        <p:blipFill>
          <a:blip r:embed="rId2"/>
          <a:stretch>
            <a:fillRect/>
          </a:stretch>
        </p:blipFill>
        <p:spPr>
          <a:xfrm>
            <a:off x="2834357" y="1755493"/>
            <a:ext cx="6523285" cy="3566469"/>
          </a:xfrm>
          <a:prstGeom prst="rect">
            <a:avLst/>
          </a:prstGeom>
        </p:spPr>
      </p:pic>
    </p:spTree>
    <p:extLst>
      <p:ext uri="{BB962C8B-B14F-4D97-AF65-F5344CB8AC3E}">
        <p14:creationId xmlns:p14="http://schemas.microsoft.com/office/powerpoint/2010/main" val="18893054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4DAD1-58F9-D5F5-7F6F-B24AE4997FBA}"/>
              </a:ext>
            </a:extLst>
          </p:cNvPr>
          <p:cNvSpPr txBox="1"/>
          <p:nvPr/>
        </p:nvSpPr>
        <p:spPr>
          <a:xfrm>
            <a:off x="390144" y="563496"/>
            <a:ext cx="11204448" cy="646331"/>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all" spc="450" normalizeH="0" baseline="0" noProof="0">
                <a:ln>
                  <a:noFill/>
                </a:ln>
                <a:solidFill>
                  <a:srgbClr val="36393B"/>
                </a:solidFill>
                <a:effectLst/>
                <a:uLnTx/>
                <a:uFillTx/>
                <a:latin typeface="Arial Black"/>
                <a:ea typeface="ＭＳ Ｐゴシック" panose="020B0600070205080204" pitchFamily="34" charset="-128"/>
                <a:cs typeface="+mn-cs"/>
              </a:rPr>
              <a:t>…more ADA ‘Fails’</a:t>
            </a:r>
          </a:p>
        </p:txBody>
      </p:sp>
      <p:pic>
        <p:nvPicPr>
          <p:cNvPr id="4" name="Picture 3">
            <a:extLst>
              <a:ext uri="{FF2B5EF4-FFF2-40B4-BE49-F238E27FC236}">
                <a16:creationId xmlns:a16="http://schemas.microsoft.com/office/drawing/2014/main" id="{05FD422A-A467-7341-98F9-55F247230779}"/>
              </a:ext>
            </a:extLst>
          </p:cNvPr>
          <p:cNvPicPr>
            <a:picLocks noChangeAspect="1"/>
          </p:cNvPicPr>
          <p:nvPr/>
        </p:nvPicPr>
        <p:blipFill>
          <a:blip r:embed="rId2"/>
          <a:stretch>
            <a:fillRect/>
          </a:stretch>
        </p:blipFill>
        <p:spPr>
          <a:xfrm>
            <a:off x="2739099" y="1398094"/>
            <a:ext cx="6713802" cy="4061812"/>
          </a:xfrm>
          <a:prstGeom prst="rect">
            <a:avLst/>
          </a:prstGeom>
        </p:spPr>
      </p:pic>
    </p:spTree>
    <p:extLst>
      <p:ext uri="{BB962C8B-B14F-4D97-AF65-F5344CB8AC3E}">
        <p14:creationId xmlns:p14="http://schemas.microsoft.com/office/powerpoint/2010/main" val="41753305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4" descr="See the source image">
            <a:extLst>
              <a:ext uri="{FF2B5EF4-FFF2-40B4-BE49-F238E27FC236}">
                <a16:creationId xmlns:a16="http://schemas.microsoft.com/office/drawing/2014/main" id="{927786ED-EFE6-40C5-B0A7-C416FDBAFD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6737" y="457200"/>
            <a:ext cx="63722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See the source image">
            <a:extLst>
              <a:ext uri="{FF2B5EF4-FFF2-40B4-BE49-F238E27FC236}">
                <a16:creationId xmlns:a16="http://schemas.microsoft.com/office/drawing/2014/main" id="{B1088A13-0245-5B18-4A5B-8746D3BC30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475107"/>
            <a:ext cx="70104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171DF66C-DA21-8B30-1C46-37EF102D2E31}"/>
              </a:ext>
            </a:extLst>
          </p:cNvPr>
          <p:cNvCxnSpPr>
            <a:cxnSpLocks/>
          </p:cNvCxnSpPr>
          <p:nvPr/>
        </p:nvCxnSpPr>
        <p:spPr>
          <a:xfrm flipV="1">
            <a:off x="3852864" y="5127626"/>
            <a:ext cx="4129087" cy="3206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62246110-EE9B-8DA2-B8AC-4C81E2AE2E42}"/>
              </a:ext>
            </a:extLst>
          </p:cNvPr>
          <p:cNvCxnSpPr/>
          <p:nvPr/>
        </p:nvCxnSpPr>
        <p:spPr>
          <a:xfrm flipH="1">
            <a:off x="3852864" y="4130305"/>
            <a:ext cx="330200" cy="1395413"/>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47CAB56-C1C6-D4BB-DCFA-800DE8EF2D4D}"/>
              </a:ext>
            </a:extLst>
          </p:cNvPr>
          <p:cNvCxnSpPr/>
          <p:nvPr/>
        </p:nvCxnSpPr>
        <p:spPr>
          <a:xfrm>
            <a:off x="7981950" y="4383088"/>
            <a:ext cx="0" cy="952500"/>
          </a:xfrm>
          <a:prstGeom prst="line">
            <a:avLst/>
          </a:prstGeom>
        </p:spPr>
        <p:style>
          <a:lnRef idx="2">
            <a:schemeClr val="accent1"/>
          </a:lnRef>
          <a:fillRef idx="0">
            <a:schemeClr val="accent1"/>
          </a:fillRef>
          <a:effectRef idx="1">
            <a:schemeClr val="accent1"/>
          </a:effectRef>
          <a:fontRef idx="minor">
            <a:schemeClr val="tx1"/>
          </a:fontRef>
        </p:style>
      </p:cxnSp>
      <p:sp>
        <p:nvSpPr>
          <p:cNvPr id="202758" name="TextBox 9">
            <a:extLst>
              <a:ext uri="{FF2B5EF4-FFF2-40B4-BE49-F238E27FC236}">
                <a16:creationId xmlns:a16="http://schemas.microsoft.com/office/drawing/2014/main" id="{423905E1-B957-C5E4-0183-AC32D35A3D36}"/>
              </a:ext>
            </a:extLst>
          </p:cNvPr>
          <p:cNvSpPr txBox="1">
            <a:spLocks noChangeArrowheads="1"/>
          </p:cNvSpPr>
          <p:nvPr/>
        </p:nvSpPr>
        <p:spPr bwMode="auto">
          <a:xfrm rot="21318742">
            <a:off x="5191125" y="4911725"/>
            <a:ext cx="206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70C0"/>
                </a:solidFill>
              </a:rPr>
              <a:t>REACH RANGE</a:t>
            </a:r>
          </a:p>
        </p:txBody>
      </p:sp>
      <p:pic>
        <p:nvPicPr>
          <p:cNvPr id="2" name="Picture 1" descr="A black and red rectangle&#10;&#10;Description automatically generated with low confidence">
            <a:extLst>
              <a:ext uri="{FF2B5EF4-FFF2-40B4-BE49-F238E27FC236}">
                <a16:creationId xmlns:a16="http://schemas.microsoft.com/office/drawing/2014/main" id="{25BEF44C-5301-7648-72D2-E799C4879B74}"/>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See the source image">
            <a:extLst>
              <a:ext uri="{FF2B5EF4-FFF2-40B4-BE49-F238E27FC236}">
                <a16:creationId xmlns:a16="http://schemas.microsoft.com/office/drawing/2014/main" id="{695D22D1-25F6-944C-611C-440F7BE528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7136" y="449928"/>
            <a:ext cx="3648392" cy="513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Box 2">
            <a:extLst>
              <a:ext uri="{FF2B5EF4-FFF2-40B4-BE49-F238E27FC236}">
                <a16:creationId xmlns:a16="http://schemas.microsoft.com/office/drawing/2014/main" id="{F9B04C07-8605-0572-409C-034627E3BF8D}"/>
              </a:ext>
            </a:extLst>
          </p:cNvPr>
          <p:cNvSpPr txBox="1">
            <a:spLocks noChangeArrowheads="1"/>
          </p:cNvSpPr>
          <p:nvPr/>
        </p:nvSpPr>
        <p:spPr bwMode="auto">
          <a:xfrm>
            <a:off x="9485313" y="1316039"/>
            <a:ext cx="300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203780" name="Picture 4" descr="See the source image">
            <a:extLst>
              <a:ext uri="{FF2B5EF4-FFF2-40B4-BE49-F238E27FC236}">
                <a16:creationId xmlns:a16="http://schemas.microsoft.com/office/drawing/2014/main" id="{449193F0-FDC0-6890-30D7-45C8E7E4A9F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66259" y="449928"/>
            <a:ext cx="3471526" cy="513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F6DF5380-B0E3-6F03-DDE0-9847F1F9933C}"/>
              </a:ext>
            </a:extLst>
          </p:cNvPr>
          <p:cNvPicPr/>
          <p:nvPr/>
        </p:nvPicPr>
        <p:blipFill>
          <a:blip r:embed="rId4">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1B2E31-739F-EBE9-D26B-1EA4ED659B95}"/>
              </a:ext>
            </a:extLst>
          </p:cNvPr>
          <p:cNvPicPr>
            <a:picLocks noChangeAspect="1"/>
          </p:cNvPicPr>
          <p:nvPr/>
        </p:nvPicPr>
        <p:blipFill>
          <a:blip r:embed="rId2"/>
          <a:stretch>
            <a:fillRect/>
          </a:stretch>
        </p:blipFill>
        <p:spPr>
          <a:xfrm>
            <a:off x="775124" y="469295"/>
            <a:ext cx="3737881" cy="5069295"/>
          </a:xfrm>
          <a:prstGeom prst="rect">
            <a:avLst/>
          </a:prstGeom>
        </p:spPr>
      </p:pic>
      <p:pic>
        <p:nvPicPr>
          <p:cNvPr id="6" name="Picture 5">
            <a:extLst>
              <a:ext uri="{FF2B5EF4-FFF2-40B4-BE49-F238E27FC236}">
                <a16:creationId xmlns:a16="http://schemas.microsoft.com/office/drawing/2014/main" id="{70FD759F-470F-B06D-8B51-73FFC84C3BA9}"/>
              </a:ext>
            </a:extLst>
          </p:cNvPr>
          <p:cNvPicPr>
            <a:picLocks noChangeAspect="1"/>
          </p:cNvPicPr>
          <p:nvPr/>
        </p:nvPicPr>
        <p:blipFill>
          <a:blip r:embed="rId3"/>
          <a:stretch>
            <a:fillRect/>
          </a:stretch>
        </p:blipFill>
        <p:spPr>
          <a:xfrm>
            <a:off x="4664251" y="1317523"/>
            <a:ext cx="7309454" cy="4221067"/>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See the source image">
            <a:extLst>
              <a:ext uri="{FF2B5EF4-FFF2-40B4-BE49-F238E27FC236}">
                <a16:creationId xmlns:a16="http://schemas.microsoft.com/office/drawing/2014/main" id="{7A5A9CB8-CB00-7F8F-678C-C188526275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909" y="378161"/>
            <a:ext cx="7413523" cy="518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ack and red rectangle&#10;&#10;Description automatically generated with low confidence">
            <a:extLst>
              <a:ext uri="{FF2B5EF4-FFF2-40B4-BE49-F238E27FC236}">
                <a16:creationId xmlns:a16="http://schemas.microsoft.com/office/drawing/2014/main" id="{917E664A-3E63-9BF4-2A30-FDF195525134}"/>
              </a:ext>
            </a:extLst>
          </p:cNvPr>
          <p:cNvPicPr/>
          <p:nvPr/>
        </p:nvPicPr>
        <p:blipFill>
          <a:blip r:embed="rId3">
            <a:extLst>
              <a:ext uri="{28A0092B-C50C-407E-A947-70E740481C1C}">
                <a14:useLocalDpi xmlns:a14="http://schemas.microsoft.com/office/drawing/2010/main"/>
              </a:ext>
            </a:extLst>
          </a:blip>
          <a:stretch>
            <a:fillRect/>
          </a:stretch>
        </p:blipFill>
        <p:spPr>
          <a:xfrm>
            <a:off x="0" y="0"/>
            <a:ext cx="12192000" cy="2612572"/>
          </a:xfrm>
          <a:prstGeom prst="rect">
            <a:avLst/>
          </a:prstGeom>
        </p:spPr>
      </p:pic>
      <p:sp>
        <p:nvSpPr>
          <p:cNvPr id="3" name="TextBox 2">
            <a:extLst>
              <a:ext uri="{FF2B5EF4-FFF2-40B4-BE49-F238E27FC236}">
                <a16:creationId xmlns:a16="http://schemas.microsoft.com/office/drawing/2014/main" id="{2A53641C-FC60-7B6F-29B2-89CBAA53657A}"/>
              </a:ext>
            </a:extLst>
          </p:cNvPr>
          <p:cNvSpPr txBox="1"/>
          <p:nvPr/>
        </p:nvSpPr>
        <p:spPr>
          <a:xfrm>
            <a:off x="5806440" y="1292071"/>
            <a:ext cx="4498848" cy="1754326"/>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all" spc="450" normalizeH="0" baseline="0" noProof="0">
                <a:ln>
                  <a:noFill/>
                </a:ln>
                <a:solidFill>
                  <a:srgbClr val="FF0000"/>
                </a:solidFill>
                <a:effectLst/>
                <a:uLnTx/>
                <a:uFillTx/>
                <a:latin typeface="Arial Black"/>
                <a:ea typeface="ＭＳ Ｐゴシック" panose="020B0600070205080204" pitchFamily="34" charset="-128"/>
                <a:cs typeface="+mn-cs"/>
              </a:rPr>
              <a:t>IT JUST NEVER ENDS!?!</a:t>
            </a:r>
          </a:p>
        </p:txBody>
      </p:sp>
    </p:spTree>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ebinar Teamplat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inar_Presentation_Template_2025" id="{6E598A76-6322-411F-B9C9-953C5ED7C83E}" vid="{D63F4D8D-DA79-4C0E-A9B2-82D0E7FDB9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586794C-0E77-45FB-8300-B86608EB0031}">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06838DC798B74DBBEFD80FCCD0F0FF" ma:contentTypeVersion="19" ma:contentTypeDescription="Create a new document." ma:contentTypeScope="" ma:versionID="04573e58d07d01df0d26787b6dcaa50c">
  <xsd:schema xmlns:xsd="http://www.w3.org/2001/XMLSchema" xmlns:xs="http://www.w3.org/2001/XMLSchema" xmlns:p="http://schemas.microsoft.com/office/2006/metadata/properties" xmlns:ns2="c1ea63b3-9754-4ac1-a34e-acc71cd0637b" xmlns:ns3="ec28a48b-220e-4f39-b371-4ce9b5e3a58e" targetNamespace="http://schemas.microsoft.com/office/2006/metadata/properties" ma:root="true" ma:fieldsID="da3e2e97dd85934584c844ba33605ced" ns2:_="" ns3:_="">
    <xsd:import namespace="c1ea63b3-9754-4ac1-a34e-acc71cd0637b"/>
    <xsd:import namespace="ec28a48b-220e-4f39-b371-4ce9b5e3a5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a63b3-9754-4ac1-a34e-acc71cd06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b1c06-9dc9-4990-8264-9d2687615e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8a48b-220e-4f39-b371-4ce9b5e3a5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ffb63a-d545-4ff4-ad46-27f47f82809b}" ma:internalName="TaxCatchAll" ma:showField="CatchAllData" ma:web="ec28a48b-220e-4f39-b371-4ce9b5e3a5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1ea63b3-9754-4ac1-a34e-acc71cd0637b">
      <Terms xmlns="http://schemas.microsoft.com/office/infopath/2007/PartnerControls"/>
    </lcf76f155ced4ddcb4097134ff3c332f>
    <TaxCatchAll xmlns="ec28a48b-220e-4f39-b371-4ce9b5e3a5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799615-A9BF-4723-B155-AB42A7FD7F6A}">
  <ds:schemaRefs>
    <ds:schemaRef ds:uri="c1ea63b3-9754-4ac1-a34e-acc71cd0637b"/>
    <ds:schemaRef ds:uri="ec28a48b-220e-4f39-b371-4ce9b5e3a5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B0FEF1F-F5E2-4EA5-A681-64021348401C}">
  <ds:schemaRefs>
    <ds:schemaRef ds:uri="c1ea63b3-9754-4ac1-a34e-acc71cd0637b"/>
    <ds:schemaRef ds:uri="ec28a48b-220e-4f39-b371-4ce9b5e3a5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4F0FEDA-9A82-432C-919A-E55A766B05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3523</Words>
  <Application>Microsoft Office PowerPoint</Application>
  <PresentationFormat>Widescreen</PresentationFormat>
  <Paragraphs>352</Paragraphs>
  <Slides>107</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107</vt:i4>
      </vt:variant>
    </vt:vector>
  </HeadingPairs>
  <TitlesOfParts>
    <vt:vector size="122" baseType="lpstr">
      <vt:lpstr>ＭＳ Ｐゴシック</vt:lpstr>
      <vt:lpstr>Arial</vt:lpstr>
      <vt:lpstr>Arial Black</vt:lpstr>
      <vt:lpstr>Arial Unicode MS</vt:lpstr>
      <vt:lpstr>Avenir Next LT Pro</vt:lpstr>
      <vt:lpstr>Calibri</vt:lpstr>
      <vt:lpstr>Calibri Light</vt:lpstr>
      <vt:lpstr>Symbol</vt:lpstr>
      <vt:lpstr>Times New Roman</vt:lpstr>
      <vt:lpstr>Verdana</vt:lpstr>
      <vt:lpstr>Wingdings</vt:lpstr>
      <vt:lpstr>Wingdings 3</vt:lpstr>
      <vt:lpstr>1_Custom Design</vt:lpstr>
      <vt:lpstr>Custom Design</vt:lpstr>
      <vt:lpstr>Webinar Teamplate</vt:lpstr>
      <vt:lpstr>The Risks of Not Being ADA Compliant  An Introduction to the ADA</vt:lpstr>
      <vt:lpstr>Welcome and Introductions </vt:lpstr>
      <vt:lpstr>Introduction</vt:lpstr>
      <vt:lpstr>AGENDA</vt:lpstr>
      <vt:lpstr>Disclaimer</vt:lpstr>
      <vt:lpstr>History, Definition and Purpose  (the ‘Who, What, When, Where, and Why’) of ADA</vt:lpstr>
      <vt:lpstr>History and Purpose of the ADA </vt:lpstr>
      <vt:lpstr>History of the ADA (cont.) </vt:lpstr>
      <vt:lpstr>PowerPoint Presentation</vt:lpstr>
      <vt:lpstr>PowerPoint Presentation</vt:lpstr>
      <vt:lpstr>PowerPoint Presentation</vt:lpstr>
      <vt:lpstr>PowerPoint Presentation</vt:lpstr>
      <vt:lpstr>PowerPoint Presentation</vt:lpstr>
      <vt:lpstr>PowerPoint Presentation</vt:lpstr>
      <vt:lpstr>United States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Safety-Rules for a reason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lpstr>PowerPoint Presentation</vt:lpstr>
      <vt:lpstr>PowerPoint Presentation</vt:lpstr>
    </vt:vector>
  </TitlesOfParts>
  <Company>DBTAC-Great Plains ADA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Definition of a Disability Impairment Substantial Limitation Major Life Activity Disclosure/Medical Examinations</dc:title>
  <dc:creator>Julie Brinkhoff</dc:creator>
  <cp:lastModifiedBy>Gurpreet Hair</cp:lastModifiedBy>
  <cp:revision>4</cp:revision>
  <cp:lastPrinted>2011-05-25T15:54:47Z</cp:lastPrinted>
  <dcterms:created xsi:type="dcterms:W3CDTF">2011-03-11T20:26:29Z</dcterms:created>
  <dcterms:modified xsi:type="dcterms:W3CDTF">2025-03-27T19:07:35Z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0x0101000906838DC798B74DBBEFD80FCCD0F0FF</vt:lpwstr>
  </property>
  <property fmtid="{D5CDD505-2E9C-101B-9397-08002B2CF9AE}" pid="3" name="MediaServiceImageTags">
    <vt:lpwstr/>
  </property>
</Properties>
</file>