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handoutMasterIdLst>
    <p:handoutMasterId r:id="rId26"/>
  </p:handoutMasterIdLst>
  <p:sldIdLst>
    <p:sldId id="256" r:id="rId5"/>
    <p:sldId id="3849" r:id="rId6"/>
    <p:sldId id="259" r:id="rId7"/>
    <p:sldId id="366" r:id="rId8"/>
    <p:sldId id="1772" r:id="rId9"/>
    <p:sldId id="441" r:id="rId10"/>
    <p:sldId id="262" r:id="rId11"/>
    <p:sldId id="451" r:id="rId12"/>
    <p:sldId id="1794" r:id="rId13"/>
    <p:sldId id="452" r:id="rId14"/>
    <p:sldId id="1793" r:id="rId15"/>
    <p:sldId id="1796" r:id="rId16"/>
    <p:sldId id="3851" r:id="rId17"/>
    <p:sldId id="3852" r:id="rId18"/>
    <p:sldId id="3858" r:id="rId19"/>
    <p:sldId id="3854" r:id="rId20"/>
    <p:sldId id="3855" r:id="rId21"/>
    <p:sldId id="3856" r:id="rId22"/>
    <p:sldId id="3850" r:id="rId23"/>
    <p:sldId id="385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8164DE-693B-4E38-96AA-14E399B91219}" v="5" dt="2026-02-18T01:45:21.608"/>
  </p1510:revLst>
</p1510:revInfo>
</file>

<file path=ppt/tableStyles.xml><?xml version="1.0" encoding="utf-8"?>
<a:tblStyleLst xmlns:a="http://schemas.openxmlformats.org/drawingml/2006/main" def="{72833802-FEF1-4C79-8D5D-14CF1EAF98D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94" autoAdjust="0"/>
  </p:normalViewPr>
  <p:slideViewPr>
    <p:cSldViewPr snapToGrid="0">
      <p:cViewPr varScale="1">
        <p:scale>
          <a:sx n="90" d="100"/>
          <a:sy n="90" d="100"/>
        </p:scale>
        <p:origin x="398" y="53"/>
      </p:cViewPr>
      <p:guideLst/>
    </p:cSldViewPr>
  </p:slideViewPr>
  <p:outlineViewPr>
    <p:cViewPr>
      <p:scale>
        <a:sx n="33" d="100"/>
        <a:sy n="33" d="100"/>
      </p:scale>
      <p:origin x="0" y="-374"/>
    </p:cViewPr>
  </p:outlineViewPr>
  <p:notesTextViewPr>
    <p:cViewPr>
      <p:scale>
        <a:sx n="1" d="1"/>
        <a:sy n="1" d="1"/>
      </p:scale>
      <p:origin x="0" y="0"/>
    </p:cViewPr>
  </p:notesTextViewPr>
  <p:sorterViewPr>
    <p:cViewPr>
      <p:scale>
        <a:sx n="100" d="100"/>
        <a:sy n="100" d="100"/>
      </p:scale>
      <p:origin x="0" y="-1757"/>
    </p:cViewPr>
  </p:sorterViewPr>
  <p:notesViewPr>
    <p:cSldViewPr snapToGrid="0">
      <p:cViewPr>
        <p:scale>
          <a:sx n="1" d="2"/>
          <a:sy n="1" d="2"/>
        </p:scale>
        <p:origin x="3480" y="5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tammy\Downloads\data_8-8-24_analysis%20(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tammy\Downloads\data_8-8-24_analysis%20(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tammy\Downloads\data_8-8-24_analysis%20(1).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a:t>
            </a:r>
            <a:r>
              <a:rPr lang="en-US" b="1" dirty="0"/>
              <a:t>Generally” and “Extremely” Motivating</a:t>
            </a:r>
            <a:r>
              <a:rPr lang="en-US" b="1" baseline="0" dirty="0"/>
              <a:t> Reasons to Buy from a Cooperative Contract</a:t>
            </a:r>
            <a:endParaRPr lang="en-US" b="1"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Generally Motivating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Save Time</c:v>
                </c:pt>
                <c:pt idx="1">
                  <c:v>Save Money</c:v>
                </c:pt>
                <c:pt idx="2">
                  <c:v>Proven Solutions</c:v>
                </c:pt>
                <c:pt idx="3">
                  <c:v>Fill a gap/last minute request</c:v>
                </c:pt>
              </c:strCache>
            </c:strRef>
          </c:cat>
          <c:val>
            <c:numRef>
              <c:f>Sheet1!$B$2:$B$5</c:f>
              <c:numCache>
                <c:formatCode>0.0%</c:formatCode>
                <c:ptCount val="4"/>
                <c:pt idx="0">
                  <c:v>0.70199999999999996</c:v>
                </c:pt>
                <c:pt idx="1">
                  <c:v>0.79700000000000004</c:v>
                </c:pt>
                <c:pt idx="2">
                  <c:v>0.71099999999999997</c:v>
                </c:pt>
                <c:pt idx="3">
                  <c:v>0.53900000000000003</c:v>
                </c:pt>
              </c:numCache>
            </c:numRef>
          </c:val>
          <c:extLst>
            <c:ext xmlns:c16="http://schemas.microsoft.com/office/drawing/2014/chart" uri="{C3380CC4-5D6E-409C-BE32-E72D297353CC}">
              <c16:uniqueId val="{00000000-7296-4BCF-A40D-4D0BEEEF65FD}"/>
            </c:ext>
          </c:extLst>
        </c:ser>
        <c:ser>
          <c:idx val="1"/>
          <c:order val="1"/>
          <c:tx>
            <c:strRef>
              <c:f>Sheet1!$C$1</c:f>
              <c:strCache>
                <c:ptCount val="1"/>
                <c:pt idx="0">
                  <c:v>Extremely Motivating</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Save Time</c:v>
                </c:pt>
                <c:pt idx="1">
                  <c:v>Save Money</c:v>
                </c:pt>
                <c:pt idx="2">
                  <c:v>Proven Solutions</c:v>
                </c:pt>
                <c:pt idx="3">
                  <c:v>Fill a gap/last minute request</c:v>
                </c:pt>
              </c:strCache>
            </c:strRef>
          </c:cat>
          <c:val>
            <c:numRef>
              <c:f>Sheet1!$C$2:$C$5</c:f>
              <c:numCache>
                <c:formatCode>0.0%</c:formatCode>
                <c:ptCount val="4"/>
                <c:pt idx="0">
                  <c:v>0.28799999999999998</c:v>
                </c:pt>
                <c:pt idx="1">
                  <c:v>0.26</c:v>
                </c:pt>
                <c:pt idx="2">
                  <c:v>0.221</c:v>
                </c:pt>
                <c:pt idx="3">
                  <c:v>0.17299999999999999</c:v>
                </c:pt>
              </c:numCache>
            </c:numRef>
          </c:val>
          <c:extLst>
            <c:ext xmlns:c16="http://schemas.microsoft.com/office/drawing/2014/chart" uri="{C3380CC4-5D6E-409C-BE32-E72D297353CC}">
              <c16:uniqueId val="{00000001-7296-4BCF-A40D-4D0BEEEF65FD}"/>
            </c:ext>
          </c:extLst>
        </c:ser>
        <c:dLbls>
          <c:showLegendKey val="0"/>
          <c:showVal val="0"/>
          <c:showCatName val="0"/>
          <c:showSerName val="0"/>
          <c:showPercent val="0"/>
          <c:showBubbleSize val="0"/>
        </c:dLbls>
        <c:gapWidth val="50"/>
        <c:overlap val="-27"/>
        <c:axId val="515620648"/>
        <c:axId val="515622216"/>
      </c:barChart>
      <c:catAx>
        <c:axId val="515620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515622216"/>
        <c:crosses val="autoZero"/>
        <c:auto val="1"/>
        <c:lblAlgn val="ctr"/>
        <c:lblOffset val="100"/>
        <c:noMultiLvlLbl val="0"/>
      </c:catAx>
      <c:valAx>
        <c:axId val="515622216"/>
        <c:scaling>
          <c:orientation val="minMax"/>
        </c:scaling>
        <c:delete val="1"/>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515620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95031174634858"/>
          <c:y val="5.360523113806677E-2"/>
          <c:w val="0.89049688253651416"/>
          <c:h val="0.86957997868515302"/>
        </c:manualLayout>
      </c:layout>
      <c:bar3DChart>
        <c:barDir val="col"/>
        <c:grouping val="clustered"/>
        <c:varyColors val="0"/>
        <c:ser>
          <c:idx val="0"/>
          <c:order val="0"/>
          <c:spPr>
            <a:solidFill>
              <a:schemeClr val="accent1"/>
            </a:solidFill>
            <a:ln>
              <a:noFill/>
            </a:ln>
            <a:effectLst/>
            <a:sp3d/>
          </c:spPr>
          <c:invertIfNegative val="0"/>
          <c:cat>
            <c:strRef>
              <c:f>Sheet1!$A$1:$F$1</c:f>
              <c:strCache>
                <c:ptCount val="6"/>
                <c:pt idx="0">
                  <c:v>K-12</c:v>
                </c:pt>
                <c:pt idx="1">
                  <c:v>State</c:v>
                </c:pt>
                <c:pt idx="2">
                  <c:v>City</c:v>
                </c:pt>
                <c:pt idx="3">
                  <c:v>Special District</c:v>
                </c:pt>
                <c:pt idx="4">
                  <c:v>County</c:v>
                </c:pt>
                <c:pt idx="5">
                  <c:v>Higher Ed</c:v>
                </c:pt>
              </c:strCache>
            </c:strRef>
          </c:cat>
          <c:val>
            <c:numRef>
              <c:f>Sheet1!$A$2:$F$2</c:f>
              <c:numCache>
                <c:formatCode>General</c:formatCode>
                <c:ptCount val="6"/>
                <c:pt idx="0" formatCode="0.00%">
                  <c:v>24.2</c:v>
                </c:pt>
                <c:pt idx="1">
                  <c:v>24.7</c:v>
                </c:pt>
                <c:pt idx="2">
                  <c:v>20.399999999999999</c:v>
                </c:pt>
                <c:pt idx="3">
                  <c:v>9.3000000000000007</c:v>
                </c:pt>
                <c:pt idx="4">
                  <c:v>6.6</c:v>
                </c:pt>
                <c:pt idx="5">
                  <c:v>3.2</c:v>
                </c:pt>
              </c:numCache>
            </c:numRef>
          </c:val>
          <c:extLst>
            <c:ext xmlns:c16="http://schemas.microsoft.com/office/drawing/2014/chart" uri="{C3380CC4-5D6E-409C-BE32-E72D297353CC}">
              <c16:uniqueId val="{00000000-9DE7-486E-AD91-50CE756DFFB1}"/>
            </c:ext>
          </c:extLst>
        </c:ser>
        <c:dLbls>
          <c:showLegendKey val="0"/>
          <c:showVal val="0"/>
          <c:showCatName val="0"/>
          <c:showSerName val="0"/>
          <c:showPercent val="0"/>
          <c:showBubbleSize val="0"/>
        </c:dLbls>
        <c:gapWidth val="150"/>
        <c:shape val="box"/>
        <c:axId val="978416416"/>
        <c:axId val="1050558448"/>
        <c:axId val="0"/>
      </c:bar3DChart>
      <c:catAx>
        <c:axId val="97841641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050558448"/>
        <c:crosses val="autoZero"/>
        <c:auto val="1"/>
        <c:lblAlgn val="ctr"/>
        <c:lblOffset val="100"/>
        <c:noMultiLvlLbl val="0"/>
      </c:catAx>
      <c:valAx>
        <c:axId val="105055844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784164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a:t>Average time spent by</a:t>
            </a:r>
            <a:r>
              <a:rPr lang="en-US" sz="1800" b="1" baseline="0"/>
              <a:t> phase</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'Time by Phase'!$B$30</c:f>
              <c:strCache>
                <c:ptCount val="1"/>
                <c:pt idx="0">
                  <c:v>Average Time (ALL)</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A99A-4247-865D-D8688F934516}"/>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A99A-4247-865D-D8688F934516}"/>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A99A-4247-865D-D8688F934516}"/>
              </c:ext>
            </c:extLst>
          </c:dPt>
          <c:cat>
            <c:strRef>
              <c:f>'Time by Phase'!$A$31:$A$33</c:f>
              <c:strCache>
                <c:ptCount val="3"/>
                <c:pt idx="0">
                  <c:v>Initial Stages &amp; Publication</c:v>
                </c:pt>
                <c:pt idx="1">
                  <c:v>Open Solicitation</c:v>
                </c:pt>
                <c:pt idx="2">
                  <c:v>Negotiation &amp; Award</c:v>
                </c:pt>
              </c:strCache>
            </c:strRef>
          </c:cat>
          <c:val>
            <c:numRef>
              <c:f>'Time by Phase'!$B$31:$B$33</c:f>
              <c:numCache>
                <c:formatCode>0.0</c:formatCode>
                <c:ptCount val="3"/>
                <c:pt idx="0">
                  <c:v>44.246153846153838</c:v>
                </c:pt>
                <c:pt idx="1">
                  <c:v>32.738461538461543</c:v>
                </c:pt>
                <c:pt idx="2">
                  <c:v>10.89423076923077</c:v>
                </c:pt>
              </c:numCache>
            </c:numRef>
          </c:val>
          <c:extLst>
            <c:ext xmlns:c16="http://schemas.microsoft.com/office/drawing/2014/chart" uri="{C3380CC4-5D6E-409C-BE32-E72D297353CC}">
              <c16:uniqueId val="{00000006-A99A-4247-865D-D8688F934516}"/>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a:t>Average</a:t>
            </a:r>
            <a:r>
              <a:rPr lang="en-US" sz="1600" b="1" baseline="0"/>
              <a:t> time spent by step (hours)</a:t>
            </a:r>
            <a:endParaRPr lang="en-US" sz="1600" b="1"/>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cat>
            <c:strRef>
              <c:f>'Time by Step'!$D$1:$AG$1</c:f>
              <c:strCache>
                <c:ptCount val="30"/>
                <c:pt idx="0">
                  <c:v>Development of Timeline</c:v>
                </c:pt>
                <c:pt idx="1">
                  <c:v>Development of Specifications and Scope of Work</c:v>
                </c:pt>
                <c:pt idx="2">
                  <c:v>Compilation of Solicitation Document</c:v>
                </c:pt>
                <c:pt idx="3">
                  <c:v>Uploading to eProcurement System</c:v>
                </c:pt>
                <c:pt idx="4">
                  <c:v>Outreach to Suppliers / Create List of Potential Respondents</c:v>
                </c:pt>
                <c:pt idx="5">
                  <c:v>Advertising</c:v>
                </c:pt>
                <c:pt idx="6">
                  <c:v>Compilation of Evaluation/Review Committee</c:v>
                </c:pt>
                <c:pt idx="7">
                  <c:v>Other:</c:v>
                </c:pt>
                <c:pt idx="8">
                  <c:v>Pre-Proposal Meeting/Site Visit</c:v>
                </c:pt>
                <c:pt idx="9">
                  <c:v>Collect and Answer Questions</c:v>
                </c:pt>
                <c:pt idx="10">
                  <c:v>Addendum Creation</c:v>
                </c:pt>
                <c:pt idx="11">
                  <c:v>Mailing/Emailing suppliers</c:v>
                </c:pt>
                <c:pt idx="12">
                  <c:v>Collecting Responses</c:v>
                </c:pt>
                <c:pt idx="13">
                  <c:v>Response Opening</c:v>
                </c:pt>
                <c:pt idx="14">
                  <c:v>Reviewing Responses</c:v>
                </c:pt>
                <c:pt idx="15">
                  <c:v>Preparation for Evaluation Meetings</c:v>
                </c:pt>
                <c:pt idx="16">
                  <c:v>Evaluation Team Meetings</c:v>
                </c:pt>
                <c:pt idx="17">
                  <c:v>Product Demos or Interviews</c:v>
                </c:pt>
                <c:pt idx="18">
                  <c:v>Preparation of Intent to Award</c:v>
                </c:pt>
                <c:pt idx="19">
                  <c:v>Communications with Suppliers</c:v>
                </c:pt>
                <c:pt idx="20">
                  <c:v>Other:</c:v>
                </c:pt>
                <c:pt idx="21">
                  <c:v>Contract Negotiation</c:v>
                </c:pt>
                <c:pt idx="22">
                  <c:v>Docketing and Presentation for Board/City Council</c:v>
                </c:pt>
                <c:pt idx="23">
                  <c:v>Notification to All Suppliers</c:v>
                </c:pt>
                <c:pt idx="24">
                  <c:v>Protest or Related Matters</c:v>
                </c:pt>
                <c:pt idx="25">
                  <c:v>Contract Announcement</c:v>
                </c:pt>
                <c:pt idx="26">
                  <c:v>Updating eProcurement System and Posting Contract Documents</c:v>
                </c:pt>
                <c:pt idx="27">
                  <c:v>Training/Roll-out of New Contract</c:v>
                </c:pt>
                <c:pt idx="28">
                  <c:v>Supplier Debriefs</c:v>
                </c:pt>
                <c:pt idx="29">
                  <c:v>Other:</c:v>
                </c:pt>
              </c:strCache>
            </c:strRef>
          </c:cat>
          <c:val>
            <c:numRef>
              <c:f>'Time by Step'!$D$28:$AG$28</c:f>
              <c:numCache>
                <c:formatCode>0.0</c:formatCode>
                <c:ptCount val="30"/>
                <c:pt idx="0">
                  <c:v>2.8461538461538463</c:v>
                </c:pt>
                <c:pt idx="1">
                  <c:v>29.973076923076921</c:v>
                </c:pt>
                <c:pt idx="2">
                  <c:v>5.2307692307692308</c:v>
                </c:pt>
                <c:pt idx="3">
                  <c:v>0.92307692307692313</c:v>
                </c:pt>
                <c:pt idx="4">
                  <c:v>1.5692307692307692</c:v>
                </c:pt>
                <c:pt idx="5">
                  <c:v>0.87692307692307692</c:v>
                </c:pt>
                <c:pt idx="6">
                  <c:v>1.2307692307692308</c:v>
                </c:pt>
                <c:pt idx="7">
                  <c:v>1.5961538461538463</c:v>
                </c:pt>
                <c:pt idx="8">
                  <c:v>3.6538461538461537</c:v>
                </c:pt>
                <c:pt idx="9">
                  <c:v>6.365384615384615</c:v>
                </c:pt>
                <c:pt idx="10">
                  <c:v>2.75</c:v>
                </c:pt>
                <c:pt idx="11">
                  <c:v>0.98076923076923073</c:v>
                </c:pt>
                <c:pt idx="12">
                  <c:v>0.63461538461538458</c:v>
                </c:pt>
                <c:pt idx="13">
                  <c:v>1.3384615384615384</c:v>
                </c:pt>
                <c:pt idx="14">
                  <c:v>5.9807692307692308</c:v>
                </c:pt>
                <c:pt idx="15">
                  <c:v>2.5</c:v>
                </c:pt>
                <c:pt idx="16">
                  <c:v>4.1884615384615387</c:v>
                </c:pt>
                <c:pt idx="17">
                  <c:v>1.4615384615384615</c:v>
                </c:pt>
                <c:pt idx="18">
                  <c:v>1.7307692307692308</c:v>
                </c:pt>
                <c:pt idx="19">
                  <c:v>0.59615384615384615</c:v>
                </c:pt>
                <c:pt idx="20">
                  <c:v>0.55769230769230771</c:v>
                </c:pt>
                <c:pt idx="21">
                  <c:v>2.0865384615384617</c:v>
                </c:pt>
                <c:pt idx="22">
                  <c:v>1.5961538461538463</c:v>
                </c:pt>
                <c:pt idx="23">
                  <c:v>0.71153846153846156</c:v>
                </c:pt>
                <c:pt idx="24">
                  <c:v>0.92307692307692313</c:v>
                </c:pt>
                <c:pt idx="25">
                  <c:v>0.55769230769230771</c:v>
                </c:pt>
                <c:pt idx="26">
                  <c:v>0.86538461538461542</c:v>
                </c:pt>
                <c:pt idx="27">
                  <c:v>2.1538461538461537</c:v>
                </c:pt>
                <c:pt idx="28">
                  <c:v>0.17307692307692307</c:v>
                </c:pt>
                <c:pt idx="29">
                  <c:v>1.8269230769230769</c:v>
                </c:pt>
              </c:numCache>
            </c:numRef>
          </c:val>
          <c:extLst>
            <c:ext xmlns:c16="http://schemas.microsoft.com/office/drawing/2014/chart" uri="{C3380CC4-5D6E-409C-BE32-E72D297353CC}">
              <c16:uniqueId val="{00000000-F8EB-485B-81CC-6A48D4AC7ED1}"/>
            </c:ext>
          </c:extLst>
        </c:ser>
        <c:dLbls>
          <c:showLegendKey val="0"/>
          <c:showVal val="0"/>
          <c:showCatName val="0"/>
          <c:showSerName val="0"/>
          <c:showPercent val="0"/>
          <c:showBubbleSize val="0"/>
        </c:dLbls>
        <c:gapWidth val="50"/>
        <c:axId val="1520257695"/>
        <c:axId val="1520264895"/>
      </c:barChart>
      <c:catAx>
        <c:axId val="152025769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520264895"/>
        <c:crosses val="autoZero"/>
        <c:auto val="1"/>
        <c:lblAlgn val="ctr"/>
        <c:lblOffset val="100"/>
        <c:noMultiLvlLbl val="0"/>
      </c:catAx>
      <c:valAx>
        <c:axId val="1520264895"/>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2025769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a:t>Time spent by</a:t>
            </a:r>
            <a:r>
              <a:rPr lang="en-US" sz="1800" b="1" baseline="0"/>
              <a:t> personnel (hours)</a:t>
            </a:r>
            <a:endParaRPr lang="en-US" sz="1800" b="1"/>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High Complexity</c:v>
          </c:tx>
          <c:spPr>
            <a:solidFill>
              <a:schemeClr val="accent1">
                <a:shade val="76000"/>
              </a:schemeClr>
            </a:solidFill>
            <a:ln>
              <a:noFill/>
            </a:ln>
            <a:effectLst/>
          </c:spPr>
          <c:invertIfNegative val="0"/>
          <c:cat>
            <c:strRef>
              <c:f>Personnel!$D$1:$I$1</c:f>
              <c:strCache>
                <c:ptCount val="6"/>
                <c:pt idx="0">
                  <c:v>Procurement Manager</c:v>
                </c:pt>
                <c:pt idx="1">
                  <c:v>Procurement Lead</c:v>
                </c:pt>
                <c:pt idx="2">
                  <c:v>Admin Support</c:v>
                </c:pt>
                <c:pt idx="3">
                  <c:v>Customer Lead/SME</c:v>
                </c:pt>
                <c:pt idx="4">
                  <c:v>Assigned Counsel</c:v>
                </c:pt>
                <c:pt idx="5">
                  <c:v>Management (Finance, Auditor, etc.)</c:v>
                </c:pt>
              </c:strCache>
            </c:strRef>
          </c:cat>
          <c:val>
            <c:numRef>
              <c:f>Personnel!$D$29:$I$29</c:f>
              <c:numCache>
                <c:formatCode>0.0</c:formatCode>
                <c:ptCount val="6"/>
                <c:pt idx="0">
                  <c:v>18.291666666666668</c:v>
                </c:pt>
                <c:pt idx="1">
                  <c:v>26</c:v>
                </c:pt>
                <c:pt idx="2">
                  <c:v>1.4583333333333333</c:v>
                </c:pt>
                <c:pt idx="3">
                  <c:v>77.625</c:v>
                </c:pt>
                <c:pt idx="4">
                  <c:v>8.6083333333333325</c:v>
                </c:pt>
                <c:pt idx="5">
                  <c:v>7.583333333333333</c:v>
                </c:pt>
              </c:numCache>
            </c:numRef>
          </c:val>
          <c:extLst>
            <c:ext xmlns:c16="http://schemas.microsoft.com/office/drawing/2014/chart" uri="{C3380CC4-5D6E-409C-BE32-E72D297353CC}">
              <c16:uniqueId val="{00000000-FB62-4CD8-AB51-6DE4643454FF}"/>
            </c:ext>
          </c:extLst>
        </c:ser>
        <c:ser>
          <c:idx val="1"/>
          <c:order val="1"/>
          <c:tx>
            <c:v>Low Complexity</c:v>
          </c:tx>
          <c:spPr>
            <a:solidFill>
              <a:schemeClr val="accent1">
                <a:tint val="77000"/>
              </a:schemeClr>
            </a:solidFill>
            <a:ln>
              <a:noFill/>
            </a:ln>
            <a:effectLst/>
          </c:spPr>
          <c:invertIfNegative val="0"/>
          <c:cat>
            <c:strRef>
              <c:f>Personnel!$D$1:$I$1</c:f>
              <c:strCache>
                <c:ptCount val="6"/>
                <c:pt idx="0">
                  <c:v>Procurement Manager</c:v>
                </c:pt>
                <c:pt idx="1">
                  <c:v>Procurement Lead</c:v>
                </c:pt>
                <c:pt idx="2">
                  <c:v>Admin Support</c:v>
                </c:pt>
                <c:pt idx="3">
                  <c:v>Customer Lead/SME</c:v>
                </c:pt>
                <c:pt idx="4">
                  <c:v>Assigned Counsel</c:v>
                </c:pt>
                <c:pt idx="5">
                  <c:v>Management (Finance, Auditor, etc.)</c:v>
                </c:pt>
              </c:strCache>
            </c:strRef>
          </c:cat>
          <c:val>
            <c:numRef>
              <c:f>Personnel!$D$30:$I$30</c:f>
              <c:numCache>
                <c:formatCode>0.0</c:formatCode>
                <c:ptCount val="6"/>
                <c:pt idx="0">
                  <c:v>10.542857142857143</c:v>
                </c:pt>
                <c:pt idx="1">
                  <c:v>18.37857142857143</c:v>
                </c:pt>
                <c:pt idx="2">
                  <c:v>2.5357142857142856</c:v>
                </c:pt>
                <c:pt idx="3">
                  <c:v>9.1928571428571413</c:v>
                </c:pt>
                <c:pt idx="4">
                  <c:v>0.6428571428571429</c:v>
                </c:pt>
                <c:pt idx="5">
                  <c:v>2.282142857142857</c:v>
                </c:pt>
              </c:numCache>
            </c:numRef>
          </c:val>
          <c:extLst>
            <c:ext xmlns:c16="http://schemas.microsoft.com/office/drawing/2014/chart" uri="{C3380CC4-5D6E-409C-BE32-E72D297353CC}">
              <c16:uniqueId val="{00000001-FB62-4CD8-AB51-6DE4643454FF}"/>
            </c:ext>
          </c:extLst>
        </c:ser>
        <c:dLbls>
          <c:showLegendKey val="0"/>
          <c:showVal val="0"/>
          <c:showCatName val="0"/>
          <c:showSerName val="0"/>
          <c:showPercent val="0"/>
          <c:showBubbleSize val="0"/>
        </c:dLbls>
        <c:gapWidth val="219"/>
        <c:overlap val="-27"/>
        <c:axId val="1520252895"/>
        <c:axId val="1520260095"/>
      </c:barChart>
      <c:catAx>
        <c:axId val="15202528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20260095"/>
        <c:crosses val="autoZero"/>
        <c:auto val="1"/>
        <c:lblAlgn val="ctr"/>
        <c:lblOffset val="100"/>
        <c:noMultiLvlLbl val="0"/>
      </c:catAx>
      <c:valAx>
        <c:axId val="152026009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202528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76AB79-C677-3DB7-78CF-9305D58614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13AB137-CEA6-0244-F12B-1ECC21172D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C994AA-C437-4EF4-8BEF-0B832D7FA420}" type="datetimeFigureOut">
              <a:rPr lang="en-US" smtClean="0"/>
              <a:t>2/27/2026</a:t>
            </a:fld>
            <a:endParaRPr lang="en-US" dirty="0"/>
          </a:p>
        </p:txBody>
      </p:sp>
      <p:sp>
        <p:nvSpPr>
          <p:cNvPr id="4" name="Footer Placeholder 3">
            <a:extLst>
              <a:ext uri="{FF2B5EF4-FFF2-40B4-BE49-F238E27FC236}">
                <a16:creationId xmlns:a16="http://schemas.microsoft.com/office/drawing/2014/main" id="{0868EC96-C6CC-F2AF-D90F-143F4D20A0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4F8EC8D-EF88-0275-F75C-A789924433B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F757874-EF65-4B61-B062-40C932C81294}" type="slidenum">
              <a:rPr lang="en-US" smtClean="0"/>
              <a:t>‹#›</a:t>
            </a:fld>
            <a:endParaRPr lang="en-US" dirty="0"/>
          </a:p>
        </p:txBody>
      </p:sp>
    </p:spTree>
    <p:extLst>
      <p:ext uri="{BB962C8B-B14F-4D97-AF65-F5344CB8AC3E}">
        <p14:creationId xmlns:p14="http://schemas.microsoft.com/office/powerpoint/2010/main" val="347202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20CE03-6C3A-EB4D-A9B1-7EFD38B58412}" type="datetimeFigureOut">
              <a:rPr lang="en-US" smtClean="0"/>
              <a:t>2/27/2026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57D50D-BAA9-464B-B391-243138E078D8}" type="slidenum">
              <a:rPr lang="en-US" smtClean="0"/>
              <a:t>‹#›</a:t>
            </a:fld>
            <a:endParaRPr lang="en-US" dirty="0"/>
          </a:p>
        </p:txBody>
      </p:sp>
    </p:spTree>
    <p:extLst>
      <p:ext uri="{BB962C8B-B14F-4D97-AF65-F5344CB8AC3E}">
        <p14:creationId xmlns:p14="http://schemas.microsoft.com/office/powerpoint/2010/main" val="49092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57D50D-BAA9-464B-B391-243138E078D8}" type="slidenum">
              <a:rPr lang="en-US" smtClean="0"/>
              <a:t>1</a:t>
            </a:fld>
            <a:endParaRPr lang="en-US" dirty="0"/>
          </a:p>
        </p:txBody>
      </p:sp>
    </p:spTree>
    <p:extLst>
      <p:ext uri="{BB962C8B-B14F-4D97-AF65-F5344CB8AC3E}">
        <p14:creationId xmlns:p14="http://schemas.microsoft.com/office/powerpoint/2010/main" val="2388229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57D50D-BAA9-464B-B391-243138E078D8}" type="slidenum">
              <a:rPr lang="en-US" smtClean="0"/>
              <a:t>2</a:t>
            </a:fld>
            <a:endParaRPr lang="en-US" dirty="0"/>
          </a:p>
        </p:txBody>
      </p:sp>
    </p:spTree>
    <p:extLst>
      <p:ext uri="{BB962C8B-B14F-4D97-AF65-F5344CB8AC3E}">
        <p14:creationId xmlns:p14="http://schemas.microsoft.com/office/powerpoint/2010/main" val="1951919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67052F-7CE0-D247-8D0D-2A5CE349942F}"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930241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57D50D-BAA9-464B-B391-243138E078D8}" type="slidenum">
              <a:rPr lang="en-US" smtClean="0"/>
              <a:t>5</a:t>
            </a:fld>
            <a:endParaRPr lang="en-US" dirty="0"/>
          </a:p>
        </p:txBody>
      </p:sp>
    </p:spTree>
    <p:extLst>
      <p:ext uri="{BB962C8B-B14F-4D97-AF65-F5344CB8AC3E}">
        <p14:creationId xmlns:p14="http://schemas.microsoft.com/office/powerpoint/2010/main" val="1777255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2800" y="547688"/>
            <a:ext cx="5634038" cy="3168650"/>
          </a:xfrm>
        </p:spPr>
      </p:sp>
      <p:sp>
        <p:nvSpPr>
          <p:cNvPr id="4" name="Slide Number Placeholder 3"/>
          <p:cNvSpPr>
            <a:spLocks noGrp="1"/>
          </p:cNvSpPr>
          <p:nvPr>
            <p:ph type="sldNum" sz="quarter" idx="10"/>
          </p:nvPr>
        </p:nvSpPr>
        <p:spPr/>
        <p:txBody>
          <a:bodyPr/>
          <a:lstStyle/>
          <a:p>
            <a:pPr defTabSz="471145">
              <a:defRPr/>
            </a:pPr>
            <a:fld id="{37D2386F-0188-4B18-8F25-2AC94C14D821}" type="slidenum">
              <a:rPr lang="en-US">
                <a:solidFill>
                  <a:prstClr val="black"/>
                </a:solidFill>
                <a:latin typeface="Calibri" panose="020F0502020204030204"/>
              </a:rPr>
              <a:pPr defTabSz="471145">
                <a:defRPr/>
              </a:pPr>
              <a:t>6</a:t>
            </a:fld>
            <a:endParaRPr lang="en-US" dirty="0">
              <a:solidFill>
                <a:prstClr val="black"/>
              </a:solidFill>
              <a:latin typeface="Calibri" panose="020F0502020204030204"/>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932116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8D89AA-334F-4730-B7B0-2E9989B8ADC4}" type="slidenum">
              <a:rPr lang="en-US" smtClean="0"/>
              <a:t>7</a:t>
            </a:fld>
            <a:endParaRPr lang="en-US"/>
          </a:p>
        </p:txBody>
      </p:sp>
    </p:spTree>
    <p:extLst>
      <p:ext uri="{BB962C8B-B14F-4D97-AF65-F5344CB8AC3E}">
        <p14:creationId xmlns:p14="http://schemas.microsoft.com/office/powerpoint/2010/main" val="1091388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When reviewing the three phases outlined in Figure 1, projects require on average 43.9 hours (50%) in their Initial Stages and Publication phase, 32.7 hours (38%) in the Open Solicitation phase, and 10.5 hours (12%) in the Negotiation and Award phase. The difference between complex projects and non-complex projects is very evident in phase one, where on average, complex projects take 77.4 hours and non-complex projects only take 15 hours. Therefore, complex projects take 5 times as long as non-complex projects to complete the Initial Stages and Publication phase. During the Open Solicitation phase, complex projects take about twice as long as non-complex</a:t>
            </a:r>
            <a:endParaRPr lang="en-US" dirty="0"/>
          </a:p>
        </p:txBody>
      </p:sp>
      <p:sp>
        <p:nvSpPr>
          <p:cNvPr id="4" name="Slide Number Placeholder 3"/>
          <p:cNvSpPr>
            <a:spLocks noGrp="1"/>
          </p:cNvSpPr>
          <p:nvPr>
            <p:ph type="sldNum" sz="quarter" idx="5"/>
          </p:nvPr>
        </p:nvSpPr>
        <p:spPr/>
        <p:txBody>
          <a:bodyPr/>
          <a:lstStyle/>
          <a:p>
            <a:fld id="{A28D89AA-334F-4730-B7B0-2E9989B8ADC4}" type="slidenum">
              <a:rPr lang="en-US" smtClean="0"/>
              <a:t>8</a:t>
            </a:fld>
            <a:endParaRPr lang="en-US"/>
          </a:p>
        </p:txBody>
      </p:sp>
    </p:spTree>
    <p:extLst>
      <p:ext uri="{BB962C8B-B14F-4D97-AF65-F5344CB8AC3E}">
        <p14:creationId xmlns:p14="http://schemas.microsoft.com/office/powerpoint/2010/main" val="2599010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While procurement served as the lead for each of the tracked projects, the highest number of combined personnel hours for high complexity projects were attributed to the category of Customer Lead/SME.  This relates directly to the first part of specification development, where content is generally provided by the user department as well as other subject matter experts. For low complexity projects, procurement often takes the lead and performs most duties, so Procurement Lead hours rank highest for those projects.</a:t>
            </a:r>
          </a:p>
          <a:p>
            <a:endParaRPr lang="en-US" dirty="0"/>
          </a:p>
        </p:txBody>
      </p:sp>
      <p:sp>
        <p:nvSpPr>
          <p:cNvPr id="4" name="Slide Number Placeholder 3"/>
          <p:cNvSpPr>
            <a:spLocks noGrp="1"/>
          </p:cNvSpPr>
          <p:nvPr>
            <p:ph type="sldNum" sz="quarter" idx="5"/>
          </p:nvPr>
        </p:nvSpPr>
        <p:spPr/>
        <p:txBody>
          <a:bodyPr/>
          <a:lstStyle/>
          <a:p>
            <a:fld id="{A28D89AA-334F-4730-B7B0-2E9989B8ADC4}" type="slidenum">
              <a:rPr lang="en-US" smtClean="0"/>
              <a:t>10</a:t>
            </a:fld>
            <a:endParaRPr lang="en-US"/>
          </a:p>
        </p:txBody>
      </p:sp>
    </p:spTree>
    <p:extLst>
      <p:ext uri="{BB962C8B-B14F-4D97-AF65-F5344CB8AC3E}">
        <p14:creationId xmlns:p14="http://schemas.microsoft.com/office/powerpoint/2010/main" val="2420922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project with the least number of recorded hours (48 hours) was for a re-bid construction project – the initial solicitation resulted in no bids, so the solicitation was re-issued. There was very little time recorded for many steps, since that work was already done in the initial solicitation (which was not submitted).</a:t>
            </a:r>
          </a:p>
          <a:p>
            <a:pPr marL="342900" marR="0" lvl="0" indent="-342900">
              <a:lnSpc>
                <a:spcPct val="115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 few entities submitted projects with no hours within some of the stages.  When asked about the lack of hours for those steps, they indicated it was due to procurement having authorization to proceed without management/Board approval or simply awarded to the lowest bid, with no negotiation. Pre-determined and approved templates eliminated any time having to consult with assigned counsel.  </a:t>
            </a:r>
          </a:p>
          <a:p>
            <a:pPr marL="342900" marR="0" lvl="0" indent="-342900">
              <a:lnSpc>
                <a:spcPct val="115000"/>
              </a:lnSpc>
              <a:spcBef>
                <a:spcPts val="0"/>
              </a:spcBef>
              <a:spcAft>
                <a:spcPts val="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project with the highest number of hours (4,619 hours) was for an RFP for transportation equipment with supporting services. </a:t>
            </a:r>
          </a:p>
          <a:p>
            <a:pPr marL="342900" marR="0" lvl="0" indent="-342900">
              <a:lnSpc>
                <a:spcPct val="115000"/>
              </a:lnSpc>
              <a:spcBef>
                <a:spcPts val="0"/>
              </a:spcBef>
              <a:spcAft>
                <a:spcPts val="8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For the non-complex projects, many entities had little to no hours recorded for the final stage of Negotiation and Award.  One entity submitted five non-complex projects with zero recorded hours in those fields. Since those submissions make up 28% of the spreadsheets, it may have skewed the costs downwards for that category.  </a:t>
            </a:r>
          </a:p>
          <a:p>
            <a:endParaRPr lang="en-US" dirty="0"/>
          </a:p>
        </p:txBody>
      </p:sp>
      <p:sp>
        <p:nvSpPr>
          <p:cNvPr id="4" name="Slide Number Placeholder 3"/>
          <p:cNvSpPr>
            <a:spLocks noGrp="1"/>
          </p:cNvSpPr>
          <p:nvPr>
            <p:ph type="sldNum" sz="quarter" idx="5"/>
          </p:nvPr>
        </p:nvSpPr>
        <p:spPr/>
        <p:txBody>
          <a:bodyPr/>
          <a:lstStyle/>
          <a:p>
            <a:fld id="{A28D89AA-334F-4730-B7B0-2E9989B8ADC4}" type="slidenum">
              <a:rPr lang="en-US" smtClean="0"/>
              <a:t>11</a:t>
            </a:fld>
            <a:endParaRPr lang="en-US"/>
          </a:p>
        </p:txBody>
      </p:sp>
    </p:spTree>
    <p:extLst>
      <p:ext uri="{BB962C8B-B14F-4D97-AF65-F5344CB8AC3E}">
        <p14:creationId xmlns:p14="http://schemas.microsoft.com/office/powerpoint/2010/main" val="1101038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9429764-E305-A48D-5244-9BCD20902244}"/>
              </a:ext>
              <a:ext uri="{C183D7F6-B498-43B3-948B-1728B52AA6E4}">
                <adec:decorative xmlns:adec="http://schemas.microsoft.com/office/drawing/2017/decorative" val="1"/>
              </a:ext>
            </a:extLst>
          </p:cNvPr>
          <p:cNvGrpSpPr/>
          <p:nvPr userDrawn="1"/>
        </p:nvGrpSpPr>
        <p:grpSpPr>
          <a:xfrm>
            <a:off x="0" y="0"/>
            <a:ext cx="12192000" cy="8286859"/>
            <a:chOff x="0" y="1"/>
            <a:chExt cx="12192000" cy="8286859"/>
          </a:xfrm>
        </p:grpSpPr>
        <p:sp>
          <p:nvSpPr>
            <p:cNvPr id="7" name="Freeform 13">
              <a:extLst>
                <a:ext uri="{FF2B5EF4-FFF2-40B4-BE49-F238E27FC236}">
                  <a16:creationId xmlns:a16="http://schemas.microsoft.com/office/drawing/2014/main" id="{45F65CE3-2411-E8E5-B72E-F5CBEC4DDC55}"/>
                </a:ext>
              </a:extLst>
            </p:cNvPr>
            <p:cNvSpPr/>
            <p:nvPr userDrawn="1"/>
          </p:nvSpPr>
          <p:spPr>
            <a:xfrm>
              <a:off x="4000500" y="1087403"/>
              <a:ext cx="8191500"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3B6B51B3-AA6C-9C5E-7032-5AEA05D45908}"/>
                </a:ext>
              </a:extLst>
            </p:cNvPr>
            <p:cNvCxnSpPr>
              <a:cxnSpLocks/>
            </p:cNvCxnSpPr>
            <p:nvPr userDrawn="1"/>
          </p:nvCxnSpPr>
          <p:spPr>
            <a:xfrm>
              <a:off x="406241" y="18393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9" name="Freeform: Shape 13">
              <a:extLst>
                <a:ext uri="{FF2B5EF4-FFF2-40B4-BE49-F238E27FC236}">
                  <a16:creationId xmlns:a16="http://schemas.microsoft.com/office/drawing/2014/main" id="{4F28561D-5B3C-F08A-F7B5-48E6B74EAEBD}"/>
                </a:ext>
              </a:extLst>
            </p:cNvPr>
            <p:cNvSpPr/>
            <p:nvPr userDrawn="1"/>
          </p:nvSpPr>
          <p:spPr>
            <a:xfrm>
              <a:off x="5292348" y="1"/>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Shape 15">
              <a:extLst>
                <a:ext uri="{FF2B5EF4-FFF2-40B4-BE49-F238E27FC236}">
                  <a16:creationId xmlns:a16="http://schemas.microsoft.com/office/drawing/2014/main" id="{7BD7FF70-44B7-E753-26CD-E228B56C2517}"/>
                </a:ext>
              </a:extLst>
            </p:cNvPr>
            <p:cNvSpPr/>
            <p:nvPr userDrawn="1"/>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DF9EE857-93B9-ACF6-2AB4-2A29C4B94776}"/>
                </a:ext>
              </a:extLst>
            </p:cNvPr>
            <p:cNvSpPr/>
            <p:nvPr userDrawn="1"/>
          </p:nvSpPr>
          <p:spPr>
            <a:xfrm>
              <a:off x="1569044" y="514898"/>
              <a:ext cx="2393351" cy="23284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Freeform: Shape 19">
              <a:extLst>
                <a:ext uri="{FF2B5EF4-FFF2-40B4-BE49-F238E27FC236}">
                  <a16:creationId xmlns:a16="http://schemas.microsoft.com/office/drawing/2014/main" id="{75030D84-5EEB-A095-3D43-0ED22BDB8406}"/>
                </a:ext>
              </a:extLst>
            </p:cNvPr>
            <p:cNvSpPr/>
            <p:nvPr userDrawn="1"/>
          </p:nvSpPr>
          <p:spPr>
            <a:xfrm flipH="1">
              <a:off x="0" y="2949740"/>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Arc 12">
              <a:extLst>
                <a:ext uri="{FF2B5EF4-FFF2-40B4-BE49-F238E27FC236}">
                  <a16:creationId xmlns:a16="http://schemas.microsoft.com/office/drawing/2014/main" id="{26E6DE3E-6851-19AD-2E60-22F006238173}"/>
                </a:ext>
              </a:extLst>
            </p:cNvPr>
            <p:cNvSpPr/>
            <p:nvPr userDrawn="1"/>
          </p:nvSpPr>
          <p:spPr>
            <a:xfrm rot="16200000">
              <a:off x="1539683" y="4203427"/>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6" name="Title 1">
            <a:extLst>
              <a:ext uri="{FF2B5EF4-FFF2-40B4-BE49-F238E27FC236}">
                <a16:creationId xmlns:a16="http://schemas.microsoft.com/office/drawing/2014/main" id="{2E8C189B-2E00-67DA-E342-3440F5EBB4CE}"/>
              </a:ext>
            </a:extLst>
          </p:cNvPr>
          <p:cNvSpPr>
            <a:spLocks noGrp="1"/>
          </p:cNvSpPr>
          <p:nvPr>
            <p:ph type="ctrTitle" hasCustomPrompt="1"/>
          </p:nvPr>
        </p:nvSpPr>
        <p:spPr>
          <a:xfrm>
            <a:off x="5184474" y="2949739"/>
            <a:ext cx="6261291" cy="2396686"/>
          </a:xfrm>
        </p:spPr>
        <p:txBody>
          <a:bodyPr anchor="b" anchorCtr="0">
            <a:noAutofit/>
          </a:bodyPr>
          <a:lstStyle>
            <a:lvl1pPr algn="r">
              <a:defRPr sz="4400">
                <a:solidFill>
                  <a:schemeClr val="bg1"/>
                </a:solidFill>
              </a:defRPr>
            </a:lvl1pPr>
          </a:lstStyle>
          <a:p>
            <a:r>
              <a:rPr lang="en-US" dirty="0"/>
              <a:t>Click to add title</a:t>
            </a:r>
          </a:p>
        </p:txBody>
      </p:sp>
    </p:spTree>
    <p:extLst>
      <p:ext uri="{BB962C8B-B14F-4D97-AF65-F5344CB8AC3E}">
        <p14:creationId xmlns:p14="http://schemas.microsoft.com/office/powerpoint/2010/main" val="3424675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9FE4C84-13A1-72EA-6541-7C8FDDEA71C0}"/>
              </a:ext>
              <a:ext uri="{C183D7F6-B498-43B3-948B-1728B52AA6E4}">
                <adec:decorative xmlns:adec="http://schemas.microsoft.com/office/drawing/2017/decorative" val="1"/>
              </a:ext>
            </a:extLst>
          </p:cNvPr>
          <p:cNvSpPr/>
          <p:nvPr userDrawn="1"/>
        </p:nvSpPr>
        <p:spPr>
          <a:xfrm>
            <a:off x="361563" y="5800859"/>
            <a:ext cx="692016" cy="692016"/>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30468883-4E51-D3BD-E1C6-601ED9B6EF0E}"/>
              </a:ext>
              <a:ext uri="{C183D7F6-B498-43B3-948B-1728B52AA6E4}">
                <adec:decorative xmlns:adec="http://schemas.microsoft.com/office/drawing/2017/decorative" val="1"/>
              </a:ext>
            </a:extLst>
          </p:cNvPr>
          <p:cNvSpPr/>
          <p:nvPr userDrawn="1"/>
        </p:nvSpPr>
        <p:spPr>
          <a:xfrm rot="21438747" flipV="1">
            <a:off x="7967025" y="2530995"/>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9">
            <a:extLst>
              <a:ext uri="{FF2B5EF4-FFF2-40B4-BE49-F238E27FC236}">
                <a16:creationId xmlns:a16="http://schemas.microsoft.com/office/drawing/2014/main" id="{111AEF3F-9A86-45CE-4817-E3E6863DC09A}"/>
              </a:ext>
              <a:ext uri="{C183D7F6-B498-43B3-948B-1728B52AA6E4}">
                <adec:decorative xmlns:adec="http://schemas.microsoft.com/office/drawing/2017/decorative" val="1"/>
              </a:ext>
            </a:extLst>
          </p:cNvPr>
          <p:cNvSpPr/>
          <p:nvPr userDrawn="1"/>
        </p:nvSpPr>
        <p:spPr>
          <a:xfrm flipH="1">
            <a:off x="11764789" y="390570"/>
            <a:ext cx="437721" cy="797078"/>
          </a:xfrm>
          <a:custGeom>
            <a:avLst/>
            <a:gdLst>
              <a:gd name="connsiteX0" fmla="*/ 28069 w 437721"/>
              <a:gd name="connsiteY0" fmla="*/ 0 h 797078"/>
              <a:gd name="connsiteX1" fmla="*/ 437721 w 437721"/>
              <a:gd name="connsiteY1" fmla="*/ 398539 h 797078"/>
              <a:gd name="connsiteX2" fmla="*/ 28069 w 437721"/>
              <a:gd name="connsiteY2" fmla="*/ 797078 h 797078"/>
              <a:gd name="connsiteX3" fmla="*/ 0 w 437721"/>
              <a:gd name="connsiteY3" fmla="*/ 794325 h 797078"/>
              <a:gd name="connsiteX4" fmla="*/ 0 w 437721"/>
              <a:gd name="connsiteY4" fmla="*/ 2753 h 797078"/>
              <a:gd name="connsiteX5" fmla="*/ 28069 w 437721"/>
              <a:gd name="connsiteY5" fmla="*/ 0 h 79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721" h="797078">
                <a:moveTo>
                  <a:pt x="28069" y="0"/>
                </a:moveTo>
                <a:cubicBezTo>
                  <a:pt x="254314" y="0"/>
                  <a:pt x="437721" y="178432"/>
                  <a:pt x="437721" y="398539"/>
                </a:cubicBezTo>
                <a:cubicBezTo>
                  <a:pt x="437721" y="618646"/>
                  <a:pt x="254314" y="797078"/>
                  <a:pt x="28069" y="797078"/>
                </a:cubicBezTo>
                <a:lnTo>
                  <a:pt x="0" y="794325"/>
                </a:lnTo>
                <a:lnTo>
                  <a:pt x="0" y="2753"/>
                </a:lnTo>
                <a:lnTo>
                  <a:pt x="28069" y="0"/>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ctr" anchorCtr="0">
            <a:noAutofit/>
          </a:bodyPr>
          <a:lstStyle>
            <a:lvl1pPr>
              <a:defRPr/>
            </a:lvl1pPr>
          </a:lstStyle>
          <a:p>
            <a:r>
              <a:rPr lang="en-US" dirty="0"/>
              <a:t>Click to add title</a:t>
            </a:r>
          </a:p>
        </p:txBody>
      </p:sp>
      <p:sp>
        <p:nvSpPr>
          <p:cNvPr id="9" name="Content Placeholder 2">
            <a:extLst>
              <a:ext uri="{FF2B5EF4-FFF2-40B4-BE49-F238E27FC236}">
                <a16:creationId xmlns:a16="http://schemas.microsoft.com/office/drawing/2014/main" id="{F5A792C8-BB21-CDAF-668C-C1EFF45540C6}"/>
              </a:ext>
            </a:extLst>
          </p:cNvPr>
          <p:cNvSpPr>
            <a:spLocks noGrp="1"/>
          </p:cNvSpPr>
          <p:nvPr>
            <p:ph sz="half" idx="13" hasCustomPrompt="1"/>
          </p:nvPr>
        </p:nvSpPr>
        <p:spPr>
          <a:xfrm>
            <a:off x="838200" y="1825625"/>
            <a:ext cx="6934200" cy="4297680"/>
          </a:xfrm>
          <a:noFill/>
        </p:spPr>
        <p:txBody>
          <a:bodyPr vert="horz" lIns="91440" tIns="45720" rIns="91440" bIns="45720" rtlCol="0" anchor="t">
            <a:normAutofit/>
          </a:bodyPr>
          <a:lstStyle>
            <a:lvl1pPr marL="0" indent="0">
              <a:spcBef>
                <a:spcPts val="1000"/>
              </a:spcBef>
              <a:spcAft>
                <a:spcPts val="800"/>
              </a:spcAft>
              <a:buNone/>
              <a:defRPr sz="1800"/>
            </a:lvl1pPr>
            <a:lvl2pPr>
              <a:spcBef>
                <a:spcPts val="500"/>
              </a:spcBef>
              <a:spcAft>
                <a:spcPts val="800"/>
              </a:spcAft>
              <a:buClr>
                <a:schemeClr val="accent2"/>
              </a:buClr>
              <a:defRPr sz="1800"/>
            </a:lvl2pPr>
            <a:lvl3pPr>
              <a:spcBef>
                <a:spcPts val="1000"/>
              </a:spcBef>
              <a:buClr>
                <a:schemeClr val="accent2"/>
              </a:buClr>
              <a:defRPr sz="1800"/>
            </a:lvl3pPr>
            <a:lvl4pPr>
              <a:spcBef>
                <a:spcPts val="1000"/>
              </a:spcBef>
              <a:buClr>
                <a:schemeClr val="accent2"/>
              </a:buClr>
              <a:defRPr sz="1800"/>
            </a:lvl4pPr>
            <a:lvl5pPr>
              <a:spcBef>
                <a:spcPts val="1000"/>
              </a:spcBef>
              <a:buClr>
                <a:schemeClr val="accent2"/>
              </a:buCl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endParaRPr lang="en-US" sz="1800" dirty="0">
              <a:latin typeface="Avenir Next LT Pro" panose="020B0504020202020204" pitchFamily="34" charset="77"/>
            </a:endParaRPr>
          </a:p>
        </p:txBody>
      </p:sp>
      <p:sp>
        <p:nvSpPr>
          <p:cNvPr id="4" name="Content Placeholder 3">
            <a:extLst>
              <a:ext uri="{FF2B5EF4-FFF2-40B4-BE49-F238E27FC236}">
                <a16:creationId xmlns:a16="http://schemas.microsoft.com/office/drawing/2014/main" id="{72DFB03A-367B-9ADA-8071-E22871EC115F}"/>
              </a:ext>
            </a:extLst>
          </p:cNvPr>
          <p:cNvSpPr>
            <a:spLocks noGrp="1"/>
          </p:cNvSpPr>
          <p:nvPr>
            <p:ph sz="half" idx="2" hasCustomPrompt="1"/>
          </p:nvPr>
        </p:nvSpPr>
        <p:spPr>
          <a:xfrm>
            <a:off x="7903029" y="1825625"/>
            <a:ext cx="3450771" cy="4297680"/>
          </a:xfrm>
        </p:spPr>
        <p:txBody>
          <a:bodyPr>
            <a:normAutofit/>
          </a:bodyPr>
          <a:lstStyle>
            <a:lvl1pPr marL="0" indent="0">
              <a:spcBef>
                <a:spcPts val="1000"/>
              </a:spcBef>
              <a:spcAft>
                <a:spcPts val="800"/>
              </a:spcAft>
              <a:buNone/>
              <a:defRPr sz="1800"/>
            </a:lvl1pPr>
            <a:lvl2pPr marL="742950" indent="-285750">
              <a:spcBef>
                <a:spcPts val="1000"/>
              </a:spcBef>
              <a:spcAft>
                <a:spcPts val="800"/>
              </a:spcAft>
              <a:buClr>
                <a:schemeClr val="accent2"/>
              </a:buClr>
              <a:buFont typeface="Arial" panose="020B0604020202020204" pitchFamily="34" charset="0"/>
              <a:buChar char="•"/>
              <a:defRPr sz="1600"/>
            </a:lvl2pPr>
            <a:lvl3pPr marL="1200150" indent="-285750">
              <a:spcBef>
                <a:spcPts val="1000"/>
              </a:spcBef>
              <a:spcAft>
                <a:spcPts val="800"/>
              </a:spcAft>
              <a:buClr>
                <a:schemeClr val="accent2"/>
              </a:buClr>
              <a:buFont typeface="Arial" panose="020B0604020202020204" pitchFamily="34" charset="0"/>
              <a:buChar char="•"/>
              <a:defRPr sz="1400"/>
            </a:lvl3pPr>
            <a:lvl4pPr marL="1543050" indent="-171450">
              <a:spcBef>
                <a:spcPts val="1000"/>
              </a:spcBef>
              <a:spcAft>
                <a:spcPts val="800"/>
              </a:spcAft>
              <a:buClr>
                <a:schemeClr val="accent2"/>
              </a:buClr>
              <a:buFont typeface="Arial" panose="020B0604020202020204" pitchFamily="34" charset="0"/>
              <a:buChar char="•"/>
              <a:defRPr sz="1200"/>
            </a:lvl4pPr>
            <a:lvl5pPr marL="2000250" indent="-171450">
              <a:spcBef>
                <a:spcPts val="1000"/>
              </a:spcBef>
              <a:spcAft>
                <a:spcPts val="800"/>
              </a:spcAft>
              <a:buClr>
                <a:schemeClr val="accent2"/>
              </a:buClr>
              <a:buFont typeface="Arial" panose="020B0604020202020204" pitchFamily="34" charset="0"/>
              <a:buChar cha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2/27/2026</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37703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p:txBody>
          <a:bodyPr anchor="ctr" anchorCtr="0">
            <a:noAutofit/>
          </a:bodyPr>
          <a:lstStyle/>
          <a:p>
            <a:r>
              <a:rPr lang="en-US" dirty="0"/>
              <a:t>Click to add title</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2/27/2026</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8" name="Table Placeholder 7">
            <a:extLst>
              <a:ext uri="{FF2B5EF4-FFF2-40B4-BE49-F238E27FC236}">
                <a16:creationId xmlns:a16="http://schemas.microsoft.com/office/drawing/2014/main" id="{0CEAFE70-86D3-8690-31CA-F9A1FBA494D0}"/>
              </a:ext>
            </a:extLst>
          </p:cNvPr>
          <p:cNvSpPr>
            <a:spLocks noGrp="1"/>
          </p:cNvSpPr>
          <p:nvPr>
            <p:ph type="tbl" sz="quarter" idx="13"/>
          </p:nvPr>
        </p:nvSpPr>
        <p:spPr>
          <a:xfrm>
            <a:off x="838199" y="1825625"/>
            <a:ext cx="10515600" cy="4297680"/>
          </a:xfrm>
        </p:spPr>
        <p:txBody>
          <a:bodyPr>
            <a:normAutofit/>
          </a:bodyPr>
          <a:lstStyle>
            <a:lvl1pPr>
              <a:defRPr sz="2400"/>
            </a:lvl1pPr>
          </a:lstStyle>
          <a:p>
            <a:r>
              <a:rPr lang="en-US"/>
              <a:t>Click icon to add table</a:t>
            </a:r>
            <a:endParaRPr lang="en-US" dirty="0"/>
          </a:p>
        </p:txBody>
      </p:sp>
    </p:spTree>
    <p:extLst>
      <p:ext uri="{BB962C8B-B14F-4D97-AF65-F5344CB8AC3E}">
        <p14:creationId xmlns:p14="http://schemas.microsoft.com/office/powerpoint/2010/main" val="2626099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B7232D-F1A6-B6C3-3BBF-E834CC7CDC8E}"/>
              </a:ext>
              <a:ext uri="{C183D7F6-B498-43B3-948B-1728B52AA6E4}">
                <adec:decorative xmlns:adec="http://schemas.microsoft.com/office/drawing/2017/decorative" val="1"/>
              </a:ext>
            </a:extLst>
          </p:cNvPr>
          <p:cNvGrpSpPr/>
          <p:nvPr userDrawn="1"/>
        </p:nvGrpSpPr>
        <p:grpSpPr>
          <a:xfrm>
            <a:off x="0" y="0"/>
            <a:ext cx="5930138" cy="6858001"/>
            <a:chOff x="0" y="-1"/>
            <a:chExt cx="5930138" cy="6858001"/>
          </a:xfrm>
        </p:grpSpPr>
        <p:sp>
          <p:nvSpPr>
            <p:cNvPr id="8" name="Oval 7">
              <a:extLst>
                <a:ext uri="{FF2B5EF4-FFF2-40B4-BE49-F238E27FC236}">
                  <a16:creationId xmlns:a16="http://schemas.microsoft.com/office/drawing/2014/main" id="{0D306340-6BFD-FE3D-535B-B59C1C44EDDA}"/>
                </a:ext>
              </a:extLst>
            </p:cNvPr>
            <p:cNvSpPr/>
            <p:nvPr userDrawn="1"/>
          </p:nvSpPr>
          <p:spPr>
            <a:xfrm>
              <a:off x="383877" y="778462"/>
              <a:ext cx="5315035" cy="53150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Freeform: Shape 11">
              <a:extLst>
                <a:ext uri="{FF2B5EF4-FFF2-40B4-BE49-F238E27FC236}">
                  <a16:creationId xmlns:a16="http://schemas.microsoft.com/office/drawing/2014/main" id="{338E6C4B-ABF3-8B7E-8DCF-A93F69C712B1}"/>
                </a:ext>
              </a:extLst>
            </p:cNvPr>
            <p:cNvSpPr/>
            <p:nvPr userDrawn="1"/>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reeform: Shape 13">
              <a:extLst>
                <a:ext uri="{FF2B5EF4-FFF2-40B4-BE49-F238E27FC236}">
                  <a16:creationId xmlns:a16="http://schemas.microsoft.com/office/drawing/2014/main" id="{6F90F99F-B12A-E8F9-5A86-D76B201D6308}"/>
                </a:ext>
              </a:extLst>
            </p:cNvPr>
            <p:cNvSpPr/>
            <p:nvPr userDrawn="1"/>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5">
              <a:extLst>
                <a:ext uri="{FF2B5EF4-FFF2-40B4-BE49-F238E27FC236}">
                  <a16:creationId xmlns:a16="http://schemas.microsoft.com/office/drawing/2014/main" id="{BFA99EFE-81BC-95EA-FA61-B7199AD98A74}"/>
                </a:ext>
              </a:extLst>
            </p:cNvPr>
            <p:cNvSpPr/>
            <p:nvPr userDrawn="1"/>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7">
              <a:extLst>
                <a:ext uri="{FF2B5EF4-FFF2-40B4-BE49-F238E27FC236}">
                  <a16:creationId xmlns:a16="http://schemas.microsoft.com/office/drawing/2014/main" id="{DD9FC028-D877-28FE-C646-DBD85D932641}"/>
                </a:ext>
              </a:extLst>
            </p:cNvPr>
            <p:cNvSpPr/>
            <p:nvPr userDrawn="1"/>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Shape 21">
              <a:extLst>
                <a:ext uri="{FF2B5EF4-FFF2-40B4-BE49-F238E27FC236}">
                  <a16:creationId xmlns:a16="http://schemas.microsoft.com/office/drawing/2014/main" id="{AA0AFFE9-F0C2-BDA0-BF87-9977706AB6A8}"/>
                </a:ext>
              </a:extLst>
            </p:cNvPr>
            <p:cNvSpPr/>
            <p:nvPr userDrawn="1"/>
          </p:nvSpPr>
          <p:spPr>
            <a:xfrm flipH="1">
              <a:off x="4364198"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F657BD59-35CC-9BB3-8621-6FA3356F81AA}"/>
              </a:ext>
            </a:extLst>
          </p:cNvPr>
          <p:cNvSpPr>
            <a:spLocks noGrp="1"/>
          </p:cNvSpPr>
          <p:nvPr>
            <p:ph type="title"/>
          </p:nvPr>
        </p:nvSpPr>
        <p:spPr>
          <a:xfrm>
            <a:off x="383876" y="764502"/>
            <a:ext cx="5315035" cy="5328996"/>
          </a:xfrm>
        </p:spPr>
        <p:txBody>
          <a:bodyPr>
            <a:noAutofit/>
          </a:bodyPr>
          <a:lstStyle>
            <a:lvl1pPr algn="ctr">
              <a:defRPr sz="440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6605455" y="755171"/>
            <a:ext cx="4619937" cy="5315035"/>
          </a:xfrm>
        </p:spPr>
        <p:txBody>
          <a:bodyPr anchor="ctr" anchorCtr="0">
            <a:normAutofit/>
          </a:bodyPr>
          <a:lstStyle>
            <a:lvl1pPr marL="0" indent="0">
              <a:spcBef>
                <a:spcPts val="1000"/>
              </a:spcBef>
              <a:spcAft>
                <a:spcPts val="800"/>
              </a:spcAft>
              <a:buNone/>
              <a:defRPr sz="2400"/>
            </a:lvl1pPr>
            <a:lvl2pPr marL="800100" indent="-342900">
              <a:spcBef>
                <a:spcPts val="1000"/>
              </a:spcBef>
              <a:spcAft>
                <a:spcPts val="800"/>
              </a:spcAft>
              <a:buClr>
                <a:schemeClr val="accent2"/>
              </a:buClr>
              <a:buFont typeface="Arial" panose="020B0604020202020204" pitchFamily="34" charset="0"/>
              <a:buChar char="•"/>
              <a:defRPr sz="2000"/>
            </a:lvl2pPr>
            <a:lvl3pPr marL="1200150" indent="-285750">
              <a:spcBef>
                <a:spcPts val="1000"/>
              </a:spcBef>
              <a:spcAft>
                <a:spcPts val="800"/>
              </a:spcAft>
              <a:buClr>
                <a:schemeClr val="accent2"/>
              </a:buClr>
              <a:buFont typeface="Arial" panose="020B0604020202020204" pitchFamily="34" charset="0"/>
              <a:buChar char="•"/>
              <a:defRPr sz="1800"/>
            </a:lvl3pPr>
            <a:lvl4pPr marL="1657350" indent="-285750">
              <a:spcBef>
                <a:spcPts val="1000"/>
              </a:spcBef>
              <a:spcAft>
                <a:spcPts val="800"/>
              </a:spcAft>
              <a:buClr>
                <a:schemeClr val="accent2"/>
              </a:buClr>
              <a:buFont typeface="Arial" panose="020B0604020202020204" pitchFamily="34" charset="0"/>
              <a:buChar char="•"/>
              <a:defRPr sz="1600"/>
            </a:lvl4pPr>
            <a:lvl5pPr marL="2114550" indent="-285750">
              <a:spcBef>
                <a:spcPts val="1000"/>
              </a:spcBef>
              <a:spcAft>
                <a:spcPts val="800"/>
              </a:spcAft>
              <a:buClr>
                <a:schemeClr val="accent2"/>
              </a:buClr>
              <a:buFont typeface="Arial" panose="020B0604020202020204" pitchFamily="34" charset="0"/>
              <a:buChar char="•"/>
              <a:defRPr sz="16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2/27/2026</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162967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942B0A-1F03-B746-9AB6-4330D6DA2C29}" type="datetimeFigureOut">
              <a:rPr lang="en-US" smtClean="0"/>
              <a:t>2/27/2026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1F5052-17A0-C449-8D43-C7CA7946C2D8}" type="slidenum">
              <a:rPr lang="en-US" smtClean="0"/>
              <a:t>‹#›</a:t>
            </a:fld>
            <a:endParaRPr lang="en-US"/>
          </a:p>
        </p:txBody>
      </p:sp>
    </p:spTree>
    <p:extLst>
      <p:ext uri="{BB962C8B-B14F-4D97-AF65-F5344CB8AC3E}">
        <p14:creationId xmlns:p14="http://schemas.microsoft.com/office/powerpoint/2010/main" val="3809833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One Column Slide">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800D729-E844-4ED2-C7F8-41024FB4DB4C}"/>
              </a:ext>
            </a:extLst>
          </p:cNvPr>
          <p:cNvGrpSpPr/>
          <p:nvPr userDrawn="1"/>
        </p:nvGrpSpPr>
        <p:grpSpPr>
          <a:xfrm>
            <a:off x="0" y="0"/>
            <a:ext cx="4714875" cy="6858000"/>
            <a:chOff x="0" y="4124325"/>
            <a:chExt cx="12192001" cy="2733676"/>
          </a:xfrm>
        </p:grpSpPr>
        <p:sp>
          <p:nvSpPr>
            <p:cNvPr id="19" name="Isosceles Triangle 18">
              <a:extLst>
                <a:ext uri="{FF2B5EF4-FFF2-40B4-BE49-F238E27FC236}">
                  <a16:creationId xmlns:a16="http://schemas.microsoft.com/office/drawing/2014/main" id="{E9B8EE97-D05C-27D4-A1A5-CB692D7ABAD3}"/>
                </a:ext>
              </a:extLst>
            </p:cNvPr>
            <p:cNvSpPr/>
            <p:nvPr userDrawn="1"/>
          </p:nvSpPr>
          <p:spPr>
            <a:xfrm rot="16200000">
              <a:off x="4729162" y="-604837"/>
              <a:ext cx="2733676" cy="12192000"/>
            </a:xfrm>
            <a:prstGeom prst="triangle">
              <a:avLst>
                <a:gd name="adj" fmla="val 10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Isosceles Triangle 19">
              <a:extLst>
                <a:ext uri="{FF2B5EF4-FFF2-40B4-BE49-F238E27FC236}">
                  <a16:creationId xmlns:a16="http://schemas.microsoft.com/office/drawing/2014/main" id="{63540FE9-1A26-E3A8-EDF8-48050B79DB19}"/>
                </a:ext>
              </a:extLst>
            </p:cNvPr>
            <p:cNvSpPr/>
            <p:nvPr userDrawn="1"/>
          </p:nvSpPr>
          <p:spPr>
            <a:xfrm rot="16200000" flipH="1" flipV="1">
              <a:off x="4729163" y="-604837"/>
              <a:ext cx="2733676" cy="12192000"/>
            </a:xfrm>
            <a:prstGeom prst="triangle">
              <a:avLst>
                <a:gd name="adj" fmla="val 100000"/>
              </a:avLst>
            </a:prstGeom>
            <a:gradFill flip="none" rotWithShape="1">
              <a:gsLst>
                <a:gs pos="0">
                  <a:schemeClr val="accent3"/>
                </a:gs>
                <a:gs pos="90000">
                  <a:schemeClr val="accent4"/>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grpSp>
      <p:sp>
        <p:nvSpPr>
          <p:cNvPr id="3" name="Content Placeholder 2">
            <a:extLst>
              <a:ext uri="{FF2B5EF4-FFF2-40B4-BE49-F238E27FC236}">
                <a16:creationId xmlns:a16="http://schemas.microsoft.com/office/drawing/2014/main" id="{21D2EAB7-32E5-E6AA-5AD1-57FC84EB7AC3}"/>
              </a:ext>
            </a:extLst>
          </p:cNvPr>
          <p:cNvSpPr>
            <a:spLocks noGrp="1"/>
          </p:cNvSpPr>
          <p:nvPr>
            <p:ph idx="1"/>
          </p:nvPr>
        </p:nvSpPr>
        <p:spPr>
          <a:xfrm>
            <a:off x="4911292" y="523784"/>
            <a:ext cx="6607608" cy="5610316"/>
          </a:xfrm>
        </p:spPr>
        <p:txBody>
          <a:bodyPr vert="horz" lIns="91440" tIns="45720" rIns="91440" bIns="45720" rtlCol="0">
            <a:noAutofit/>
          </a:bodyPr>
          <a:lstStyle>
            <a:lvl1pPr>
              <a:lnSpc>
                <a:spcPct val="100000"/>
              </a:lnSpc>
              <a:spcAft>
                <a:spcPts val="600"/>
              </a:spcAft>
              <a:defRPr lang="en-US" sz="2000" dirty="0">
                <a:solidFill>
                  <a:schemeClr val="tx1">
                    <a:lumMod val="65000"/>
                    <a:lumOff val="35000"/>
                  </a:schemeClr>
                </a:solidFill>
                <a:latin typeface="Arial" panose="020B0604020202020204" pitchFamily="34" charset="0"/>
                <a:cs typeface="Arial" panose="020B0604020202020204" pitchFamily="34" charset="0"/>
              </a:defRPr>
            </a:lvl1pPr>
            <a:lvl2pPr>
              <a:lnSpc>
                <a:spcPct val="100000"/>
              </a:lnSpc>
              <a:spcAft>
                <a:spcPts val="600"/>
              </a:spcAft>
              <a:defRPr lang="en-US" sz="2000" dirty="0">
                <a:solidFill>
                  <a:schemeClr val="tx1">
                    <a:lumMod val="65000"/>
                    <a:lumOff val="35000"/>
                  </a:schemeClr>
                </a:solidFill>
                <a:latin typeface="Arial" panose="020B0604020202020204" pitchFamily="34" charset="0"/>
                <a:cs typeface="Arial" panose="020B0604020202020204" pitchFamily="34" charset="0"/>
              </a:defRPr>
            </a:lvl2pPr>
            <a:lvl3pPr>
              <a:lnSpc>
                <a:spcPct val="100000"/>
              </a:lnSpc>
              <a:spcAft>
                <a:spcPts val="600"/>
              </a:spcAft>
              <a:defRPr lang="en-US" sz="2000" dirty="0">
                <a:solidFill>
                  <a:schemeClr val="tx1">
                    <a:lumMod val="65000"/>
                    <a:lumOff val="35000"/>
                  </a:schemeClr>
                </a:solidFill>
                <a:latin typeface="Arial" panose="020B0604020202020204" pitchFamily="34" charset="0"/>
                <a:cs typeface="Arial" panose="020B0604020202020204" pitchFamily="34" charset="0"/>
              </a:defRPr>
            </a:lvl3pPr>
            <a:lvl4pPr>
              <a:defRPr lang="en-US" sz="2000" dirty="0">
                <a:solidFill>
                  <a:schemeClr val="tx1">
                    <a:lumMod val="65000"/>
                    <a:lumOff val="35000"/>
                  </a:schemeClr>
                </a:solidFill>
                <a:latin typeface="Arial" panose="020B0604020202020204" pitchFamily="34" charset="0"/>
                <a:cs typeface="Arial" panose="020B0604020202020204" pitchFamily="34" charset="0"/>
              </a:defRPr>
            </a:lvl4pPr>
            <a:lvl5pPr>
              <a:defRPr lang="en-GB" sz="2000" dirty="0">
                <a:solidFill>
                  <a:schemeClr val="tx1">
                    <a:lumMod val="65000"/>
                    <a:lumOff val="35000"/>
                  </a:schemeClr>
                </a:solidFill>
                <a:latin typeface="Arial" panose="020B0604020202020204" pitchFamily="34" charset="0"/>
                <a:cs typeface="Arial" panose="020B0604020202020204" pitchFamily="34" charset="0"/>
              </a:defRPr>
            </a:lvl5pPr>
          </a:lstStyle>
          <a:p>
            <a:pPr lvl="0">
              <a:buClr>
                <a:schemeClr val="accent3"/>
              </a:buClr>
            </a:pPr>
            <a:r>
              <a:rPr lang="en-US" dirty="0"/>
              <a:t>Click to edit Master text styles</a:t>
            </a:r>
          </a:p>
          <a:p>
            <a:pPr lvl="1">
              <a:buClr>
                <a:schemeClr val="accent3"/>
              </a:buClr>
              <a:buFont typeface="Courier New" panose="02070309020205020404" pitchFamily="49" charset="0"/>
              <a:buChar char="o"/>
            </a:pPr>
            <a:r>
              <a:rPr lang="en-US" dirty="0"/>
              <a:t>Second level</a:t>
            </a:r>
          </a:p>
          <a:p>
            <a:pPr lvl="2">
              <a:buClr>
                <a:schemeClr val="accent3"/>
              </a:buClr>
              <a:buFont typeface="Wingdings" panose="05000000000000000000" pitchFamily="2" charset="2"/>
              <a:buChar char="§"/>
            </a:pPr>
            <a:r>
              <a:rPr lang="en-US" dirty="0"/>
              <a:t>Third level</a:t>
            </a:r>
          </a:p>
        </p:txBody>
      </p:sp>
      <p:sp>
        <p:nvSpPr>
          <p:cNvPr id="2" name="Title 1">
            <a:extLst>
              <a:ext uri="{FF2B5EF4-FFF2-40B4-BE49-F238E27FC236}">
                <a16:creationId xmlns:a16="http://schemas.microsoft.com/office/drawing/2014/main" id="{7A1FBF5A-B294-EBE5-7773-E7092F2FC4E1}"/>
              </a:ext>
            </a:extLst>
          </p:cNvPr>
          <p:cNvSpPr>
            <a:spLocks noGrp="1"/>
          </p:cNvSpPr>
          <p:nvPr>
            <p:ph type="title"/>
          </p:nvPr>
        </p:nvSpPr>
        <p:spPr>
          <a:xfrm>
            <a:off x="538162" y="1065174"/>
            <a:ext cx="3638550" cy="4727652"/>
          </a:xfrm>
        </p:spPr>
        <p:txBody>
          <a:bodyPr vert="horz" lIns="91440" tIns="45720" rIns="91440" bIns="45720" rtlCol="0" anchor="ctr">
            <a:noAutofit/>
          </a:bodyPr>
          <a:lstStyle>
            <a:lvl1pPr>
              <a:defRPr lang="en-GB" sz="3600" b="1" dirty="0">
                <a:solidFill>
                  <a:schemeClr val="bg1"/>
                </a:solidFill>
                <a:latin typeface="Arial" panose="020B0604020202020204" pitchFamily="34" charset="0"/>
                <a:cs typeface="Arial" panose="020B0604020202020204" pitchFamily="34" charset="0"/>
              </a:defRPr>
            </a:lvl1pPr>
          </a:lstStyle>
          <a:p>
            <a:pPr lvl="0"/>
            <a:r>
              <a:rPr lang="en-US" dirty="0"/>
              <a:t>Click to edit Master title style</a:t>
            </a:r>
            <a:endParaRPr lang="en-GB" dirty="0"/>
          </a:p>
        </p:txBody>
      </p:sp>
      <p:sp>
        <p:nvSpPr>
          <p:cNvPr id="4" name="Rectangle 3">
            <a:extLst>
              <a:ext uri="{FF2B5EF4-FFF2-40B4-BE49-F238E27FC236}">
                <a16:creationId xmlns:a16="http://schemas.microsoft.com/office/drawing/2014/main" id="{F7D3187A-781C-3886-1D26-616337F45D38}"/>
              </a:ext>
            </a:extLst>
          </p:cNvPr>
          <p:cNvSpPr/>
          <p:nvPr userDrawn="1"/>
        </p:nvSpPr>
        <p:spPr>
          <a:xfrm flipH="1">
            <a:off x="0" y="6388575"/>
            <a:ext cx="8250248" cy="28222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 name="Rectangle 4">
            <a:extLst>
              <a:ext uri="{FF2B5EF4-FFF2-40B4-BE49-F238E27FC236}">
                <a16:creationId xmlns:a16="http://schemas.microsoft.com/office/drawing/2014/main" id="{0F6E3507-110C-0C56-C8FC-B202A252B632}"/>
              </a:ext>
            </a:extLst>
          </p:cNvPr>
          <p:cNvSpPr/>
          <p:nvPr userDrawn="1"/>
        </p:nvSpPr>
        <p:spPr>
          <a:xfrm flipH="1">
            <a:off x="8324850" y="6388575"/>
            <a:ext cx="3867150" cy="28222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6" name="TextBox 5">
            <a:extLst>
              <a:ext uri="{FF2B5EF4-FFF2-40B4-BE49-F238E27FC236}">
                <a16:creationId xmlns:a16="http://schemas.microsoft.com/office/drawing/2014/main" id="{6ABB5EED-DCC1-421F-6D53-4C70B4C1E30D}"/>
              </a:ext>
            </a:extLst>
          </p:cNvPr>
          <p:cNvSpPr txBox="1"/>
          <p:nvPr userDrawn="1"/>
        </p:nvSpPr>
        <p:spPr>
          <a:xfrm>
            <a:off x="8495030" y="6375796"/>
            <a:ext cx="3023870" cy="307777"/>
          </a:xfrm>
          <a:prstGeom prst="rect">
            <a:avLst/>
          </a:prstGeom>
          <a:noFill/>
        </p:spPr>
        <p:txBody>
          <a:bodyPr wrap="square">
            <a:spAutoFit/>
          </a:bodyPr>
          <a:lstStyle/>
          <a:p>
            <a:r>
              <a:rPr lang="en-GB" sz="1400" b="1" dirty="0">
                <a:solidFill>
                  <a:schemeClr val="bg1"/>
                </a:solidFill>
                <a:latin typeface="Arial" panose="020B0604020202020204" pitchFamily="34" charset="0"/>
                <a:cs typeface="Arial" panose="020B0604020202020204" pitchFamily="34" charset="0"/>
              </a:rPr>
              <a:t>Driving Procurement Forward</a:t>
            </a:r>
          </a:p>
        </p:txBody>
      </p:sp>
    </p:spTree>
    <p:extLst>
      <p:ext uri="{BB962C8B-B14F-4D97-AF65-F5344CB8AC3E}">
        <p14:creationId xmlns:p14="http://schemas.microsoft.com/office/powerpoint/2010/main" val="17349218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wo Columns Slide">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800D729-E844-4ED2-C7F8-41024FB4DB4C}"/>
              </a:ext>
            </a:extLst>
          </p:cNvPr>
          <p:cNvGrpSpPr/>
          <p:nvPr userDrawn="1"/>
        </p:nvGrpSpPr>
        <p:grpSpPr>
          <a:xfrm>
            <a:off x="0" y="0"/>
            <a:ext cx="12192001" cy="742477"/>
            <a:chOff x="0" y="4124325"/>
            <a:chExt cx="12192001" cy="2733676"/>
          </a:xfrm>
        </p:grpSpPr>
        <p:sp>
          <p:nvSpPr>
            <p:cNvPr id="19" name="Isosceles Triangle 18">
              <a:extLst>
                <a:ext uri="{FF2B5EF4-FFF2-40B4-BE49-F238E27FC236}">
                  <a16:creationId xmlns:a16="http://schemas.microsoft.com/office/drawing/2014/main" id="{E9B8EE97-D05C-27D4-A1A5-CB692D7ABAD3}"/>
                </a:ext>
              </a:extLst>
            </p:cNvPr>
            <p:cNvSpPr/>
            <p:nvPr userDrawn="1"/>
          </p:nvSpPr>
          <p:spPr>
            <a:xfrm rot="16200000">
              <a:off x="4729162" y="-604837"/>
              <a:ext cx="2733676" cy="12192000"/>
            </a:xfrm>
            <a:prstGeom prst="triangle">
              <a:avLst>
                <a:gd name="adj" fmla="val 10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Isosceles Triangle 19">
              <a:extLst>
                <a:ext uri="{FF2B5EF4-FFF2-40B4-BE49-F238E27FC236}">
                  <a16:creationId xmlns:a16="http://schemas.microsoft.com/office/drawing/2014/main" id="{63540FE9-1A26-E3A8-EDF8-48050B79DB19}"/>
                </a:ext>
              </a:extLst>
            </p:cNvPr>
            <p:cNvSpPr/>
            <p:nvPr userDrawn="1"/>
          </p:nvSpPr>
          <p:spPr>
            <a:xfrm rot="16200000" flipH="1" flipV="1">
              <a:off x="4729163" y="-604837"/>
              <a:ext cx="2733676" cy="12192000"/>
            </a:xfrm>
            <a:prstGeom prst="triangle">
              <a:avLst>
                <a:gd name="adj" fmla="val 100000"/>
              </a:avLst>
            </a:prstGeom>
            <a:gradFill flip="none" rotWithShape="1">
              <a:gsLst>
                <a:gs pos="0">
                  <a:schemeClr val="accent3"/>
                </a:gs>
                <a:gs pos="90000">
                  <a:schemeClr val="accent4"/>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grpSp>
      <p:sp>
        <p:nvSpPr>
          <p:cNvPr id="3" name="Content Placeholder 2">
            <a:extLst>
              <a:ext uri="{FF2B5EF4-FFF2-40B4-BE49-F238E27FC236}">
                <a16:creationId xmlns:a16="http://schemas.microsoft.com/office/drawing/2014/main" id="{21D2EAB7-32E5-E6AA-5AD1-57FC84EB7AC3}"/>
              </a:ext>
            </a:extLst>
          </p:cNvPr>
          <p:cNvSpPr>
            <a:spLocks noGrp="1"/>
          </p:cNvSpPr>
          <p:nvPr>
            <p:ph idx="1"/>
          </p:nvPr>
        </p:nvSpPr>
        <p:spPr>
          <a:xfrm>
            <a:off x="838199" y="1884362"/>
            <a:ext cx="10515600" cy="4351338"/>
          </a:xfrm>
        </p:spPr>
        <p:txBody>
          <a:bodyPr vert="horz" lIns="91440" tIns="45720" rIns="91440" bIns="45720" rtlCol="0">
            <a:noAutofit/>
          </a:bodyPr>
          <a:lstStyle>
            <a:lvl1pPr>
              <a:defRPr lang="en-US" sz="2000" dirty="0">
                <a:solidFill>
                  <a:schemeClr val="tx1">
                    <a:lumMod val="65000"/>
                    <a:lumOff val="35000"/>
                  </a:schemeClr>
                </a:solidFill>
                <a:latin typeface="Arial" panose="020B0604020202020204" pitchFamily="34" charset="0"/>
                <a:cs typeface="Arial" panose="020B0604020202020204" pitchFamily="34" charset="0"/>
              </a:defRPr>
            </a:lvl1pPr>
            <a:lvl2pPr>
              <a:defRPr lang="en-US" sz="2000" dirty="0">
                <a:solidFill>
                  <a:schemeClr val="tx1">
                    <a:lumMod val="65000"/>
                    <a:lumOff val="35000"/>
                  </a:schemeClr>
                </a:solidFill>
                <a:latin typeface="Arial" panose="020B0604020202020204" pitchFamily="34" charset="0"/>
                <a:cs typeface="Arial" panose="020B0604020202020204" pitchFamily="34" charset="0"/>
              </a:defRPr>
            </a:lvl2pPr>
            <a:lvl3pPr>
              <a:defRPr lang="en-US" dirty="0">
                <a:solidFill>
                  <a:schemeClr val="tx1">
                    <a:lumMod val="65000"/>
                    <a:lumOff val="35000"/>
                  </a:schemeClr>
                </a:solidFill>
                <a:latin typeface="Arial" panose="020B0604020202020204" pitchFamily="34" charset="0"/>
                <a:cs typeface="Arial" panose="020B0604020202020204" pitchFamily="34" charset="0"/>
              </a:defRPr>
            </a:lvl3pPr>
          </a:lstStyle>
          <a:p>
            <a:pPr lvl="0">
              <a:lnSpc>
                <a:spcPct val="100000"/>
              </a:lnSpc>
              <a:spcAft>
                <a:spcPts val="600"/>
              </a:spcAft>
              <a:buClr>
                <a:schemeClr val="accent3"/>
              </a:buClr>
            </a:pPr>
            <a:r>
              <a:rPr lang="en-US" dirty="0"/>
              <a:t>Click to edit Master text styles</a:t>
            </a:r>
          </a:p>
          <a:p>
            <a:pPr lvl="1">
              <a:lnSpc>
                <a:spcPct val="100000"/>
              </a:lnSpc>
              <a:spcAft>
                <a:spcPts val="600"/>
              </a:spcAft>
              <a:buClr>
                <a:schemeClr val="accent3"/>
              </a:buClr>
              <a:buFont typeface="Courier New" panose="02070309020205020404" pitchFamily="49" charset="0"/>
              <a:buChar char="o"/>
            </a:pPr>
            <a:r>
              <a:rPr lang="en-US" dirty="0"/>
              <a:t>Second level</a:t>
            </a:r>
          </a:p>
          <a:p>
            <a:pPr lvl="2">
              <a:lnSpc>
                <a:spcPct val="100000"/>
              </a:lnSpc>
              <a:spcAft>
                <a:spcPts val="600"/>
              </a:spcAft>
              <a:buClr>
                <a:schemeClr val="accent3"/>
              </a:buClr>
              <a:buFont typeface="Wingdings" panose="05000000000000000000" pitchFamily="2" charset="2"/>
              <a:buChar char="§"/>
            </a:pPr>
            <a:r>
              <a:rPr lang="en-US" dirty="0"/>
              <a:t>Third level</a:t>
            </a:r>
          </a:p>
        </p:txBody>
      </p:sp>
      <p:sp>
        <p:nvSpPr>
          <p:cNvPr id="2" name="Title 1">
            <a:extLst>
              <a:ext uri="{FF2B5EF4-FFF2-40B4-BE49-F238E27FC236}">
                <a16:creationId xmlns:a16="http://schemas.microsoft.com/office/drawing/2014/main" id="{7A1FBF5A-B294-EBE5-7773-E7092F2FC4E1}"/>
              </a:ext>
            </a:extLst>
          </p:cNvPr>
          <p:cNvSpPr>
            <a:spLocks noGrp="1"/>
          </p:cNvSpPr>
          <p:nvPr>
            <p:ph type="title"/>
          </p:nvPr>
        </p:nvSpPr>
        <p:spPr>
          <a:xfrm>
            <a:off x="838200" y="882573"/>
            <a:ext cx="10515600" cy="930275"/>
          </a:xfrm>
        </p:spPr>
        <p:txBody>
          <a:bodyPr>
            <a:noAutofit/>
          </a:bodyPr>
          <a:lstStyle>
            <a:lvl1pPr>
              <a:defRPr sz="36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4" name="Rectangle 3">
            <a:extLst>
              <a:ext uri="{FF2B5EF4-FFF2-40B4-BE49-F238E27FC236}">
                <a16:creationId xmlns:a16="http://schemas.microsoft.com/office/drawing/2014/main" id="{C8000AEC-E8DD-3D6D-E6F3-07A8CA6852D8}"/>
              </a:ext>
            </a:extLst>
          </p:cNvPr>
          <p:cNvSpPr/>
          <p:nvPr userDrawn="1"/>
        </p:nvSpPr>
        <p:spPr>
          <a:xfrm flipH="1">
            <a:off x="0" y="6388575"/>
            <a:ext cx="8250248" cy="28222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 name="Rectangle 4">
            <a:extLst>
              <a:ext uri="{FF2B5EF4-FFF2-40B4-BE49-F238E27FC236}">
                <a16:creationId xmlns:a16="http://schemas.microsoft.com/office/drawing/2014/main" id="{1044F463-1215-C178-9A88-6E82B372B286}"/>
              </a:ext>
            </a:extLst>
          </p:cNvPr>
          <p:cNvSpPr/>
          <p:nvPr userDrawn="1"/>
        </p:nvSpPr>
        <p:spPr>
          <a:xfrm flipH="1">
            <a:off x="8324850" y="6388575"/>
            <a:ext cx="3867150" cy="28222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6" name="TextBox 5">
            <a:extLst>
              <a:ext uri="{FF2B5EF4-FFF2-40B4-BE49-F238E27FC236}">
                <a16:creationId xmlns:a16="http://schemas.microsoft.com/office/drawing/2014/main" id="{435296B9-4809-3DF0-2CEF-DD786F516917}"/>
              </a:ext>
            </a:extLst>
          </p:cNvPr>
          <p:cNvSpPr txBox="1"/>
          <p:nvPr userDrawn="1"/>
        </p:nvSpPr>
        <p:spPr>
          <a:xfrm>
            <a:off x="8495030" y="6375796"/>
            <a:ext cx="3023870" cy="307777"/>
          </a:xfrm>
          <a:prstGeom prst="rect">
            <a:avLst/>
          </a:prstGeom>
          <a:noFill/>
        </p:spPr>
        <p:txBody>
          <a:bodyPr wrap="square">
            <a:spAutoFit/>
          </a:bodyPr>
          <a:lstStyle/>
          <a:p>
            <a:r>
              <a:rPr lang="en-GB" sz="1400" b="1" dirty="0">
                <a:solidFill>
                  <a:schemeClr val="bg1"/>
                </a:solidFill>
                <a:latin typeface="Arial" panose="020B0604020202020204" pitchFamily="34" charset="0"/>
                <a:cs typeface="Arial" panose="020B0604020202020204" pitchFamily="34" charset="0"/>
              </a:rPr>
              <a:t>Driving Procurement Forward</a:t>
            </a:r>
          </a:p>
        </p:txBody>
      </p:sp>
    </p:spTree>
    <p:extLst>
      <p:ext uri="{BB962C8B-B14F-4D97-AF65-F5344CB8AC3E}">
        <p14:creationId xmlns:p14="http://schemas.microsoft.com/office/powerpoint/2010/main" val="18645276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wo Columns Slide">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800D729-E844-4ED2-C7F8-41024FB4DB4C}"/>
              </a:ext>
            </a:extLst>
          </p:cNvPr>
          <p:cNvGrpSpPr/>
          <p:nvPr userDrawn="1"/>
        </p:nvGrpSpPr>
        <p:grpSpPr>
          <a:xfrm>
            <a:off x="0" y="0"/>
            <a:ext cx="12192001" cy="742477"/>
            <a:chOff x="0" y="4124325"/>
            <a:chExt cx="12192001" cy="2733676"/>
          </a:xfrm>
        </p:grpSpPr>
        <p:sp>
          <p:nvSpPr>
            <p:cNvPr id="19" name="Isosceles Triangle 18">
              <a:extLst>
                <a:ext uri="{FF2B5EF4-FFF2-40B4-BE49-F238E27FC236}">
                  <a16:creationId xmlns:a16="http://schemas.microsoft.com/office/drawing/2014/main" id="{E9B8EE97-D05C-27D4-A1A5-CB692D7ABAD3}"/>
                </a:ext>
              </a:extLst>
            </p:cNvPr>
            <p:cNvSpPr/>
            <p:nvPr userDrawn="1"/>
          </p:nvSpPr>
          <p:spPr>
            <a:xfrm rot="16200000">
              <a:off x="4729162" y="-604837"/>
              <a:ext cx="2733676" cy="12192000"/>
            </a:xfrm>
            <a:prstGeom prst="triangle">
              <a:avLst>
                <a:gd name="adj" fmla="val 10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Isosceles Triangle 19">
              <a:extLst>
                <a:ext uri="{FF2B5EF4-FFF2-40B4-BE49-F238E27FC236}">
                  <a16:creationId xmlns:a16="http://schemas.microsoft.com/office/drawing/2014/main" id="{63540FE9-1A26-E3A8-EDF8-48050B79DB19}"/>
                </a:ext>
              </a:extLst>
            </p:cNvPr>
            <p:cNvSpPr/>
            <p:nvPr userDrawn="1"/>
          </p:nvSpPr>
          <p:spPr>
            <a:xfrm rot="16200000" flipH="1" flipV="1">
              <a:off x="4729163" y="-604837"/>
              <a:ext cx="2733676" cy="12192000"/>
            </a:xfrm>
            <a:prstGeom prst="triangle">
              <a:avLst>
                <a:gd name="adj" fmla="val 100000"/>
              </a:avLst>
            </a:prstGeom>
            <a:gradFill flip="none" rotWithShape="1">
              <a:gsLst>
                <a:gs pos="0">
                  <a:schemeClr val="accent3"/>
                </a:gs>
                <a:gs pos="90000">
                  <a:schemeClr val="accent4"/>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grpSp>
      <p:sp>
        <p:nvSpPr>
          <p:cNvPr id="3" name="Content Placeholder 2">
            <a:extLst>
              <a:ext uri="{FF2B5EF4-FFF2-40B4-BE49-F238E27FC236}">
                <a16:creationId xmlns:a16="http://schemas.microsoft.com/office/drawing/2014/main" id="{21D2EAB7-32E5-E6AA-5AD1-57FC84EB7AC3}"/>
              </a:ext>
            </a:extLst>
          </p:cNvPr>
          <p:cNvSpPr>
            <a:spLocks noGrp="1"/>
          </p:cNvSpPr>
          <p:nvPr>
            <p:ph idx="1"/>
          </p:nvPr>
        </p:nvSpPr>
        <p:spPr>
          <a:xfrm>
            <a:off x="838199" y="1884362"/>
            <a:ext cx="5133975" cy="4351338"/>
          </a:xfrm>
        </p:spPr>
        <p:txBody>
          <a:bodyPr vert="horz" lIns="91440" tIns="45720" rIns="91440" bIns="45720" rtlCol="0">
            <a:noAutofit/>
          </a:bodyPr>
          <a:lstStyle>
            <a:lvl1pPr>
              <a:defRPr lang="en-US" sz="2000" dirty="0">
                <a:solidFill>
                  <a:schemeClr val="tx1">
                    <a:lumMod val="65000"/>
                    <a:lumOff val="35000"/>
                  </a:schemeClr>
                </a:solidFill>
                <a:latin typeface="Arial" panose="020B0604020202020204" pitchFamily="34" charset="0"/>
                <a:cs typeface="Arial" panose="020B0604020202020204" pitchFamily="34" charset="0"/>
              </a:defRPr>
            </a:lvl1pPr>
            <a:lvl2pPr>
              <a:defRPr lang="en-US" sz="2000" dirty="0">
                <a:solidFill>
                  <a:schemeClr val="tx1">
                    <a:lumMod val="65000"/>
                    <a:lumOff val="35000"/>
                  </a:schemeClr>
                </a:solidFill>
                <a:latin typeface="Arial" panose="020B0604020202020204" pitchFamily="34" charset="0"/>
                <a:cs typeface="Arial" panose="020B0604020202020204" pitchFamily="34" charset="0"/>
              </a:defRPr>
            </a:lvl2pPr>
            <a:lvl3pPr>
              <a:defRPr lang="en-US" dirty="0">
                <a:solidFill>
                  <a:schemeClr val="tx1">
                    <a:lumMod val="65000"/>
                    <a:lumOff val="35000"/>
                  </a:schemeClr>
                </a:solidFill>
                <a:latin typeface="Arial" panose="020B0604020202020204" pitchFamily="34" charset="0"/>
                <a:cs typeface="Arial" panose="020B0604020202020204" pitchFamily="34" charset="0"/>
              </a:defRPr>
            </a:lvl3pPr>
          </a:lstStyle>
          <a:p>
            <a:pPr lvl="0">
              <a:lnSpc>
                <a:spcPct val="100000"/>
              </a:lnSpc>
              <a:spcAft>
                <a:spcPts val="600"/>
              </a:spcAft>
              <a:buClr>
                <a:schemeClr val="accent3"/>
              </a:buClr>
            </a:pPr>
            <a:r>
              <a:rPr lang="en-US" dirty="0"/>
              <a:t>Click to edit Master text styles</a:t>
            </a:r>
          </a:p>
          <a:p>
            <a:pPr lvl="1">
              <a:lnSpc>
                <a:spcPct val="100000"/>
              </a:lnSpc>
              <a:spcAft>
                <a:spcPts val="600"/>
              </a:spcAft>
              <a:buClr>
                <a:schemeClr val="accent3"/>
              </a:buClr>
              <a:buFont typeface="Courier New" panose="02070309020205020404" pitchFamily="49" charset="0"/>
              <a:buChar char="o"/>
            </a:pPr>
            <a:r>
              <a:rPr lang="en-US" dirty="0"/>
              <a:t>Second level</a:t>
            </a:r>
          </a:p>
          <a:p>
            <a:pPr lvl="2">
              <a:lnSpc>
                <a:spcPct val="100000"/>
              </a:lnSpc>
              <a:spcAft>
                <a:spcPts val="600"/>
              </a:spcAft>
              <a:buClr>
                <a:schemeClr val="accent3"/>
              </a:buClr>
              <a:buFont typeface="Wingdings" panose="05000000000000000000" pitchFamily="2" charset="2"/>
              <a:buChar char="§"/>
            </a:pPr>
            <a:r>
              <a:rPr lang="en-US" dirty="0"/>
              <a:t>Third level</a:t>
            </a:r>
          </a:p>
        </p:txBody>
      </p:sp>
      <p:sp>
        <p:nvSpPr>
          <p:cNvPr id="2" name="Title 1">
            <a:extLst>
              <a:ext uri="{FF2B5EF4-FFF2-40B4-BE49-F238E27FC236}">
                <a16:creationId xmlns:a16="http://schemas.microsoft.com/office/drawing/2014/main" id="{7A1FBF5A-B294-EBE5-7773-E7092F2FC4E1}"/>
              </a:ext>
            </a:extLst>
          </p:cNvPr>
          <p:cNvSpPr>
            <a:spLocks noGrp="1"/>
          </p:cNvSpPr>
          <p:nvPr>
            <p:ph type="title"/>
          </p:nvPr>
        </p:nvSpPr>
        <p:spPr>
          <a:xfrm>
            <a:off x="838200" y="882573"/>
            <a:ext cx="10515600" cy="930275"/>
          </a:xfrm>
        </p:spPr>
        <p:txBody>
          <a:bodyPr>
            <a:noAutofit/>
          </a:bodyPr>
          <a:lstStyle>
            <a:lvl1pPr>
              <a:defRPr sz="36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25" name="Content Placeholder 2">
            <a:extLst>
              <a:ext uri="{FF2B5EF4-FFF2-40B4-BE49-F238E27FC236}">
                <a16:creationId xmlns:a16="http://schemas.microsoft.com/office/drawing/2014/main" id="{9842E809-AC7E-EE85-A983-1FB4EDB4F907}"/>
              </a:ext>
            </a:extLst>
          </p:cNvPr>
          <p:cNvSpPr>
            <a:spLocks noGrp="1"/>
          </p:cNvSpPr>
          <p:nvPr>
            <p:ph idx="10"/>
          </p:nvPr>
        </p:nvSpPr>
        <p:spPr>
          <a:xfrm>
            <a:off x="6219828" y="1884362"/>
            <a:ext cx="5133975" cy="4351338"/>
          </a:xfrm>
        </p:spPr>
        <p:txBody>
          <a:bodyPr vert="horz" lIns="91440" tIns="45720" rIns="91440" bIns="45720" rtlCol="0">
            <a:noAutofit/>
          </a:bodyPr>
          <a:lstStyle>
            <a:lvl1pPr>
              <a:defRPr lang="en-US" sz="2000" dirty="0">
                <a:solidFill>
                  <a:schemeClr val="tx1">
                    <a:lumMod val="65000"/>
                    <a:lumOff val="35000"/>
                  </a:schemeClr>
                </a:solidFill>
                <a:latin typeface="Arial" panose="020B0604020202020204" pitchFamily="34" charset="0"/>
                <a:cs typeface="Arial" panose="020B0604020202020204" pitchFamily="34" charset="0"/>
              </a:defRPr>
            </a:lvl1pPr>
            <a:lvl2pPr>
              <a:defRPr lang="en-US" sz="2000" dirty="0">
                <a:solidFill>
                  <a:schemeClr val="tx1">
                    <a:lumMod val="65000"/>
                    <a:lumOff val="35000"/>
                  </a:schemeClr>
                </a:solidFill>
                <a:latin typeface="Arial" panose="020B0604020202020204" pitchFamily="34" charset="0"/>
                <a:cs typeface="Arial" panose="020B0604020202020204" pitchFamily="34" charset="0"/>
              </a:defRPr>
            </a:lvl2pPr>
            <a:lvl3pPr>
              <a:defRPr lang="en-US" dirty="0">
                <a:solidFill>
                  <a:schemeClr val="tx1">
                    <a:lumMod val="65000"/>
                    <a:lumOff val="35000"/>
                  </a:schemeClr>
                </a:solidFill>
                <a:latin typeface="Arial" panose="020B0604020202020204" pitchFamily="34" charset="0"/>
                <a:cs typeface="Arial" panose="020B0604020202020204" pitchFamily="34" charset="0"/>
              </a:defRPr>
            </a:lvl3pPr>
          </a:lstStyle>
          <a:p>
            <a:pPr lvl="0">
              <a:lnSpc>
                <a:spcPct val="100000"/>
              </a:lnSpc>
              <a:spcAft>
                <a:spcPts val="600"/>
              </a:spcAft>
              <a:buClr>
                <a:schemeClr val="accent3"/>
              </a:buClr>
            </a:pPr>
            <a:r>
              <a:rPr lang="en-US" dirty="0"/>
              <a:t>Click to edit Master text styles</a:t>
            </a:r>
          </a:p>
          <a:p>
            <a:pPr lvl="1">
              <a:lnSpc>
                <a:spcPct val="100000"/>
              </a:lnSpc>
              <a:spcAft>
                <a:spcPts val="600"/>
              </a:spcAft>
              <a:buClr>
                <a:schemeClr val="accent3"/>
              </a:buClr>
              <a:buFont typeface="Courier New" panose="02070309020205020404" pitchFamily="49" charset="0"/>
              <a:buChar char="o"/>
            </a:pPr>
            <a:r>
              <a:rPr lang="en-US" dirty="0"/>
              <a:t>Second level</a:t>
            </a:r>
          </a:p>
          <a:p>
            <a:pPr lvl="2">
              <a:lnSpc>
                <a:spcPct val="100000"/>
              </a:lnSpc>
              <a:spcAft>
                <a:spcPts val="600"/>
              </a:spcAft>
              <a:buClr>
                <a:schemeClr val="accent3"/>
              </a:buClr>
              <a:buFont typeface="Wingdings" panose="05000000000000000000" pitchFamily="2" charset="2"/>
              <a:buChar char="§"/>
            </a:pPr>
            <a:r>
              <a:rPr lang="en-US" dirty="0"/>
              <a:t>Third level</a:t>
            </a:r>
          </a:p>
        </p:txBody>
      </p:sp>
      <p:sp>
        <p:nvSpPr>
          <p:cNvPr id="4" name="Rectangle 3">
            <a:extLst>
              <a:ext uri="{FF2B5EF4-FFF2-40B4-BE49-F238E27FC236}">
                <a16:creationId xmlns:a16="http://schemas.microsoft.com/office/drawing/2014/main" id="{C8000AEC-E8DD-3D6D-E6F3-07A8CA6852D8}"/>
              </a:ext>
            </a:extLst>
          </p:cNvPr>
          <p:cNvSpPr/>
          <p:nvPr userDrawn="1"/>
        </p:nvSpPr>
        <p:spPr>
          <a:xfrm flipH="1">
            <a:off x="0" y="6388575"/>
            <a:ext cx="8250248" cy="28222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 name="Rectangle 4">
            <a:extLst>
              <a:ext uri="{FF2B5EF4-FFF2-40B4-BE49-F238E27FC236}">
                <a16:creationId xmlns:a16="http://schemas.microsoft.com/office/drawing/2014/main" id="{1044F463-1215-C178-9A88-6E82B372B286}"/>
              </a:ext>
            </a:extLst>
          </p:cNvPr>
          <p:cNvSpPr/>
          <p:nvPr userDrawn="1"/>
        </p:nvSpPr>
        <p:spPr>
          <a:xfrm flipH="1">
            <a:off x="8324850" y="6388575"/>
            <a:ext cx="3867150" cy="28222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6" name="TextBox 5">
            <a:extLst>
              <a:ext uri="{FF2B5EF4-FFF2-40B4-BE49-F238E27FC236}">
                <a16:creationId xmlns:a16="http://schemas.microsoft.com/office/drawing/2014/main" id="{435296B9-4809-3DF0-2CEF-DD786F516917}"/>
              </a:ext>
            </a:extLst>
          </p:cNvPr>
          <p:cNvSpPr txBox="1"/>
          <p:nvPr userDrawn="1"/>
        </p:nvSpPr>
        <p:spPr>
          <a:xfrm>
            <a:off x="8495030" y="6375796"/>
            <a:ext cx="3023870" cy="307777"/>
          </a:xfrm>
          <a:prstGeom prst="rect">
            <a:avLst/>
          </a:prstGeom>
          <a:noFill/>
        </p:spPr>
        <p:txBody>
          <a:bodyPr wrap="square">
            <a:spAutoFit/>
          </a:bodyPr>
          <a:lstStyle/>
          <a:p>
            <a:r>
              <a:rPr lang="en-GB" sz="1400" b="1" dirty="0">
                <a:solidFill>
                  <a:schemeClr val="bg1"/>
                </a:solidFill>
                <a:latin typeface="Arial" panose="020B0604020202020204" pitchFamily="34" charset="0"/>
                <a:cs typeface="Arial" panose="020B0604020202020204" pitchFamily="34" charset="0"/>
              </a:rPr>
              <a:t>Driving Procurement Forward</a:t>
            </a:r>
          </a:p>
        </p:txBody>
      </p:sp>
    </p:spTree>
    <p:extLst>
      <p:ext uri="{BB962C8B-B14F-4D97-AF65-F5344CB8AC3E}">
        <p14:creationId xmlns:p14="http://schemas.microsoft.com/office/powerpoint/2010/main" val="41973146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cSld name="Picture with caption 2">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B4B0060-00F2-840A-5E25-6A39BAB56B5E}"/>
              </a:ext>
            </a:extLst>
          </p:cNvPr>
          <p:cNvGrpSpPr/>
          <p:nvPr userDrawn="1"/>
        </p:nvGrpSpPr>
        <p:grpSpPr>
          <a:xfrm>
            <a:off x="0" y="0"/>
            <a:ext cx="4114800" cy="6858000"/>
            <a:chOff x="0" y="4124325"/>
            <a:chExt cx="12192001" cy="2733676"/>
          </a:xfrm>
        </p:grpSpPr>
        <p:sp>
          <p:nvSpPr>
            <p:cNvPr id="14" name="Isosceles Triangle 13">
              <a:extLst>
                <a:ext uri="{FF2B5EF4-FFF2-40B4-BE49-F238E27FC236}">
                  <a16:creationId xmlns:a16="http://schemas.microsoft.com/office/drawing/2014/main" id="{49A79F73-CADC-2367-AE52-8FA0F6E262F9}"/>
                </a:ext>
              </a:extLst>
            </p:cNvPr>
            <p:cNvSpPr/>
            <p:nvPr userDrawn="1"/>
          </p:nvSpPr>
          <p:spPr>
            <a:xfrm rot="16200000">
              <a:off x="4729162" y="-604837"/>
              <a:ext cx="2733676" cy="12192000"/>
            </a:xfrm>
            <a:prstGeom prst="triangle">
              <a:avLst>
                <a:gd name="adj" fmla="val 10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Isosceles Triangle 14">
              <a:extLst>
                <a:ext uri="{FF2B5EF4-FFF2-40B4-BE49-F238E27FC236}">
                  <a16:creationId xmlns:a16="http://schemas.microsoft.com/office/drawing/2014/main" id="{EF211AA6-7602-4FBD-1FE7-E5333853CE0E}"/>
                </a:ext>
              </a:extLst>
            </p:cNvPr>
            <p:cNvSpPr/>
            <p:nvPr userDrawn="1"/>
          </p:nvSpPr>
          <p:spPr>
            <a:xfrm rot="16200000" flipH="1" flipV="1">
              <a:off x="4729163" y="-604837"/>
              <a:ext cx="2733676" cy="12192000"/>
            </a:xfrm>
            <a:prstGeom prst="triangle">
              <a:avLst>
                <a:gd name="adj" fmla="val 100000"/>
              </a:avLst>
            </a:prstGeom>
            <a:gradFill flip="none" rotWithShape="1">
              <a:gsLst>
                <a:gs pos="0">
                  <a:schemeClr val="accent3"/>
                </a:gs>
                <a:gs pos="90000">
                  <a:schemeClr val="accent4"/>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grpSp>
      <p:sp>
        <p:nvSpPr>
          <p:cNvPr id="2" name="Title 1">
            <a:extLst>
              <a:ext uri="{FF2B5EF4-FFF2-40B4-BE49-F238E27FC236}">
                <a16:creationId xmlns:a16="http://schemas.microsoft.com/office/drawing/2014/main" id="{5F11472F-1032-05D3-A6C8-D880F930EEC2}"/>
              </a:ext>
            </a:extLst>
          </p:cNvPr>
          <p:cNvSpPr>
            <a:spLocks noGrp="1"/>
          </p:cNvSpPr>
          <p:nvPr>
            <p:ph type="title"/>
          </p:nvPr>
        </p:nvSpPr>
        <p:spPr>
          <a:xfrm>
            <a:off x="5549900" y="855663"/>
            <a:ext cx="5918200" cy="1201737"/>
          </a:xfrm>
        </p:spPr>
        <p:txBody>
          <a:bodyPr vert="horz" lIns="91440" tIns="45720" rIns="91440" bIns="45720" rtlCol="0" anchor="ctr">
            <a:noAutofit/>
          </a:bodyPr>
          <a:lstStyle>
            <a:lvl1pPr>
              <a:defRPr lang="en-GB" sz="3600" b="1" dirty="0">
                <a:latin typeface="Arial" panose="020B0604020202020204" pitchFamily="34" charset="0"/>
                <a:cs typeface="Arial" panose="020B0604020202020204" pitchFamily="34" charset="0"/>
              </a:defRPr>
            </a:lvl1pPr>
          </a:lstStyle>
          <a:p>
            <a:pPr lvl="0"/>
            <a:r>
              <a:rPr lang="en-US" dirty="0"/>
              <a:t>Click to edit Master title style</a:t>
            </a:r>
            <a:endParaRPr lang="en-GB" dirty="0"/>
          </a:p>
        </p:txBody>
      </p:sp>
      <p:sp>
        <p:nvSpPr>
          <p:cNvPr id="4" name="Text Placeholder 3">
            <a:extLst>
              <a:ext uri="{FF2B5EF4-FFF2-40B4-BE49-F238E27FC236}">
                <a16:creationId xmlns:a16="http://schemas.microsoft.com/office/drawing/2014/main" id="{3194FBB6-E11D-7097-7BD3-C48C1B468EFF}"/>
              </a:ext>
            </a:extLst>
          </p:cNvPr>
          <p:cNvSpPr>
            <a:spLocks noGrp="1"/>
          </p:cNvSpPr>
          <p:nvPr>
            <p:ph type="body" sz="half" idx="2"/>
          </p:nvPr>
        </p:nvSpPr>
        <p:spPr>
          <a:xfrm>
            <a:off x="5549900" y="2108199"/>
            <a:ext cx="5918200" cy="3894137"/>
          </a:xfrm>
        </p:spPr>
        <p:txBody>
          <a:bodyPr vert="horz" lIns="91440" tIns="45720" rIns="91440" bIns="45720" rtlCol="0">
            <a:noAutofit/>
          </a:bodyPr>
          <a:lstStyle>
            <a:lvl1pPr>
              <a:lnSpc>
                <a:spcPct val="100000"/>
              </a:lnSpc>
              <a:spcBef>
                <a:spcPts val="0"/>
              </a:spcBef>
              <a:spcAft>
                <a:spcPts val="600"/>
              </a:spcAft>
              <a:defRPr lang="en-US" sz="2000">
                <a:solidFill>
                  <a:schemeClr val="tx1">
                    <a:lumMod val="65000"/>
                    <a:lumOff val="35000"/>
                  </a:schemeClr>
                </a:solidFill>
                <a:latin typeface="Arial" panose="020B0604020202020204" pitchFamily="34" charset="0"/>
                <a:cs typeface="Arial" panose="020B0604020202020204" pitchFamily="34" charset="0"/>
              </a:defRPr>
            </a:lvl1pPr>
          </a:lstStyle>
          <a:p>
            <a:pPr lvl="0">
              <a:buClr>
                <a:schemeClr val="accent3"/>
              </a:buClr>
            </a:pPr>
            <a:r>
              <a:rPr lang="en-US" dirty="0"/>
              <a:t>Click to edit Master text styles</a:t>
            </a:r>
          </a:p>
        </p:txBody>
      </p:sp>
      <p:sp>
        <p:nvSpPr>
          <p:cNvPr id="3" name="Picture Placeholder 2">
            <a:extLst>
              <a:ext uri="{FF2B5EF4-FFF2-40B4-BE49-F238E27FC236}">
                <a16:creationId xmlns:a16="http://schemas.microsoft.com/office/drawing/2014/main" id="{2F11880C-B539-72BA-4D8E-368F833346AC}"/>
              </a:ext>
            </a:extLst>
          </p:cNvPr>
          <p:cNvSpPr>
            <a:spLocks noGrp="1"/>
          </p:cNvSpPr>
          <p:nvPr>
            <p:ph type="pic" idx="1"/>
          </p:nvPr>
        </p:nvSpPr>
        <p:spPr>
          <a:xfrm>
            <a:off x="646112" y="855663"/>
            <a:ext cx="4738688" cy="5146675"/>
          </a:xfrm>
          <a:solidFill>
            <a:schemeClr val="accent1">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5" name="Rectangle 4">
            <a:extLst>
              <a:ext uri="{FF2B5EF4-FFF2-40B4-BE49-F238E27FC236}">
                <a16:creationId xmlns:a16="http://schemas.microsoft.com/office/drawing/2014/main" id="{0709B182-322D-D5DD-B8FF-00DFCEB2E09F}"/>
              </a:ext>
            </a:extLst>
          </p:cNvPr>
          <p:cNvSpPr/>
          <p:nvPr userDrawn="1"/>
        </p:nvSpPr>
        <p:spPr>
          <a:xfrm flipH="1">
            <a:off x="0" y="6388575"/>
            <a:ext cx="8250248" cy="28222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6" name="Rectangle 5">
            <a:extLst>
              <a:ext uri="{FF2B5EF4-FFF2-40B4-BE49-F238E27FC236}">
                <a16:creationId xmlns:a16="http://schemas.microsoft.com/office/drawing/2014/main" id="{A17FF760-3AD6-7137-4FCA-B33AFAA629EC}"/>
              </a:ext>
            </a:extLst>
          </p:cNvPr>
          <p:cNvSpPr/>
          <p:nvPr userDrawn="1"/>
        </p:nvSpPr>
        <p:spPr>
          <a:xfrm flipH="1">
            <a:off x="8324850" y="6388575"/>
            <a:ext cx="3867150" cy="28222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 name="TextBox 6">
            <a:extLst>
              <a:ext uri="{FF2B5EF4-FFF2-40B4-BE49-F238E27FC236}">
                <a16:creationId xmlns:a16="http://schemas.microsoft.com/office/drawing/2014/main" id="{9F9162F5-ACED-26D9-746B-C628C17E78D1}"/>
              </a:ext>
            </a:extLst>
          </p:cNvPr>
          <p:cNvSpPr txBox="1"/>
          <p:nvPr userDrawn="1"/>
        </p:nvSpPr>
        <p:spPr>
          <a:xfrm>
            <a:off x="8495030" y="6375796"/>
            <a:ext cx="3023870" cy="307777"/>
          </a:xfrm>
          <a:prstGeom prst="rect">
            <a:avLst/>
          </a:prstGeom>
          <a:noFill/>
        </p:spPr>
        <p:txBody>
          <a:bodyPr wrap="square">
            <a:spAutoFit/>
          </a:bodyPr>
          <a:lstStyle/>
          <a:p>
            <a:r>
              <a:rPr lang="en-GB" sz="1400" b="1" dirty="0">
                <a:solidFill>
                  <a:schemeClr val="bg1"/>
                </a:solidFill>
                <a:latin typeface="Arial" panose="020B0604020202020204" pitchFamily="34" charset="0"/>
                <a:cs typeface="Arial" panose="020B0604020202020204" pitchFamily="34" charset="0"/>
              </a:rPr>
              <a:t>Driving Procurement Forward</a:t>
            </a:r>
          </a:p>
        </p:txBody>
      </p:sp>
    </p:spTree>
    <p:extLst>
      <p:ext uri="{BB962C8B-B14F-4D97-AF65-F5344CB8AC3E}">
        <p14:creationId xmlns:p14="http://schemas.microsoft.com/office/powerpoint/2010/main" val="6628814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Blank w Title Left">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2276EFD-A548-7345-93AD-4FB64D612EE6}"/>
              </a:ext>
            </a:extLst>
          </p:cNvPr>
          <p:cNvCxnSpPr>
            <a:cxnSpLocks/>
          </p:cNvCxnSpPr>
          <p:nvPr userDrawn="1"/>
        </p:nvCxnSpPr>
        <p:spPr>
          <a:xfrm>
            <a:off x="-3" y="685800"/>
            <a:ext cx="3962403"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0" y="6375400"/>
            <a:ext cx="1188720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406400" y="685800"/>
            <a:ext cx="3556000" cy="2133600"/>
          </a:xfrm>
        </p:spPr>
        <p:txBody>
          <a:bodyPr anchor="t">
            <a:normAutofit/>
          </a:bodyPr>
          <a:lstStyle>
            <a:lvl1pPr algn="r">
              <a:defRPr sz="2800">
                <a:solidFill>
                  <a:schemeClr val="tx2"/>
                </a:solidFill>
              </a:defRPr>
            </a:lvl1pPr>
          </a:lstStyle>
          <a:p>
            <a:r>
              <a:rPr lang="en-US" dirty="0"/>
              <a:t>Click to edit Master title style</a:t>
            </a:r>
          </a:p>
        </p:txBody>
      </p:sp>
      <p:sp>
        <p:nvSpPr>
          <p:cNvPr id="4" name="Footer Placeholder 3"/>
          <p:cNvSpPr>
            <a:spLocks noGrp="1"/>
          </p:cNvSpPr>
          <p:nvPr>
            <p:ph type="ftr" sz="quarter" idx="10"/>
          </p:nvPr>
        </p:nvSpPr>
        <p:spPr/>
        <p:txBody>
          <a:bodyPr/>
          <a:lstStyle/>
          <a:p>
            <a:r>
              <a:rPr>
                <a:solidFill>
                  <a:srgbClr val="282727">
                    <a:tint val="75000"/>
                  </a:srgbClr>
                </a:solidFill>
              </a:rPr>
              <a:t>CONFIDENTIAL © Deltek, Inc. All Rights Reserved.</a:t>
            </a:r>
          </a:p>
        </p:txBody>
      </p:sp>
      <p:sp>
        <p:nvSpPr>
          <p:cNvPr id="6" name="Slide Number Placeholder 5"/>
          <p:cNvSpPr>
            <a:spLocks noGrp="1"/>
          </p:cNvSpPr>
          <p:nvPr>
            <p:ph type="sldNum" sz="quarter" idx="11"/>
          </p:nvPr>
        </p:nvSpPr>
        <p:spPr>
          <a:xfrm>
            <a:off x="8737600" y="6400414"/>
            <a:ext cx="2844800" cy="276999"/>
          </a:xfrm>
        </p:spPr>
        <p:txBody>
          <a:bodyPr/>
          <a:lstStyle/>
          <a:p>
            <a:fld id="{B55A158B-BCF3-9542-9167-C24EBDDACB7A}" type="slidenum">
              <a:rPr lang="uk-UA"/>
              <a:pPr/>
              <a:t>‹#›</a:t>
            </a:fld>
            <a:endParaRPr lang="uk-UA" dirty="0"/>
          </a:p>
        </p:txBody>
      </p:sp>
    </p:spTree>
    <p:extLst>
      <p:ext uri="{BB962C8B-B14F-4D97-AF65-F5344CB8AC3E}">
        <p14:creationId xmlns:p14="http://schemas.microsoft.com/office/powerpoint/2010/main" val="600576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E96D25F-53A2-6217-84B4-7EB874F0B372}"/>
              </a:ext>
              <a:ext uri="{C183D7F6-B498-43B3-948B-1728B52AA6E4}">
                <adec:decorative xmlns:adec="http://schemas.microsoft.com/office/drawing/2017/decorative" val="1"/>
              </a:ext>
            </a:extLst>
          </p:cNvPr>
          <p:cNvGrpSpPr/>
          <p:nvPr userDrawn="1"/>
        </p:nvGrpSpPr>
        <p:grpSpPr>
          <a:xfrm>
            <a:off x="489189" y="941148"/>
            <a:ext cx="11182430" cy="4797821"/>
            <a:chOff x="489189" y="941148"/>
            <a:chExt cx="11182430" cy="4797821"/>
          </a:xfrm>
        </p:grpSpPr>
        <p:sp>
          <p:nvSpPr>
            <p:cNvPr id="8" name="Oval 7">
              <a:extLst>
                <a:ext uri="{FF2B5EF4-FFF2-40B4-BE49-F238E27FC236}">
                  <a16:creationId xmlns:a16="http://schemas.microsoft.com/office/drawing/2014/main" id="{A50FA62D-C8AE-52B8-1712-6116756D1A83}"/>
                </a:ext>
              </a:extLst>
            </p:cNvPr>
            <p:cNvSpPr/>
            <p:nvPr userDrawn="1"/>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Arc 8">
              <a:extLst>
                <a:ext uri="{FF2B5EF4-FFF2-40B4-BE49-F238E27FC236}">
                  <a16:creationId xmlns:a16="http://schemas.microsoft.com/office/drawing/2014/main" id="{1D2D6A01-57CF-3C0B-968C-E5A8FD352320}"/>
                </a:ext>
              </a:extLst>
            </p:cNvPr>
            <p:cNvSpPr/>
            <p:nvPr userDrawn="1"/>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410BEFAA-C349-7DB1-1827-0FA48A430AD8}"/>
                </a:ext>
              </a:extLst>
            </p:cNvPr>
            <p:cNvSpPr/>
            <p:nvPr userDrawn="1"/>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609957" y="1119031"/>
            <a:ext cx="4384736" cy="4619938"/>
          </a:xfrm>
        </p:spPr>
        <p:txBody>
          <a:bodyPr>
            <a:noAutofit/>
          </a:bodyPr>
          <a:lstStyle>
            <a:lvl1pPr algn="ctr">
              <a:defRPr>
                <a:solidFill>
                  <a:schemeClr val="bg1"/>
                </a:solidFill>
              </a:defRPr>
            </a:lvl1pPr>
          </a:lstStyle>
          <a:p>
            <a:r>
              <a:rPr lang="en-US" dirty="0"/>
              <a:t>Click to add title</a:t>
            </a:r>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5801708" y="554942"/>
            <a:ext cx="5552091" cy="5768220"/>
          </a:xfrm>
        </p:spPr>
        <p:txBody>
          <a:bodyPr anchor="ctr" anchorCtr="0">
            <a:normAutofit/>
          </a:bodyPr>
          <a:lstStyle>
            <a:lvl1pPr marL="0" indent="0">
              <a:spcBef>
                <a:spcPts val="1000"/>
              </a:spcBef>
              <a:spcAft>
                <a:spcPts val="800"/>
              </a:spcAft>
              <a:buNone/>
              <a:defRPr sz="2400"/>
            </a:lvl1pPr>
            <a:lvl2pPr marL="800100" indent="-342900">
              <a:spcBef>
                <a:spcPts val="1000"/>
              </a:spcBef>
              <a:spcAft>
                <a:spcPts val="800"/>
              </a:spcAft>
              <a:buClr>
                <a:schemeClr val="accent2"/>
              </a:buClr>
              <a:buFont typeface="Arial" panose="020B0604020202020204" pitchFamily="34" charset="0"/>
              <a:buChar char="•"/>
              <a:defRPr sz="2000"/>
            </a:lvl2pPr>
            <a:lvl3pPr marL="1200150" indent="-285750">
              <a:spcBef>
                <a:spcPts val="1000"/>
              </a:spcBef>
              <a:spcAft>
                <a:spcPts val="800"/>
              </a:spcAft>
              <a:buClr>
                <a:schemeClr val="accent2"/>
              </a:buClr>
              <a:buFont typeface="Arial" panose="020B0604020202020204" pitchFamily="34" charset="0"/>
              <a:buChar char="•"/>
              <a:defRPr sz="1800"/>
            </a:lvl3pPr>
            <a:lvl4pPr marL="1657350" indent="-285750">
              <a:spcBef>
                <a:spcPts val="1000"/>
              </a:spcBef>
              <a:spcAft>
                <a:spcPts val="800"/>
              </a:spcAft>
              <a:buClr>
                <a:schemeClr val="accent2"/>
              </a:buClr>
              <a:buFont typeface="Arial" panose="020B0604020202020204" pitchFamily="34" charset="0"/>
              <a:buChar char="•"/>
              <a:defRPr sz="1600"/>
            </a:lvl4pPr>
            <a:lvl5pPr marL="2114550" indent="-285750">
              <a:spcBef>
                <a:spcPts val="1000"/>
              </a:spcBef>
              <a:spcAft>
                <a:spcPts val="800"/>
              </a:spcAft>
              <a:buClr>
                <a:schemeClr val="accent2"/>
              </a:buClr>
              <a:buFont typeface="Arial" panose="020B0604020202020204" pitchFamily="34" charset="0"/>
              <a:buChar char="•"/>
              <a:defRPr sz="16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4388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Picture">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EF93C3C-09E9-6CD0-EF4B-6DE09539EE7A}"/>
              </a:ext>
            </a:extLst>
          </p:cNvPr>
          <p:cNvSpPr>
            <a:spLocks noGrp="1"/>
          </p:cNvSpPr>
          <p:nvPr>
            <p:ph type="pic" sz="quarter" idx="10" hasCustomPrompt="1"/>
          </p:nvPr>
        </p:nvSpPr>
        <p:spPr>
          <a:xfrm>
            <a:off x="0" y="0"/>
            <a:ext cx="12192000" cy="6858000"/>
          </a:xfrm>
          <a:custGeom>
            <a:avLst/>
            <a:gdLst>
              <a:gd name="connsiteX0" fmla="*/ 9011782 w 12192000"/>
              <a:gd name="connsiteY0" fmla="*/ 4817511 h 6858000"/>
              <a:gd name="connsiteX1" fmla="*/ 8937059 w 12192000"/>
              <a:gd name="connsiteY1" fmla="*/ 4972626 h 6858000"/>
              <a:gd name="connsiteX2" fmla="*/ 8588084 w 12192000"/>
              <a:gd name="connsiteY2" fmla="*/ 5489438 h 6858000"/>
              <a:gd name="connsiteX3" fmla="*/ 8565206 w 12192000"/>
              <a:gd name="connsiteY3" fmla="*/ 5514611 h 6858000"/>
              <a:gd name="connsiteX4" fmla="*/ 8569944 w 12192000"/>
              <a:gd name="connsiteY4" fmla="*/ 5520198 h 6858000"/>
              <a:gd name="connsiteX5" fmla="*/ 8878607 w 12192000"/>
              <a:gd name="connsiteY5" fmla="*/ 5644582 h 6858000"/>
              <a:gd name="connsiteX6" fmla="*/ 9315123 w 12192000"/>
              <a:gd name="connsiteY6" fmla="*/ 5219907 h 6858000"/>
              <a:gd name="connsiteX7" fmla="*/ 9048519 w 12192000"/>
              <a:gd name="connsiteY7" fmla="*/ 4828605 h 6858000"/>
              <a:gd name="connsiteX8" fmla="*/ 6096000 w 12192000"/>
              <a:gd name="connsiteY8" fmla="*/ 200625 h 6858000"/>
              <a:gd name="connsiteX9" fmla="*/ 2867625 w 12192000"/>
              <a:gd name="connsiteY9" fmla="*/ 3429000 h 6858000"/>
              <a:gd name="connsiteX10" fmla="*/ 6096000 w 12192000"/>
              <a:gd name="connsiteY10" fmla="*/ 6657375 h 6858000"/>
              <a:gd name="connsiteX11" fmla="*/ 9324375 w 12192000"/>
              <a:gd name="connsiteY11" fmla="*/ 3429000 h 6858000"/>
              <a:gd name="connsiteX12" fmla="*/ 6096000 w 12192000"/>
              <a:gd name="connsiteY12" fmla="*/ 200625 h 6858000"/>
              <a:gd name="connsiteX13" fmla="*/ 0 w 12192000"/>
              <a:gd name="connsiteY13" fmla="*/ 0 h 6858000"/>
              <a:gd name="connsiteX14" fmla="*/ 12192000 w 12192000"/>
              <a:gd name="connsiteY14" fmla="*/ 0 h 6858000"/>
              <a:gd name="connsiteX15" fmla="*/ 12192000 w 12192000"/>
              <a:gd name="connsiteY15" fmla="*/ 6858000 h 6858000"/>
              <a:gd name="connsiteX16" fmla="*/ 0 w 12192000"/>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858000">
                <a:moveTo>
                  <a:pt x="9011782" y="4817511"/>
                </a:moveTo>
                <a:lnTo>
                  <a:pt x="8937059" y="4972626"/>
                </a:lnTo>
                <a:cubicBezTo>
                  <a:pt x="8837255" y="5156349"/>
                  <a:pt x="8720206" y="5329344"/>
                  <a:pt x="8588084" y="5489438"/>
                </a:cubicBezTo>
                <a:lnTo>
                  <a:pt x="8565206" y="5514611"/>
                </a:lnTo>
                <a:lnTo>
                  <a:pt x="8569944" y="5520198"/>
                </a:lnTo>
                <a:cubicBezTo>
                  <a:pt x="8648938" y="5597049"/>
                  <a:pt x="8758066" y="5644582"/>
                  <a:pt x="8878607" y="5644582"/>
                </a:cubicBezTo>
                <a:cubicBezTo>
                  <a:pt x="9119688" y="5644582"/>
                  <a:pt x="9315123" y="5454449"/>
                  <a:pt x="9315123" y="5219907"/>
                </a:cubicBezTo>
                <a:cubicBezTo>
                  <a:pt x="9315123" y="5044001"/>
                  <a:pt x="9205191" y="4893074"/>
                  <a:pt x="9048519" y="4828605"/>
                </a:cubicBezTo>
                <a:close/>
                <a:moveTo>
                  <a:pt x="6096000" y="200625"/>
                </a:moveTo>
                <a:cubicBezTo>
                  <a:pt x="4313018" y="200625"/>
                  <a:pt x="2867625" y="1646018"/>
                  <a:pt x="2867625" y="3429000"/>
                </a:cubicBezTo>
                <a:cubicBezTo>
                  <a:pt x="2867625" y="5211982"/>
                  <a:pt x="4313018" y="6657375"/>
                  <a:pt x="6096000" y="6657375"/>
                </a:cubicBezTo>
                <a:cubicBezTo>
                  <a:pt x="7878982" y="6657375"/>
                  <a:pt x="9324375" y="5211982"/>
                  <a:pt x="9324375" y="3429000"/>
                </a:cubicBezTo>
                <a:cubicBezTo>
                  <a:pt x="9324375" y="1646018"/>
                  <a:pt x="7878982" y="200625"/>
                  <a:pt x="6096000" y="200625"/>
                </a:cubicBezTo>
                <a:close/>
                <a:moveTo>
                  <a:pt x="0" y="0"/>
                </a:moveTo>
                <a:lnTo>
                  <a:pt x="12192000" y="0"/>
                </a:lnTo>
                <a:lnTo>
                  <a:pt x="12192000" y="6858000"/>
                </a:lnTo>
                <a:lnTo>
                  <a:pt x="0" y="6858000"/>
                </a:lnTo>
                <a:close/>
              </a:path>
            </a:pathLst>
          </a:custGeom>
          <a:solidFill>
            <a:schemeClr val="tx1"/>
          </a:solidFill>
        </p:spPr>
        <p:txBody>
          <a:bodyPr wrap="square">
            <a:noAutofit/>
          </a:bodyPr>
          <a:lstStyle>
            <a:lvl1pPr marL="0" indent="0" algn="l">
              <a:buNone/>
              <a:defRPr sz="2000">
                <a:solidFill>
                  <a:schemeClr val="bg1"/>
                </a:solidFill>
              </a:defRPr>
            </a:lvl1pPr>
          </a:lstStyle>
          <a:p>
            <a:r>
              <a:rPr lang="en-US" dirty="0"/>
              <a:t>Click icon to insert picture</a:t>
            </a:r>
          </a:p>
        </p:txBody>
      </p:sp>
      <p:sp>
        <p:nvSpPr>
          <p:cNvPr id="3" name="Arc 2">
            <a:extLst>
              <a:ext uri="{FF2B5EF4-FFF2-40B4-BE49-F238E27FC236}">
                <a16:creationId xmlns:a16="http://schemas.microsoft.com/office/drawing/2014/main" id="{D5C3C4BD-DFDB-76B4-17CA-7DA4D1729FA1}"/>
              </a:ext>
              <a:ext uri="{C183D7F6-B498-43B3-948B-1728B52AA6E4}">
                <adec:decorative xmlns:adec="http://schemas.microsoft.com/office/drawing/2017/decorative" val="1"/>
              </a:ext>
            </a:extLst>
          </p:cNvPr>
          <p:cNvSpPr/>
          <p:nvPr userDrawn="1"/>
        </p:nvSpPr>
        <p:spPr>
          <a:xfrm rot="9366740" flipV="1">
            <a:off x="2557952" y="-89828"/>
            <a:ext cx="7173200" cy="7173200"/>
          </a:xfrm>
          <a:prstGeom prst="arc">
            <a:avLst>
              <a:gd name="adj1" fmla="val 16200000"/>
              <a:gd name="adj2" fmla="val 20401595"/>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itle 11">
            <a:extLst>
              <a:ext uri="{FF2B5EF4-FFF2-40B4-BE49-F238E27FC236}">
                <a16:creationId xmlns:a16="http://schemas.microsoft.com/office/drawing/2014/main" id="{2B04B61C-6467-D51D-0AF4-5C7D05F36CB5}"/>
              </a:ext>
            </a:extLst>
          </p:cNvPr>
          <p:cNvSpPr>
            <a:spLocks noGrp="1"/>
          </p:cNvSpPr>
          <p:nvPr>
            <p:ph type="title" hasCustomPrompt="1"/>
          </p:nvPr>
        </p:nvSpPr>
        <p:spPr>
          <a:xfrm>
            <a:off x="2868168" y="923544"/>
            <a:ext cx="6455664" cy="5010912"/>
          </a:xfrm>
          <a:prstGeom prst="rect">
            <a:avLst/>
          </a:prstGeom>
          <a:noFill/>
        </p:spPr>
        <p:txBody>
          <a:bodyPr lIns="0" rIns="0">
            <a:normAutofit/>
          </a:bodyPr>
          <a:lstStyle>
            <a:lvl1pPr algn="ctr">
              <a:defRPr sz="6000"/>
            </a:lvl1pPr>
          </a:lstStyle>
          <a:p>
            <a:r>
              <a:rPr lang="en-US" dirty="0"/>
              <a:t>Click to add title</a:t>
            </a:r>
          </a:p>
        </p:txBody>
      </p:sp>
      <p:sp>
        <p:nvSpPr>
          <p:cNvPr id="4" name="Freeform: Shape 3">
            <a:extLst>
              <a:ext uri="{FF2B5EF4-FFF2-40B4-BE49-F238E27FC236}">
                <a16:creationId xmlns:a16="http://schemas.microsoft.com/office/drawing/2014/main" id="{47A19F4B-D154-3EB2-F86A-9A63283A3EA6}"/>
              </a:ext>
              <a:ext uri="{C183D7F6-B498-43B3-948B-1728B52AA6E4}">
                <adec:decorative xmlns:adec="http://schemas.microsoft.com/office/drawing/2017/decorative" val="1"/>
              </a:ext>
            </a:extLst>
          </p:cNvPr>
          <p:cNvSpPr>
            <a:spLocks/>
          </p:cNvSpPr>
          <p:nvPr userDrawn="1"/>
        </p:nvSpPr>
        <p:spPr>
          <a:xfrm>
            <a:off x="8565206" y="4817511"/>
            <a:ext cx="749917" cy="827071"/>
          </a:xfrm>
          <a:custGeom>
            <a:avLst/>
            <a:gdLst>
              <a:gd name="connsiteX0" fmla="*/ 446576 w 749917"/>
              <a:gd name="connsiteY0" fmla="*/ 0 h 827071"/>
              <a:gd name="connsiteX1" fmla="*/ 483313 w 749917"/>
              <a:gd name="connsiteY1" fmla="*/ 11094 h 827071"/>
              <a:gd name="connsiteX2" fmla="*/ 749917 w 749917"/>
              <a:gd name="connsiteY2" fmla="*/ 402396 h 827071"/>
              <a:gd name="connsiteX3" fmla="*/ 313401 w 749917"/>
              <a:gd name="connsiteY3" fmla="*/ 827071 h 827071"/>
              <a:gd name="connsiteX4" fmla="*/ 4738 w 749917"/>
              <a:gd name="connsiteY4" fmla="*/ 702687 h 827071"/>
              <a:gd name="connsiteX5" fmla="*/ 0 w 749917"/>
              <a:gd name="connsiteY5" fmla="*/ 697100 h 827071"/>
              <a:gd name="connsiteX6" fmla="*/ 22878 w 749917"/>
              <a:gd name="connsiteY6" fmla="*/ 671927 h 827071"/>
              <a:gd name="connsiteX7" fmla="*/ 371853 w 749917"/>
              <a:gd name="connsiteY7" fmla="*/ 155115 h 827071"/>
              <a:gd name="connsiteX8" fmla="*/ 446576 w 749917"/>
              <a:gd name="connsiteY8" fmla="*/ 0 h 82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917" h="827071">
                <a:moveTo>
                  <a:pt x="446576" y="0"/>
                </a:moveTo>
                <a:lnTo>
                  <a:pt x="483313" y="11094"/>
                </a:lnTo>
                <a:cubicBezTo>
                  <a:pt x="639985" y="75563"/>
                  <a:pt x="749917" y="226490"/>
                  <a:pt x="749917" y="402396"/>
                </a:cubicBezTo>
                <a:cubicBezTo>
                  <a:pt x="749917" y="636938"/>
                  <a:pt x="554482" y="827071"/>
                  <a:pt x="313401" y="827071"/>
                </a:cubicBezTo>
                <a:cubicBezTo>
                  <a:pt x="192860" y="827071"/>
                  <a:pt x="83732" y="779538"/>
                  <a:pt x="4738" y="702687"/>
                </a:cubicBezTo>
                <a:lnTo>
                  <a:pt x="0" y="697100"/>
                </a:lnTo>
                <a:lnTo>
                  <a:pt x="22878" y="671927"/>
                </a:lnTo>
                <a:cubicBezTo>
                  <a:pt x="155000" y="511833"/>
                  <a:pt x="272049" y="338838"/>
                  <a:pt x="371853" y="155115"/>
                </a:cubicBezTo>
                <a:lnTo>
                  <a:pt x="44657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420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838200" y="304803"/>
            <a:ext cx="10515600" cy="1472974"/>
          </a:xfrm>
        </p:spPr>
        <p:txBody>
          <a:bodyPr anchor="ctr" anchorCtr="0">
            <a:noAutofit/>
          </a:bodyPr>
          <a:lstStyle/>
          <a:p>
            <a:r>
              <a:rPr lang="en-US" dirty="0"/>
              <a:t>Click to add title</a:t>
            </a:r>
          </a:p>
        </p:txBody>
      </p:sp>
      <p:sp>
        <p:nvSpPr>
          <p:cNvPr id="13" name="Content Placeholder 12">
            <a:extLst>
              <a:ext uri="{FF2B5EF4-FFF2-40B4-BE49-F238E27FC236}">
                <a16:creationId xmlns:a16="http://schemas.microsoft.com/office/drawing/2014/main" id="{E3FB7D8D-37C3-E089-EC02-FB49A13CBE1D}"/>
              </a:ext>
            </a:extLst>
          </p:cNvPr>
          <p:cNvSpPr>
            <a:spLocks noGrp="1"/>
          </p:cNvSpPr>
          <p:nvPr>
            <p:ph sz="quarter" idx="13" hasCustomPrompt="1"/>
          </p:nvPr>
        </p:nvSpPr>
        <p:spPr>
          <a:xfrm>
            <a:off x="838200" y="1838099"/>
            <a:ext cx="8012113" cy="4284889"/>
          </a:xfrm>
        </p:spPr>
        <p:txBody>
          <a:bodyPr>
            <a:normAutofit/>
          </a:bodyPr>
          <a:lstStyle>
            <a:lvl1pPr>
              <a:lnSpc>
                <a:spcPct val="90000"/>
              </a:lnSpc>
              <a:spcBef>
                <a:spcPts val="1000"/>
              </a:spcBef>
              <a:spcAft>
                <a:spcPts val="800"/>
              </a:spcAft>
              <a:buClr>
                <a:schemeClr val="accent2"/>
              </a:buClr>
              <a:defRPr sz="1800"/>
            </a:lvl1pPr>
            <a:lvl2pPr>
              <a:lnSpc>
                <a:spcPct val="90000"/>
              </a:lnSpc>
              <a:spcBef>
                <a:spcPts val="1000"/>
              </a:spcBef>
              <a:spcAft>
                <a:spcPts val="800"/>
              </a:spcAft>
              <a:buClr>
                <a:schemeClr val="accent2"/>
              </a:buClr>
              <a:defRPr sz="1600"/>
            </a:lvl2pPr>
            <a:lvl3pPr>
              <a:lnSpc>
                <a:spcPct val="90000"/>
              </a:lnSpc>
              <a:spcBef>
                <a:spcPts val="1000"/>
              </a:spcBef>
              <a:spcAft>
                <a:spcPts val="800"/>
              </a:spcAft>
              <a:buClr>
                <a:schemeClr val="accent2"/>
              </a:buClr>
              <a:defRPr sz="1400"/>
            </a:lvl3pPr>
            <a:lvl4pPr>
              <a:lnSpc>
                <a:spcPct val="90000"/>
              </a:lnSpc>
              <a:spcBef>
                <a:spcPts val="1000"/>
              </a:spcBef>
              <a:spcAft>
                <a:spcPts val="800"/>
              </a:spcAft>
              <a:buClr>
                <a:schemeClr val="accent2"/>
              </a:buClr>
              <a:defRPr sz="1200"/>
            </a:lvl4pPr>
            <a:lvl5pPr>
              <a:lnSpc>
                <a:spcPct val="90000"/>
              </a:lnSpc>
              <a:spcBef>
                <a:spcPts val="1000"/>
              </a:spcBef>
              <a:spcAft>
                <a:spcPts val="800"/>
              </a:spcAft>
              <a:buClr>
                <a:schemeClr val="accent2"/>
              </a:buCl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2/27/2026</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7" name="Freeform: Shape 14">
            <a:extLst>
              <a:ext uri="{FF2B5EF4-FFF2-40B4-BE49-F238E27FC236}">
                <a16:creationId xmlns:a16="http://schemas.microsoft.com/office/drawing/2014/main" id="{438B6FA2-AF11-618E-2B1A-38BF083DF340}"/>
              </a:ext>
              <a:ext uri="{C183D7F6-B498-43B3-948B-1728B52AA6E4}">
                <adec:decorative xmlns:adec="http://schemas.microsoft.com/office/drawing/2017/decorative" val="1"/>
              </a:ext>
            </a:extLst>
          </p:cNvPr>
          <p:cNvSpPr/>
          <p:nvPr userDrawn="1"/>
        </p:nvSpPr>
        <p:spPr>
          <a:xfrm rot="16200000">
            <a:off x="-381048" y="5144407"/>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Shape 13">
            <a:extLst>
              <a:ext uri="{FF2B5EF4-FFF2-40B4-BE49-F238E27FC236}">
                <a16:creationId xmlns:a16="http://schemas.microsoft.com/office/drawing/2014/main" id="{A269A8D8-A4AE-CEFF-E928-7DB1CFB3E401}"/>
              </a:ext>
              <a:ext uri="{C183D7F6-B498-43B3-948B-1728B52AA6E4}">
                <adec:decorative xmlns:adec="http://schemas.microsoft.com/office/drawing/2017/decorative" val="1"/>
              </a:ext>
            </a:extLst>
          </p:cNvPr>
          <p:cNvSpPr/>
          <p:nvPr userDrawn="1"/>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Freeform: Shape 19">
            <a:extLst>
              <a:ext uri="{FF2B5EF4-FFF2-40B4-BE49-F238E27FC236}">
                <a16:creationId xmlns:a16="http://schemas.microsoft.com/office/drawing/2014/main" id="{15418837-E689-97BE-9FAD-FEDBD599EBAD}"/>
              </a:ext>
              <a:ext uri="{C183D7F6-B498-43B3-948B-1728B52AA6E4}">
                <adec:decorative xmlns:adec="http://schemas.microsoft.com/office/drawing/2017/decorative" val="1"/>
              </a:ext>
            </a:extLst>
          </p:cNvPr>
          <p:cNvSpPr/>
          <p:nvPr userDrawn="1"/>
        </p:nvSpPr>
        <p:spPr>
          <a:xfrm rot="10800000" flipH="1">
            <a:off x="11109434" y="3527042"/>
            <a:ext cx="1082566" cy="1616525"/>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894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7DF76A42-387B-8D66-1214-D40462070066}"/>
              </a:ext>
              <a:ext uri="{C183D7F6-B498-43B3-948B-1728B52AA6E4}">
                <adec:decorative xmlns:adec="http://schemas.microsoft.com/office/drawing/2017/decorative" val="1"/>
              </a:ext>
            </a:extLst>
          </p:cNvPr>
          <p:cNvSpPr/>
          <p:nvPr userDrawn="1"/>
        </p:nvSpPr>
        <p:spPr>
          <a:xfrm>
            <a:off x="7940621" y="704193"/>
            <a:ext cx="2296455" cy="22964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D2ACE818-46EF-547E-9315-A849483036BF}"/>
              </a:ext>
              <a:ext uri="{C183D7F6-B498-43B3-948B-1728B52AA6E4}">
                <adec:decorative xmlns:adec="http://schemas.microsoft.com/office/drawing/2017/decorative" val="1"/>
              </a:ext>
            </a:extLst>
          </p:cNvPr>
          <p:cNvGrpSpPr/>
          <p:nvPr userDrawn="1"/>
        </p:nvGrpSpPr>
        <p:grpSpPr>
          <a:xfrm>
            <a:off x="577652" y="0"/>
            <a:ext cx="8798419" cy="6816262"/>
            <a:chOff x="577652" y="-28502"/>
            <a:chExt cx="8798419" cy="6816262"/>
          </a:xfrm>
        </p:grpSpPr>
        <p:sp>
          <p:nvSpPr>
            <p:cNvPr id="9" name="Oval 8">
              <a:extLst>
                <a:ext uri="{FF2B5EF4-FFF2-40B4-BE49-F238E27FC236}">
                  <a16:creationId xmlns:a16="http://schemas.microsoft.com/office/drawing/2014/main" id="{E9644D21-8793-9A96-F305-5D20EE342B26}"/>
                </a:ext>
              </a:extLst>
            </p:cNvPr>
            <p:cNvSpPr/>
            <p:nvPr userDrawn="1"/>
          </p:nvSpPr>
          <p:spPr>
            <a:xfrm>
              <a:off x="2815929" y="148929"/>
              <a:ext cx="6560142" cy="65601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DF8D7AEF-C845-09F0-F31C-20B32BBA1EBA}"/>
                </a:ext>
              </a:extLst>
            </p:cNvPr>
            <p:cNvSpPr/>
            <p:nvPr userDrawn="1"/>
          </p:nvSpPr>
          <p:spPr>
            <a:xfrm rot="9222429" flipV="1">
              <a:off x="2494119" y="-28502"/>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5F9D44CB-887B-C74D-3E96-5607E84DAEFF}"/>
                </a:ext>
              </a:extLst>
            </p:cNvPr>
            <p:cNvSpPr/>
            <p:nvPr userDrawn="1"/>
          </p:nvSpPr>
          <p:spPr>
            <a:xfrm>
              <a:off x="577652" y="1085116"/>
              <a:ext cx="759403" cy="7388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 name="Freeform: Shape 19">
            <a:extLst>
              <a:ext uri="{FF2B5EF4-FFF2-40B4-BE49-F238E27FC236}">
                <a16:creationId xmlns:a16="http://schemas.microsoft.com/office/drawing/2014/main" id="{87D193F4-2337-0048-1BE7-C9A8154191F9}"/>
              </a:ext>
              <a:ext uri="{C183D7F6-B498-43B3-948B-1728B52AA6E4}">
                <adec:decorative xmlns:adec="http://schemas.microsoft.com/office/drawing/2017/decorative" val="1"/>
              </a:ext>
            </a:extLst>
          </p:cNvPr>
          <p:cNvSpPr/>
          <p:nvPr userDrawn="1"/>
        </p:nvSpPr>
        <p:spPr>
          <a:xfrm rot="16200000" flipH="1">
            <a:off x="936118" y="5508455"/>
            <a:ext cx="1082566" cy="1616525"/>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45EE4510-BCBA-C39A-BEF1-A391A3304F88}"/>
              </a:ext>
              <a:ext uri="{C183D7F6-B498-43B3-948B-1728B52AA6E4}">
                <adec:decorative xmlns:adec="http://schemas.microsoft.com/office/drawing/2017/decorative" val="1"/>
              </a:ext>
            </a:extLst>
          </p:cNvPr>
          <p:cNvCxnSpPr>
            <a:cxnSpLocks/>
          </p:cNvCxnSpPr>
          <p:nvPr userDrawn="1"/>
        </p:nvCxnSpPr>
        <p:spPr>
          <a:xfrm>
            <a:off x="11494655" y="5270490"/>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2815929" y="1349825"/>
            <a:ext cx="6560142" cy="3063149"/>
          </a:xfrm>
        </p:spPr>
        <p:txBody>
          <a:bodyPr anchor="ctr">
            <a:noAutofit/>
          </a:bodyPr>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2815929" y="4412973"/>
            <a:ext cx="6560142" cy="1935571"/>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fld id="{D6D8061D-18C3-4F4F-85EF-561633F58754}" type="datetimeFigureOut">
              <a:rPr lang="en-US" smtClean="0"/>
              <a:t>2/27/2026</a:t>
            </a:fld>
            <a:endParaRPr lang="en-US" dirty="0"/>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563727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ctr" anchorCtr="0">
            <a:noAutofit/>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0" y="1825625"/>
            <a:ext cx="4915163" cy="4297680"/>
          </a:xfrm>
        </p:spPr>
        <p:txBody>
          <a:bodyPr>
            <a:normAutofit/>
          </a:bodyPr>
          <a:lstStyle>
            <a:lvl1pPr marL="0" indent="0">
              <a:spcBef>
                <a:spcPts val="1000"/>
              </a:spcBef>
              <a:spcAft>
                <a:spcPts val="800"/>
              </a:spcAft>
              <a:buNone/>
              <a:defRPr sz="2000"/>
            </a:lvl1pPr>
            <a:lvl2pPr marL="228600" indent="-228600">
              <a:spcBef>
                <a:spcPts val="1000"/>
              </a:spcBef>
              <a:spcAft>
                <a:spcPts val="800"/>
              </a:spcAft>
              <a:buClr>
                <a:schemeClr val="accent2"/>
              </a:buClr>
              <a:buFont typeface="Arial" panose="020B0604020202020204" pitchFamily="34" charset="0"/>
              <a:buChar char="•"/>
              <a:defRPr sz="2000"/>
            </a:lvl2pPr>
            <a:lvl3pPr marL="594360" indent="-228600">
              <a:spcBef>
                <a:spcPts val="1000"/>
              </a:spcBef>
              <a:spcAft>
                <a:spcPts val="800"/>
              </a:spcAft>
              <a:buClr>
                <a:schemeClr val="accent2"/>
              </a:buClr>
              <a:buFont typeface="Arial" panose="020B0604020202020204" pitchFamily="34" charset="0"/>
              <a:buChar char="•"/>
              <a:defRPr sz="2000"/>
            </a:lvl3pPr>
            <a:lvl4pPr marL="868680" indent="-228600">
              <a:spcBef>
                <a:spcPts val="1000"/>
              </a:spcBef>
              <a:spcAft>
                <a:spcPts val="800"/>
              </a:spcAft>
              <a:buClr>
                <a:schemeClr val="accent2"/>
              </a:buClr>
              <a:buFont typeface="Arial" panose="020B0604020202020204" pitchFamily="34" charset="0"/>
              <a:buChar char="•"/>
              <a:defRPr sz="2000"/>
            </a:lvl4pPr>
            <a:lvl5pPr marL="1143000" indent="-228600">
              <a:spcBef>
                <a:spcPts val="1000"/>
              </a:spcBef>
              <a:spcAft>
                <a:spcPts val="800"/>
              </a:spcAft>
              <a:buClr>
                <a:schemeClr val="accent2"/>
              </a:buClr>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5FB01ADF-164A-96FB-0129-C2A0F0ED0A85}"/>
              </a:ext>
            </a:extLst>
          </p:cNvPr>
          <p:cNvSpPr>
            <a:spLocks noGrp="1"/>
          </p:cNvSpPr>
          <p:nvPr>
            <p:ph sz="half" idx="15" hasCustomPrompt="1"/>
          </p:nvPr>
        </p:nvSpPr>
        <p:spPr>
          <a:xfrm>
            <a:off x="6147896" y="1816916"/>
            <a:ext cx="5212080" cy="4297680"/>
          </a:xfrm>
        </p:spPr>
        <p:txBody>
          <a:bodyPr>
            <a:normAutofit/>
          </a:bodyPr>
          <a:lstStyle>
            <a:lvl1pPr marL="0" indent="0">
              <a:spcBef>
                <a:spcPts val="1000"/>
              </a:spcBef>
              <a:spcAft>
                <a:spcPts val="800"/>
              </a:spcAft>
              <a:buNone/>
              <a:defRPr sz="2000"/>
            </a:lvl1pPr>
            <a:lvl2pPr marL="228600" indent="-228600">
              <a:spcBef>
                <a:spcPts val="1000"/>
              </a:spcBef>
              <a:spcAft>
                <a:spcPts val="800"/>
              </a:spcAft>
              <a:buClr>
                <a:schemeClr val="accent2"/>
              </a:buClr>
              <a:buFont typeface="Arial" panose="020B0604020202020204" pitchFamily="34" charset="0"/>
              <a:buChar char="•"/>
              <a:defRPr sz="2000"/>
            </a:lvl2pPr>
            <a:lvl3pPr marL="594360" indent="-228600">
              <a:spcBef>
                <a:spcPts val="1000"/>
              </a:spcBef>
              <a:spcAft>
                <a:spcPts val="800"/>
              </a:spcAft>
              <a:buClr>
                <a:schemeClr val="accent2"/>
              </a:buClr>
              <a:buFont typeface="Arial" panose="020B0604020202020204" pitchFamily="34" charset="0"/>
              <a:buChar char="•"/>
              <a:defRPr sz="2000"/>
            </a:lvl3pPr>
            <a:lvl4pPr marL="868680" indent="-228600">
              <a:spcBef>
                <a:spcPts val="1000"/>
              </a:spcBef>
              <a:spcAft>
                <a:spcPts val="800"/>
              </a:spcAft>
              <a:buClr>
                <a:schemeClr val="accent2"/>
              </a:buClr>
              <a:buFont typeface="Arial" panose="020B0604020202020204" pitchFamily="34" charset="0"/>
              <a:buChar char="•"/>
              <a:defRPr sz="2000"/>
            </a:lvl4pPr>
            <a:lvl5pPr marL="1143000" indent="-228600">
              <a:spcBef>
                <a:spcPts val="1000"/>
              </a:spcBef>
              <a:spcAft>
                <a:spcPts val="800"/>
              </a:spcAft>
              <a:buClr>
                <a:schemeClr val="accent2"/>
              </a:buClr>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Group 10">
            <a:extLst>
              <a:ext uri="{FF2B5EF4-FFF2-40B4-BE49-F238E27FC236}">
                <a16:creationId xmlns:a16="http://schemas.microsoft.com/office/drawing/2014/main" id="{C263F0DD-A38B-64B8-7412-087B487E6D47}"/>
              </a:ext>
              <a:ext uri="{C183D7F6-B498-43B3-948B-1728B52AA6E4}">
                <adec:decorative xmlns:adec="http://schemas.microsoft.com/office/drawing/2017/decorative" val="1"/>
              </a:ext>
            </a:extLst>
          </p:cNvPr>
          <p:cNvGrpSpPr/>
          <p:nvPr userDrawn="1"/>
        </p:nvGrpSpPr>
        <p:grpSpPr>
          <a:xfrm>
            <a:off x="123536" y="2"/>
            <a:ext cx="12068464" cy="6857998"/>
            <a:chOff x="123536" y="2"/>
            <a:chExt cx="12068464" cy="6857998"/>
          </a:xfrm>
        </p:grpSpPr>
        <p:sp>
          <p:nvSpPr>
            <p:cNvPr id="12" name="Freeform: Shape 9">
              <a:extLst>
                <a:ext uri="{FF2B5EF4-FFF2-40B4-BE49-F238E27FC236}">
                  <a16:creationId xmlns:a16="http://schemas.microsoft.com/office/drawing/2014/main" id="{44CE2FB7-A856-E3C3-9798-73AAFB7901B8}"/>
                </a:ext>
              </a:extLst>
            </p:cNvPr>
            <p:cNvSpPr/>
            <p:nvPr userDrawn="1"/>
          </p:nvSpPr>
          <p:spPr>
            <a:xfrm>
              <a:off x="5671336"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10">
              <a:extLst>
                <a:ext uri="{FF2B5EF4-FFF2-40B4-BE49-F238E27FC236}">
                  <a16:creationId xmlns:a16="http://schemas.microsoft.com/office/drawing/2014/main" id="{47ED62E5-894A-A8F9-A6DC-4A5C147CDE78}"/>
                </a:ext>
              </a:extLst>
            </p:cNvPr>
            <p:cNvSpPr/>
            <p:nvPr userDrawn="1"/>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1">
              <a:extLst>
                <a:ext uri="{FF2B5EF4-FFF2-40B4-BE49-F238E27FC236}">
                  <a16:creationId xmlns:a16="http://schemas.microsoft.com/office/drawing/2014/main" id="{5C181CD4-C69B-2826-AF23-060D677248A9}"/>
                </a:ext>
              </a:extLst>
            </p:cNvPr>
            <p:cNvSpPr/>
            <p:nvPr userDrawn="1"/>
          </p:nvSpPr>
          <p:spPr>
            <a:xfrm rot="5400000">
              <a:off x="11328915" y="3872201"/>
              <a:ext cx="1214656" cy="511514"/>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2/27/2026</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505290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ctr" anchorCtr="0">
            <a:noAutofit/>
          </a:bodyPr>
          <a:lstStyle/>
          <a:p>
            <a:r>
              <a:rPr lang="en-US" dirty="0"/>
              <a:t>Click to add title</a:t>
            </a:r>
          </a:p>
        </p:txBody>
      </p:sp>
      <p:sp>
        <p:nvSpPr>
          <p:cNvPr id="11" name="Content Placeholder 2">
            <a:extLst>
              <a:ext uri="{FF2B5EF4-FFF2-40B4-BE49-F238E27FC236}">
                <a16:creationId xmlns:a16="http://schemas.microsoft.com/office/drawing/2014/main" id="{60538251-2B75-FA20-0F29-FB58583E6125}"/>
              </a:ext>
            </a:extLst>
          </p:cNvPr>
          <p:cNvSpPr>
            <a:spLocks noGrp="1"/>
          </p:cNvSpPr>
          <p:nvPr>
            <p:ph sz="half" idx="1" hasCustomPrompt="1"/>
          </p:nvPr>
        </p:nvSpPr>
        <p:spPr>
          <a:xfrm>
            <a:off x="838201" y="1825625"/>
            <a:ext cx="3108958" cy="4297680"/>
          </a:xfrm>
        </p:spPr>
        <p:txBody>
          <a:bodyPr>
            <a:normAutofit/>
          </a:bodyPr>
          <a:lstStyle>
            <a:lvl1pPr marL="228600" indent="-228600">
              <a:spcBef>
                <a:spcPts val="1000"/>
              </a:spcBef>
              <a:spcAft>
                <a:spcPts val="800"/>
              </a:spcAft>
              <a:buClr>
                <a:schemeClr val="accent2"/>
              </a:buClr>
              <a:buFont typeface="Arial" panose="020B0604020202020204" pitchFamily="34" charset="0"/>
              <a:buChar char="•"/>
              <a:defRPr sz="1800"/>
            </a:lvl1pPr>
            <a:lvl2pPr marL="285750" indent="-285750">
              <a:spcBef>
                <a:spcPts val="1000"/>
              </a:spcBef>
              <a:spcAft>
                <a:spcPts val="800"/>
              </a:spcAft>
              <a:buClr>
                <a:schemeClr val="accent2"/>
              </a:buClr>
              <a:buFont typeface="Arial" panose="020B0604020202020204" pitchFamily="34" charset="0"/>
              <a:buChar char="•"/>
              <a:defRPr sz="1800"/>
            </a:lvl2pPr>
            <a:lvl3pPr marL="651510" indent="-285750">
              <a:spcBef>
                <a:spcPts val="1000"/>
              </a:spcBef>
              <a:spcAft>
                <a:spcPts val="800"/>
              </a:spcAft>
              <a:buClr>
                <a:schemeClr val="accent2"/>
              </a:buClr>
              <a:buFont typeface="Arial" panose="020B0604020202020204" pitchFamily="34" charset="0"/>
              <a:buChar char="•"/>
              <a:defRPr sz="1800"/>
            </a:lvl3pPr>
            <a:lvl4pPr marL="925830" indent="-285750">
              <a:spcBef>
                <a:spcPts val="1000"/>
              </a:spcBef>
              <a:spcAft>
                <a:spcPts val="800"/>
              </a:spcAft>
              <a:buClr>
                <a:schemeClr val="accent2"/>
              </a:buClr>
              <a:buFont typeface="Arial" panose="020B0604020202020204" pitchFamily="34" charset="0"/>
              <a:buChar char="•"/>
              <a:defRPr sz="1800"/>
            </a:lvl4pPr>
            <a:lvl5pPr marL="1200150" indent="-285750">
              <a:spcBef>
                <a:spcPts val="1000"/>
              </a:spcBef>
              <a:spcAft>
                <a:spcPts val="800"/>
              </a:spcAft>
              <a:buClr>
                <a:schemeClr val="accent2"/>
              </a:buClr>
              <a:buFont typeface="Arial" panose="020B0604020202020204" pitchFamily="34" charset="0"/>
              <a:buChar cha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A06C49DD-8C29-93EA-04F4-22F84080DF5C}"/>
              </a:ext>
            </a:extLst>
          </p:cNvPr>
          <p:cNvSpPr>
            <a:spLocks noGrp="1"/>
          </p:cNvSpPr>
          <p:nvPr>
            <p:ph sz="half" idx="15" hasCustomPrompt="1"/>
          </p:nvPr>
        </p:nvSpPr>
        <p:spPr>
          <a:xfrm>
            <a:off x="4661820" y="1816916"/>
            <a:ext cx="6698156" cy="4297680"/>
          </a:xfrm>
        </p:spPr>
        <p:txBody>
          <a:bodyPr>
            <a:normAutofit/>
          </a:bodyPr>
          <a:lstStyle>
            <a:lvl1pPr marL="0" indent="0">
              <a:spcBef>
                <a:spcPts val="1000"/>
              </a:spcBef>
              <a:spcAft>
                <a:spcPts val="800"/>
              </a:spcAft>
              <a:buNone/>
              <a:defRPr sz="1800"/>
            </a:lvl1pPr>
            <a:lvl2pPr marL="228600" indent="-228600">
              <a:spcBef>
                <a:spcPts val="1000"/>
              </a:spcBef>
              <a:spcAft>
                <a:spcPts val="800"/>
              </a:spcAft>
              <a:buClr>
                <a:schemeClr val="accent2"/>
              </a:buClr>
              <a:buFont typeface="Arial" panose="020B0604020202020204" pitchFamily="34" charset="0"/>
              <a:buChar char="•"/>
              <a:defRPr sz="1800"/>
            </a:lvl2pPr>
            <a:lvl3pPr marL="594360" indent="-228600">
              <a:spcBef>
                <a:spcPts val="1000"/>
              </a:spcBef>
              <a:spcAft>
                <a:spcPts val="800"/>
              </a:spcAft>
              <a:buClr>
                <a:schemeClr val="accent2"/>
              </a:buClr>
              <a:buFont typeface="Arial" panose="020B0604020202020204" pitchFamily="34" charset="0"/>
              <a:buChar char="•"/>
              <a:defRPr sz="1800"/>
            </a:lvl3pPr>
            <a:lvl4pPr marL="868680" indent="-228600">
              <a:spcBef>
                <a:spcPts val="1000"/>
              </a:spcBef>
              <a:spcAft>
                <a:spcPts val="800"/>
              </a:spcAft>
              <a:buClr>
                <a:schemeClr val="accent2"/>
              </a:buClr>
              <a:buFont typeface="Arial" panose="020B0604020202020204" pitchFamily="34" charset="0"/>
              <a:buChar char="•"/>
              <a:defRPr sz="1800"/>
            </a:lvl4pPr>
            <a:lvl5pPr marL="1143000" indent="-228600">
              <a:spcBef>
                <a:spcPts val="1000"/>
              </a:spcBef>
              <a:spcAft>
                <a:spcPts val="800"/>
              </a:spcAft>
              <a:buClr>
                <a:schemeClr val="accent2"/>
              </a:buClr>
              <a:buFont typeface="Arial" panose="020B0604020202020204" pitchFamily="34" charset="0"/>
              <a:buChar cha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2/27/2026</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8" name="Freeform: Shape 11">
            <a:extLst>
              <a:ext uri="{FF2B5EF4-FFF2-40B4-BE49-F238E27FC236}">
                <a16:creationId xmlns:a16="http://schemas.microsoft.com/office/drawing/2014/main" id="{1E75594D-82D2-74F6-56EC-46FCD28CBE68}"/>
              </a:ext>
              <a:ext uri="{C183D7F6-B498-43B3-948B-1728B52AA6E4}">
                <adec:decorative xmlns:adec="http://schemas.microsoft.com/office/drawing/2017/decorative" val="1"/>
              </a:ext>
            </a:extLst>
          </p:cNvPr>
          <p:cNvSpPr/>
          <p:nvPr userDrawn="1"/>
        </p:nvSpPr>
        <p:spPr>
          <a:xfrm>
            <a:off x="9994966" y="0"/>
            <a:ext cx="1214656" cy="511514"/>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Freeform: Shape 13">
            <a:extLst>
              <a:ext uri="{FF2B5EF4-FFF2-40B4-BE49-F238E27FC236}">
                <a16:creationId xmlns:a16="http://schemas.microsoft.com/office/drawing/2014/main" id="{FF4E0F5B-0892-2688-EFD3-284369DA50CD}"/>
              </a:ext>
              <a:ext uri="{C183D7F6-B498-43B3-948B-1728B52AA6E4}">
                <adec:decorative xmlns:adec="http://schemas.microsoft.com/office/drawing/2017/decorative" val="1"/>
              </a:ext>
            </a:extLst>
          </p:cNvPr>
          <p:cNvSpPr/>
          <p:nvPr userDrawn="1"/>
        </p:nvSpPr>
        <p:spPr>
          <a:xfrm rot="10800000">
            <a:off x="8097530" y="5590215"/>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71D8715A-3067-732D-C410-868C7CCCF750}"/>
              </a:ext>
              <a:ext uri="{C183D7F6-B498-43B3-948B-1728B52AA6E4}">
                <adec:decorative xmlns:adec="http://schemas.microsoft.com/office/drawing/2017/decorative" val="1"/>
              </a:ext>
            </a:extLst>
          </p:cNvPr>
          <p:cNvCxnSpPr>
            <a:cxnSpLocks/>
          </p:cNvCxnSpPr>
          <p:nvPr userDrawn="1"/>
        </p:nvCxnSpPr>
        <p:spPr>
          <a:xfrm rot="16200000">
            <a:off x="982378" y="551212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7852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807BCF9-2F5B-200E-2E6C-E177DB56ECB0}"/>
              </a:ext>
              <a:ext uri="{C183D7F6-B498-43B3-948B-1728B52AA6E4}">
                <adec:decorative xmlns:adec="http://schemas.microsoft.com/office/drawing/2017/decorative" val="1"/>
              </a:ext>
            </a:extLst>
          </p:cNvPr>
          <p:cNvGrpSpPr/>
          <p:nvPr userDrawn="1"/>
        </p:nvGrpSpPr>
        <p:grpSpPr>
          <a:xfrm>
            <a:off x="0" y="7458"/>
            <a:ext cx="7083733" cy="6182202"/>
            <a:chOff x="0" y="7460"/>
            <a:chExt cx="7083733" cy="6182202"/>
          </a:xfrm>
        </p:grpSpPr>
        <p:sp>
          <p:nvSpPr>
            <p:cNvPr id="9" name="Freeform: Shape 14">
              <a:extLst>
                <a:ext uri="{FF2B5EF4-FFF2-40B4-BE49-F238E27FC236}">
                  <a16:creationId xmlns:a16="http://schemas.microsoft.com/office/drawing/2014/main" id="{7A624B2B-50FD-9351-987F-2E5A5472CAB6}"/>
                </a:ext>
              </a:extLst>
            </p:cNvPr>
            <p:cNvSpPr/>
            <p:nvPr userDrawn="1"/>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Shape 13">
              <a:extLst>
                <a:ext uri="{FF2B5EF4-FFF2-40B4-BE49-F238E27FC236}">
                  <a16:creationId xmlns:a16="http://schemas.microsoft.com/office/drawing/2014/main" id="{51E534EE-E0F1-2BD9-9A82-7656B90A2D9D}"/>
                </a:ext>
              </a:extLst>
            </p:cNvPr>
            <p:cNvSpPr/>
            <p:nvPr userDrawn="1"/>
          </p:nvSpPr>
          <p:spPr>
            <a:xfrm>
              <a:off x="6234405" y="7460"/>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838200" y="198437"/>
            <a:ext cx="5257800" cy="2324046"/>
          </a:xfrm>
        </p:spPr>
        <p:txBody>
          <a:bodyPr anchor="b" anchorCtr="0">
            <a:noAutofit/>
          </a:bodyPr>
          <a:lstStyle>
            <a:lvl1pP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0" y="2657316"/>
            <a:ext cx="5257800" cy="3369858"/>
          </a:xfrm>
        </p:spPr>
        <p:txBody>
          <a:bodyPr>
            <a:normAutofit/>
          </a:bodyPr>
          <a:lstStyle>
            <a:lvl1pPr marL="0" indent="0">
              <a:spcBef>
                <a:spcPts val="1000"/>
              </a:spcBef>
              <a:spcAft>
                <a:spcPts val="800"/>
              </a:spcAft>
              <a:buNone/>
              <a:defRPr sz="1800"/>
            </a:lvl1pPr>
            <a:lvl2pPr marL="742950" indent="-285750">
              <a:spcBef>
                <a:spcPts val="1000"/>
              </a:spcBef>
              <a:spcAft>
                <a:spcPts val="800"/>
              </a:spcAft>
              <a:buClr>
                <a:schemeClr val="accent2"/>
              </a:buClr>
              <a:buFont typeface="Arial" panose="020B0604020202020204" pitchFamily="34" charset="0"/>
              <a:buChar char="•"/>
              <a:defRPr sz="1600"/>
            </a:lvl2pPr>
            <a:lvl3pPr marL="1200150" indent="-285750">
              <a:spcBef>
                <a:spcPts val="1000"/>
              </a:spcBef>
              <a:spcAft>
                <a:spcPts val="800"/>
              </a:spcAft>
              <a:buClr>
                <a:schemeClr val="accent2"/>
              </a:buClr>
              <a:buFont typeface="Arial" panose="020B0604020202020204" pitchFamily="34" charset="0"/>
              <a:buChar char="•"/>
              <a:defRPr sz="1400"/>
            </a:lvl3pPr>
            <a:lvl4pPr marL="1543050" indent="-171450">
              <a:spcBef>
                <a:spcPts val="1000"/>
              </a:spcBef>
              <a:spcAft>
                <a:spcPts val="800"/>
              </a:spcAft>
              <a:buClr>
                <a:schemeClr val="accent2"/>
              </a:buClr>
              <a:buFont typeface="Arial" panose="020B0604020202020204" pitchFamily="34" charset="0"/>
              <a:buChar char="•"/>
              <a:defRPr sz="1200"/>
            </a:lvl4pPr>
            <a:lvl5pPr marL="2000250" indent="-171450">
              <a:spcBef>
                <a:spcPts val="1000"/>
              </a:spcBef>
              <a:spcAft>
                <a:spcPts val="800"/>
              </a:spcAft>
              <a:buClr>
                <a:schemeClr val="accent2"/>
              </a:buClr>
              <a:buFont typeface="Arial" panose="020B0604020202020204" pitchFamily="34" charset="0"/>
              <a:buChar cha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BC013AD6-0EF3-2B25-DDBD-2DF706123AEE}"/>
              </a:ext>
            </a:extLst>
          </p:cNvPr>
          <p:cNvSpPr>
            <a:spLocks noGrp="1"/>
          </p:cNvSpPr>
          <p:nvPr>
            <p:ph type="pic" sz="quarter" idx="13"/>
          </p:nvPr>
        </p:nvSpPr>
        <p:spPr>
          <a:xfrm>
            <a:off x="6413114" y="845068"/>
            <a:ext cx="5193792" cy="5193792"/>
          </a:xfrm>
          <a:prstGeom prst="ellipse">
            <a:avLst/>
          </a:prstGeom>
        </p:spPr>
        <p:txBody>
          <a:bodyPr/>
          <a:lstStyle>
            <a:lvl1pPr marL="0" indent="0" algn="ctr">
              <a:buNone/>
              <a:defRPr/>
            </a:lvl1pPr>
          </a:lstStyle>
          <a:p>
            <a:r>
              <a:rPr lang="en-US"/>
              <a:t>Click icon to add picture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2/27/2026</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845438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Table">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21BD3DB-6F51-C1AE-FF0E-D0BDCB55F30B}"/>
              </a:ext>
              <a:ext uri="{C183D7F6-B498-43B3-948B-1728B52AA6E4}">
                <adec:decorative xmlns:adec="http://schemas.microsoft.com/office/drawing/2017/decorative" val="1"/>
              </a:ext>
            </a:extLst>
          </p:cNvPr>
          <p:cNvGrpSpPr/>
          <p:nvPr userDrawn="1"/>
        </p:nvGrpSpPr>
        <p:grpSpPr>
          <a:xfrm>
            <a:off x="123536" y="2"/>
            <a:ext cx="11220225" cy="6857998"/>
            <a:chOff x="123536" y="2"/>
            <a:chExt cx="11220225" cy="6857998"/>
          </a:xfrm>
        </p:grpSpPr>
        <p:sp>
          <p:nvSpPr>
            <p:cNvPr id="12" name="Freeform: Shape 7">
              <a:extLst>
                <a:ext uri="{FF2B5EF4-FFF2-40B4-BE49-F238E27FC236}">
                  <a16:creationId xmlns:a16="http://schemas.microsoft.com/office/drawing/2014/main" id="{59903C17-0733-BE0C-7392-283FEC2E98B0}"/>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Shape 1">
              <a:extLst>
                <a:ext uri="{FF2B5EF4-FFF2-40B4-BE49-F238E27FC236}">
                  <a16:creationId xmlns:a16="http://schemas.microsoft.com/office/drawing/2014/main" id="{898A3450-9C87-13ED-79CC-F4F65D14FF72}"/>
                </a:ext>
              </a:extLst>
            </p:cNvPr>
            <p:cNvSpPr/>
            <p:nvPr userDrawn="1"/>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ctr" anchorCtr="0">
            <a:noAutofit/>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0" y="1825625"/>
            <a:ext cx="2882462" cy="4297678"/>
          </a:xfrm>
        </p:spPr>
        <p:txBody>
          <a:bodyPr>
            <a:normAutofit/>
          </a:bodyPr>
          <a:lstStyle>
            <a:lvl1pPr marL="0" indent="0">
              <a:spcBef>
                <a:spcPts val="1000"/>
              </a:spcBef>
              <a:spcAft>
                <a:spcPts val="800"/>
              </a:spcAft>
              <a:buNone/>
              <a:defRPr sz="1800"/>
            </a:lvl1pPr>
            <a:lvl2pPr marL="742950" indent="-285750">
              <a:spcBef>
                <a:spcPts val="1000"/>
              </a:spcBef>
              <a:spcAft>
                <a:spcPts val="800"/>
              </a:spcAft>
              <a:buClr>
                <a:schemeClr val="accent2"/>
              </a:buClr>
              <a:buFont typeface="Arial" panose="020B0604020202020204" pitchFamily="34" charset="0"/>
              <a:buChar char="•"/>
              <a:defRPr sz="1600"/>
            </a:lvl2pPr>
            <a:lvl3pPr marL="1200150" indent="-285750">
              <a:spcBef>
                <a:spcPts val="1000"/>
              </a:spcBef>
              <a:spcAft>
                <a:spcPts val="800"/>
              </a:spcAft>
              <a:buClr>
                <a:schemeClr val="accent2"/>
              </a:buClr>
              <a:buFont typeface="Arial" panose="020B0604020202020204" pitchFamily="34" charset="0"/>
              <a:buChar char="•"/>
              <a:defRPr sz="1400"/>
            </a:lvl3pPr>
            <a:lvl4pPr marL="1543050" indent="-171450">
              <a:spcBef>
                <a:spcPts val="1000"/>
              </a:spcBef>
              <a:spcAft>
                <a:spcPts val="800"/>
              </a:spcAft>
              <a:buClr>
                <a:schemeClr val="accent2"/>
              </a:buClr>
              <a:buFont typeface="Arial" panose="020B0604020202020204" pitchFamily="34" charset="0"/>
              <a:buChar char="•"/>
              <a:defRPr sz="1200"/>
            </a:lvl4pPr>
            <a:lvl5pPr marL="2000250" indent="-171450">
              <a:spcBef>
                <a:spcPts val="1000"/>
              </a:spcBef>
              <a:spcAft>
                <a:spcPts val="800"/>
              </a:spcAft>
              <a:buClr>
                <a:schemeClr val="accent2"/>
              </a:buClr>
              <a:buFont typeface="Arial" panose="020B0604020202020204" pitchFamily="34" charset="0"/>
              <a:buChar cha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able Placeholder 7">
            <a:extLst>
              <a:ext uri="{FF2B5EF4-FFF2-40B4-BE49-F238E27FC236}">
                <a16:creationId xmlns:a16="http://schemas.microsoft.com/office/drawing/2014/main" id="{423FEB60-8FB5-7F10-EDD7-8AB4B3139EF6}"/>
              </a:ext>
            </a:extLst>
          </p:cNvPr>
          <p:cNvSpPr>
            <a:spLocks noGrp="1"/>
          </p:cNvSpPr>
          <p:nvPr>
            <p:ph type="tbl" sz="quarter" idx="13"/>
          </p:nvPr>
        </p:nvSpPr>
        <p:spPr>
          <a:xfrm>
            <a:off x="4038599" y="1825625"/>
            <a:ext cx="7315199" cy="4297680"/>
          </a:xfrm>
        </p:spPr>
        <p:txBody>
          <a:bodyPr>
            <a:normAutofit/>
          </a:bodyPr>
          <a:lstStyle>
            <a:lvl1pPr marL="0" indent="0">
              <a:buNone/>
              <a:defRPr sz="2400"/>
            </a:lvl1pPr>
          </a:lstStyle>
          <a:p>
            <a:r>
              <a:rPr lang="en-US"/>
              <a:t>Click icon to add table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2/27/2026</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80815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D97564-C310-6E8C-8689-CE18881B4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AD99FA-26D9-873B-BE7F-26FEC5C233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19819E-0266-97DD-DFD1-BAAA06AE32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6D8061D-18C3-4F4F-85EF-561633F58754}" type="datetimeFigureOut">
              <a:rPr lang="en-US" smtClean="0"/>
              <a:t>2/27/2026</a:t>
            </a:fld>
            <a:endParaRPr lang="en-US" dirty="0"/>
          </a:p>
        </p:txBody>
      </p:sp>
      <p:sp>
        <p:nvSpPr>
          <p:cNvPr id="5" name="Footer Placeholder 4">
            <a:extLst>
              <a:ext uri="{FF2B5EF4-FFF2-40B4-BE49-F238E27FC236}">
                <a16:creationId xmlns:a16="http://schemas.microsoft.com/office/drawing/2014/main" id="{2BFD19C9-01CE-9E2A-CDA5-C15940F055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A1801085-7B28-048D-E3D3-9C3614268D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D12358-51D2-46B3-9BDE-DF29528B9454}" type="slidenum">
              <a:rPr lang="en-US" smtClean="0"/>
              <a:t>‹#›</a:t>
            </a:fld>
            <a:endParaRPr lang="en-US" dirty="0"/>
          </a:p>
        </p:txBody>
      </p:sp>
    </p:spTree>
    <p:extLst>
      <p:ext uri="{BB962C8B-B14F-4D97-AF65-F5344CB8AC3E}">
        <p14:creationId xmlns:p14="http://schemas.microsoft.com/office/powerpoint/2010/main" val="1965934658"/>
      </p:ext>
    </p:extLst>
  </p:cSld>
  <p:clrMap bg1="lt1" tx1="dk1" bg2="lt2" tx2="dk2" accent1="accent1" accent2="accent2" accent3="accent3" accent4="accent4" accent5="accent5" accent6="accent6" hlink="hlink" folHlink="folHlink"/>
  <p:sldLayoutIdLst>
    <p:sldLayoutId id="2147483654" r:id="rId1"/>
    <p:sldLayoutId id="2147483660" r:id="rId2"/>
    <p:sldLayoutId id="2147483658" r:id="rId3"/>
    <p:sldLayoutId id="2147483650" r:id="rId4"/>
    <p:sldLayoutId id="2147483649" r:id="rId5"/>
    <p:sldLayoutId id="2147483662" r:id="rId6"/>
    <p:sldLayoutId id="2147483663" r:id="rId7"/>
    <p:sldLayoutId id="2147483652" r:id="rId8"/>
    <p:sldLayoutId id="2147483666" r:id="rId9"/>
    <p:sldLayoutId id="2147483664" r:id="rId10"/>
    <p:sldLayoutId id="2147483665" r:id="rId11"/>
    <p:sldLayoutId id="2147483661" r:id="rId12"/>
    <p:sldLayoutId id="2147483671" r:id="rId13"/>
    <p:sldLayoutId id="2147483674" r:id="rId14"/>
    <p:sldLayoutId id="2147483675" r:id="rId15"/>
    <p:sldLayoutId id="2147483676" r:id="rId16"/>
    <p:sldLayoutId id="2147483677" r:id="rId17"/>
    <p:sldLayoutId id="2147483678"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047101-8D42-6100-9CEA-AEC0FAEAB606}"/>
              </a:ext>
            </a:extLst>
          </p:cNvPr>
          <p:cNvSpPr>
            <a:spLocks noGrp="1"/>
          </p:cNvSpPr>
          <p:nvPr>
            <p:ph type="ctrTitle"/>
          </p:nvPr>
        </p:nvSpPr>
        <p:spPr>
          <a:xfrm>
            <a:off x="4413140" y="3429000"/>
            <a:ext cx="7424511" cy="2396686"/>
          </a:xfrm>
          <a:noFill/>
        </p:spPr>
        <p:txBody>
          <a:bodyPr anchor="b">
            <a:noAutofit/>
          </a:bodyPr>
          <a:lstStyle/>
          <a:p>
            <a:r>
              <a:rPr lang="en-US" b="1" dirty="0">
                <a:solidFill>
                  <a:schemeClr val="tx1"/>
                </a:solidFill>
              </a:rPr>
              <a:t>The Hidden Leverage: </a:t>
            </a:r>
            <a:br>
              <a:rPr lang="en-US" b="1" dirty="0">
                <a:solidFill>
                  <a:schemeClr val="tx1"/>
                </a:solidFill>
              </a:rPr>
            </a:br>
            <a:r>
              <a:rPr lang="en-US" sz="3600" b="1" i="1" dirty="0">
                <a:solidFill>
                  <a:schemeClr val="tx1"/>
                </a:solidFill>
              </a:rPr>
              <a:t>Using Cooperative Contracts to </a:t>
            </a:r>
            <a:br>
              <a:rPr lang="en-US" sz="3600" b="1" i="1" dirty="0">
                <a:solidFill>
                  <a:schemeClr val="tx1"/>
                </a:solidFill>
              </a:rPr>
            </a:br>
            <a:r>
              <a:rPr lang="en-US" sz="3600" b="1" i="1" dirty="0">
                <a:solidFill>
                  <a:schemeClr val="tx1"/>
                </a:solidFill>
              </a:rPr>
              <a:t>Speed Up Capital Projects</a:t>
            </a:r>
            <a:endParaRPr lang="en-US" sz="3600" i="1" dirty="0"/>
          </a:p>
        </p:txBody>
      </p:sp>
      <p:pic>
        <p:nvPicPr>
          <p:cNvPr id="2" name="Picture 1" descr="A blue and black logo&#10;&#10;Description automatically generated">
            <a:extLst>
              <a:ext uri="{FF2B5EF4-FFF2-40B4-BE49-F238E27FC236}">
                <a16:creationId xmlns:a16="http://schemas.microsoft.com/office/drawing/2014/main" id="{E92ECE73-D2AB-6510-0B35-F8D4D35126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080" y="1273378"/>
            <a:ext cx="2539174" cy="915017"/>
          </a:xfrm>
          <a:prstGeom prst="rect">
            <a:avLst/>
          </a:prstGeom>
          <a:noFill/>
        </p:spPr>
      </p:pic>
      <p:pic>
        <p:nvPicPr>
          <p:cNvPr id="5" name="Picture 4">
            <a:extLst>
              <a:ext uri="{FF2B5EF4-FFF2-40B4-BE49-F238E27FC236}">
                <a16:creationId xmlns:a16="http://schemas.microsoft.com/office/drawing/2014/main" id="{00884FE8-A506-58DE-E2C8-4862F1F9D6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349" y="3598061"/>
            <a:ext cx="3384425" cy="2777053"/>
          </a:xfrm>
          <a:prstGeom prst="rect">
            <a:avLst/>
          </a:prstGeom>
        </p:spPr>
      </p:pic>
      <p:sp>
        <p:nvSpPr>
          <p:cNvPr id="6" name="TextBox 5">
            <a:extLst>
              <a:ext uri="{FF2B5EF4-FFF2-40B4-BE49-F238E27FC236}">
                <a16:creationId xmlns:a16="http://schemas.microsoft.com/office/drawing/2014/main" id="{7E92B41A-558B-EF41-7F92-B7A331060CC3}"/>
              </a:ext>
            </a:extLst>
          </p:cNvPr>
          <p:cNvSpPr txBox="1"/>
          <p:nvPr/>
        </p:nvSpPr>
        <p:spPr>
          <a:xfrm>
            <a:off x="626724" y="6478393"/>
            <a:ext cx="3296985" cy="369332"/>
          </a:xfrm>
          <a:prstGeom prst="rect">
            <a:avLst/>
          </a:prstGeom>
          <a:noFill/>
        </p:spPr>
        <p:txBody>
          <a:bodyPr wrap="square" rtlCol="0">
            <a:spAutoFit/>
          </a:bodyPr>
          <a:lstStyle/>
          <a:p>
            <a:r>
              <a:rPr lang="en-US" b="1" dirty="0"/>
              <a:t>With Tammy Rimes, MPA</a:t>
            </a:r>
          </a:p>
        </p:txBody>
      </p:sp>
    </p:spTree>
    <p:extLst>
      <p:ext uri="{BB962C8B-B14F-4D97-AF65-F5344CB8AC3E}">
        <p14:creationId xmlns:p14="http://schemas.microsoft.com/office/powerpoint/2010/main" val="517426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614A4A-9FBB-C50B-041E-4781ACD8C1EF}"/>
              </a:ext>
            </a:extLst>
          </p:cNvPr>
          <p:cNvSpPr>
            <a:spLocks noGrp="1"/>
          </p:cNvSpPr>
          <p:nvPr>
            <p:ph type="title"/>
          </p:nvPr>
        </p:nvSpPr>
        <p:spPr>
          <a:xfrm>
            <a:off x="538162" y="1065174"/>
            <a:ext cx="3638550" cy="4727652"/>
          </a:xfrm>
        </p:spPr>
        <p:txBody>
          <a:bodyPr anchor="ctr">
            <a:normAutofit/>
          </a:bodyPr>
          <a:lstStyle/>
          <a:p>
            <a:r>
              <a:rPr lang="en-US" dirty="0"/>
              <a:t>Personnel Hours</a:t>
            </a:r>
          </a:p>
        </p:txBody>
      </p:sp>
      <p:graphicFrame>
        <p:nvGraphicFramePr>
          <p:cNvPr id="6" name="Chart 5">
            <a:extLst>
              <a:ext uri="{FF2B5EF4-FFF2-40B4-BE49-F238E27FC236}">
                <a16:creationId xmlns:a16="http://schemas.microsoft.com/office/drawing/2014/main" id="{A0577341-6F57-47D3-A992-920A0259D600}"/>
              </a:ext>
            </a:extLst>
          </p:cNvPr>
          <p:cNvGraphicFramePr/>
          <p:nvPr/>
        </p:nvGraphicFramePr>
        <p:xfrm>
          <a:off x="4911292" y="523784"/>
          <a:ext cx="6607608" cy="56103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86672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490C1-57C6-62B0-23E1-4FC563B38604}"/>
              </a:ext>
            </a:extLst>
          </p:cNvPr>
          <p:cNvSpPr>
            <a:spLocks noGrp="1"/>
          </p:cNvSpPr>
          <p:nvPr>
            <p:ph type="title"/>
          </p:nvPr>
        </p:nvSpPr>
        <p:spPr>
          <a:xfrm>
            <a:off x="838200" y="882573"/>
            <a:ext cx="10515600" cy="930275"/>
          </a:xfrm>
        </p:spPr>
        <p:txBody>
          <a:bodyPr anchor="ctr">
            <a:normAutofit/>
          </a:bodyPr>
          <a:lstStyle/>
          <a:p>
            <a:r>
              <a:rPr lang="en-US" dirty="0"/>
              <a:t>Costs</a:t>
            </a:r>
          </a:p>
        </p:txBody>
      </p:sp>
      <p:graphicFrame>
        <p:nvGraphicFramePr>
          <p:cNvPr id="5" name="Table 4">
            <a:extLst>
              <a:ext uri="{FF2B5EF4-FFF2-40B4-BE49-F238E27FC236}">
                <a16:creationId xmlns:a16="http://schemas.microsoft.com/office/drawing/2014/main" id="{F857C69D-64BA-738F-4B62-C7FBD80C8F41}"/>
              </a:ext>
            </a:extLst>
          </p:cNvPr>
          <p:cNvGraphicFramePr>
            <a:graphicFrameLocks noGrp="1"/>
          </p:cNvGraphicFramePr>
          <p:nvPr/>
        </p:nvGraphicFramePr>
        <p:xfrm>
          <a:off x="945951" y="1884362"/>
          <a:ext cx="10300096" cy="4351343"/>
        </p:xfrm>
        <a:graphic>
          <a:graphicData uri="http://schemas.openxmlformats.org/drawingml/2006/table">
            <a:tbl>
              <a:tblPr firstRow="1" firstCol="1" bandRow="1"/>
              <a:tblGrid>
                <a:gridCol w="3829535">
                  <a:extLst>
                    <a:ext uri="{9D8B030D-6E8A-4147-A177-3AD203B41FA5}">
                      <a16:colId xmlns:a16="http://schemas.microsoft.com/office/drawing/2014/main" val="302451950"/>
                    </a:ext>
                  </a:extLst>
                </a:gridCol>
                <a:gridCol w="2708966">
                  <a:extLst>
                    <a:ext uri="{9D8B030D-6E8A-4147-A177-3AD203B41FA5}">
                      <a16:colId xmlns:a16="http://schemas.microsoft.com/office/drawing/2014/main" val="2113636416"/>
                    </a:ext>
                  </a:extLst>
                </a:gridCol>
                <a:gridCol w="3761595">
                  <a:extLst>
                    <a:ext uri="{9D8B030D-6E8A-4147-A177-3AD203B41FA5}">
                      <a16:colId xmlns:a16="http://schemas.microsoft.com/office/drawing/2014/main" val="3055963379"/>
                    </a:ext>
                  </a:extLst>
                </a:gridCol>
              </a:tblGrid>
              <a:tr h="493338">
                <a:tc>
                  <a:txBody>
                    <a:bodyPr/>
                    <a:lstStyle/>
                    <a:p>
                      <a:pPr marL="0" marR="0" algn="ctr" fontAlgn="t">
                        <a:lnSpc>
                          <a:spcPct val="115000"/>
                        </a:lnSpc>
                        <a:spcBef>
                          <a:spcPts val="0"/>
                        </a:spcBef>
                        <a:spcAft>
                          <a:spcPts val="0"/>
                        </a:spcAft>
                      </a:pPr>
                      <a:r>
                        <a:rPr lang="en-US" sz="2300" b="1" i="0" u="none" strike="noStrike" kern="100">
                          <a:solidFill>
                            <a:srgbClr val="000000"/>
                          </a:solidFill>
                          <a:effectLst/>
                          <a:highlight>
                            <a:srgbClr val="D9D9D9"/>
                          </a:highlight>
                          <a:latin typeface="Aptos" panose="020B0004020202020204" pitchFamily="34" charset="0"/>
                          <a:ea typeface="Aptos" panose="020B0004020202020204" pitchFamily="34" charset="0"/>
                          <a:cs typeface="Times New Roman" panose="02020603050405020304" pitchFamily="18" charset="0"/>
                        </a:rPr>
                        <a:t>Position</a:t>
                      </a:r>
                      <a:endParaRPr lang="en-US" sz="3500" b="0" i="0" u="none" strike="noStrike">
                        <a:effectLst/>
                        <a:latin typeface="Arial" panose="020B0604020202020204" pitchFamily="34" charset="0"/>
                      </a:endParaRPr>
                    </a:p>
                  </a:txBody>
                  <a:tcPr marL="131948" marR="131948" marT="183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fontAlgn="t">
                        <a:lnSpc>
                          <a:spcPct val="115000"/>
                        </a:lnSpc>
                        <a:spcBef>
                          <a:spcPts val="0"/>
                        </a:spcBef>
                        <a:spcAft>
                          <a:spcPts val="0"/>
                        </a:spcAft>
                      </a:pPr>
                      <a:r>
                        <a:rPr lang="en-US" sz="2300" b="1" i="0" u="none" strike="noStrike" kern="100">
                          <a:solidFill>
                            <a:srgbClr val="000000"/>
                          </a:solidFill>
                          <a:effectLst/>
                          <a:highlight>
                            <a:srgbClr val="D9D9D9"/>
                          </a:highlight>
                          <a:latin typeface="Aptos" panose="020B0004020202020204" pitchFamily="34" charset="0"/>
                          <a:ea typeface="Aptos" panose="020B0004020202020204" pitchFamily="34" charset="0"/>
                          <a:cs typeface="Times New Roman" panose="02020603050405020304" pitchFamily="18" charset="0"/>
                        </a:rPr>
                        <a:t>Complex</a:t>
                      </a:r>
                      <a:endParaRPr lang="en-US" sz="3500" b="0" i="0" u="none" strike="noStrike">
                        <a:effectLst/>
                        <a:latin typeface="Arial" panose="020B0604020202020204" pitchFamily="34" charset="0"/>
                      </a:endParaRPr>
                    </a:p>
                  </a:txBody>
                  <a:tcPr marL="131948" marR="131948" marT="183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fontAlgn="t">
                        <a:lnSpc>
                          <a:spcPct val="115000"/>
                        </a:lnSpc>
                        <a:spcBef>
                          <a:spcPts val="0"/>
                        </a:spcBef>
                        <a:spcAft>
                          <a:spcPts val="0"/>
                        </a:spcAft>
                      </a:pPr>
                      <a:r>
                        <a:rPr lang="en-US" sz="2300" b="1" i="0" u="none" strike="noStrike" kern="100">
                          <a:solidFill>
                            <a:srgbClr val="000000"/>
                          </a:solidFill>
                          <a:effectLst/>
                          <a:highlight>
                            <a:srgbClr val="D9D9D9"/>
                          </a:highlight>
                          <a:latin typeface="Aptos" panose="020B0004020202020204" pitchFamily="34" charset="0"/>
                          <a:ea typeface="Aptos" panose="020B0004020202020204" pitchFamily="34" charset="0"/>
                          <a:cs typeface="Times New Roman" panose="02020603050405020304" pitchFamily="18" charset="0"/>
                        </a:rPr>
                        <a:t>Non-Complex</a:t>
                      </a:r>
                      <a:endParaRPr lang="en-US" sz="3500" b="0" i="0" u="none" strike="noStrike">
                        <a:effectLst/>
                        <a:latin typeface="Arial" panose="020B0604020202020204" pitchFamily="34" charset="0"/>
                      </a:endParaRPr>
                    </a:p>
                  </a:txBody>
                  <a:tcPr marL="131948" marR="131948" marT="183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95538354"/>
                  </a:ext>
                </a:extLst>
              </a:tr>
              <a:tr h="493338">
                <a:tc>
                  <a:txBody>
                    <a:bodyPr/>
                    <a:lstStyle/>
                    <a:p>
                      <a:pPr marL="0" marR="0" algn="l" fontAlgn="t">
                        <a:lnSpc>
                          <a:spcPct val="115000"/>
                        </a:lnSpc>
                        <a:spcBef>
                          <a:spcPts val="0"/>
                        </a:spcBef>
                        <a:spcAft>
                          <a:spcPts val="0"/>
                        </a:spcAft>
                      </a:pPr>
                      <a:r>
                        <a:rPr lang="en-US" sz="2300" b="0" i="0" u="none" strike="noStrike" kern="100">
                          <a:effectLst/>
                          <a:latin typeface="Aptos" panose="020B0004020202020204" pitchFamily="34" charset="0"/>
                          <a:ea typeface="Aptos" panose="020B0004020202020204" pitchFamily="34" charset="0"/>
                          <a:cs typeface="Times New Roman" panose="02020603050405020304" pitchFamily="18" charset="0"/>
                        </a:rPr>
                        <a:t>Procurement Manager</a:t>
                      </a:r>
                      <a:endParaRPr lang="en-US" sz="3500" b="0" i="0" u="none" strike="noStrike">
                        <a:effectLst/>
                        <a:latin typeface="Arial" panose="020B0604020202020204" pitchFamily="34" charset="0"/>
                      </a:endParaRPr>
                    </a:p>
                  </a:txBody>
                  <a:tcPr marL="131948" marR="131948" marT="183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fontAlgn="t">
                        <a:lnSpc>
                          <a:spcPct val="115000"/>
                        </a:lnSpc>
                        <a:spcBef>
                          <a:spcPts val="0"/>
                        </a:spcBef>
                        <a:spcAft>
                          <a:spcPts val="0"/>
                        </a:spcAft>
                      </a:pPr>
                      <a:r>
                        <a:rPr lang="en-US" sz="2300" b="0" i="0" u="none" strike="noStrike" kern="100">
                          <a:effectLst/>
                          <a:latin typeface="Aptos" panose="020B0004020202020204" pitchFamily="34" charset="0"/>
                          <a:ea typeface="Aptos" panose="020B0004020202020204" pitchFamily="34" charset="0"/>
                          <a:cs typeface="Times New Roman" panose="02020603050405020304" pitchFamily="18" charset="0"/>
                        </a:rPr>
                        <a:t>$1,082</a:t>
                      </a:r>
                      <a:endParaRPr lang="en-US" sz="3500" b="0" i="0" u="none" strike="noStrike">
                        <a:effectLst/>
                        <a:latin typeface="Arial" panose="020B0604020202020204" pitchFamily="34" charset="0"/>
                      </a:endParaRPr>
                    </a:p>
                  </a:txBody>
                  <a:tcPr marL="131948" marR="131948" marT="183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fontAlgn="t">
                        <a:lnSpc>
                          <a:spcPct val="115000"/>
                        </a:lnSpc>
                        <a:spcBef>
                          <a:spcPts val="0"/>
                        </a:spcBef>
                        <a:spcAft>
                          <a:spcPts val="0"/>
                        </a:spcAft>
                      </a:pPr>
                      <a:r>
                        <a:rPr lang="en-US" sz="2300" b="0" i="0" u="none" strike="noStrike" kern="100">
                          <a:effectLst/>
                          <a:latin typeface="Aptos" panose="020B0004020202020204" pitchFamily="34" charset="0"/>
                          <a:ea typeface="Aptos" panose="020B0004020202020204" pitchFamily="34" charset="0"/>
                          <a:cs typeface="Times New Roman" panose="02020603050405020304" pitchFamily="18" charset="0"/>
                        </a:rPr>
                        <a:t>$455</a:t>
                      </a:r>
                      <a:endParaRPr lang="en-US" sz="3500" b="0" i="0" u="none" strike="noStrike">
                        <a:effectLst/>
                        <a:latin typeface="Arial" panose="020B0604020202020204" pitchFamily="34" charset="0"/>
                      </a:endParaRPr>
                    </a:p>
                  </a:txBody>
                  <a:tcPr marL="131948" marR="131948" marT="183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03588277"/>
                  </a:ext>
                </a:extLst>
              </a:tr>
              <a:tr h="493338">
                <a:tc>
                  <a:txBody>
                    <a:bodyPr/>
                    <a:lstStyle/>
                    <a:p>
                      <a:pPr marL="0" marR="0" algn="l" fontAlgn="t">
                        <a:lnSpc>
                          <a:spcPct val="115000"/>
                        </a:lnSpc>
                        <a:spcBef>
                          <a:spcPts val="0"/>
                        </a:spcBef>
                        <a:spcAft>
                          <a:spcPts val="0"/>
                        </a:spcAft>
                      </a:pPr>
                      <a:r>
                        <a:rPr lang="en-US" sz="2300" b="0" i="0" u="none" strike="noStrike" kern="100">
                          <a:effectLst/>
                          <a:latin typeface="Aptos" panose="020B0004020202020204" pitchFamily="34" charset="0"/>
                          <a:ea typeface="Aptos" panose="020B0004020202020204" pitchFamily="34" charset="0"/>
                          <a:cs typeface="Times New Roman" panose="02020603050405020304" pitchFamily="18" charset="0"/>
                        </a:rPr>
                        <a:t>Procurement Lead</a:t>
                      </a:r>
                      <a:endParaRPr lang="en-US" sz="3500" b="0" i="0" u="none" strike="noStrike">
                        <a:effectLst/>
                        <a:latin typeface="Arial" panose="020B0604020202020204" pitchFamily="34" charset="0"/>
                      </a:endParaRPr>
                    </a:p>
                  </a:txBody>
                  <a:tcPr marL="131948" marR="131948" marT="183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fontAlgn="t">
                        <a:lnSpc>
                          <a:spcPct val="115000"/>
                        </a:lnSpc>
                        <a:spcBef>
                          <a:spcPts val="0"/>
                        </a:spcBef>
                        <a:spcAft>
                          <a:spcPts val="0"/>
                        </a:spcAft>
                      </a:pPr>
                      <a:r>
                        <a:rPr lang="en-US" sz="2300" b="0" i="0" u="none" strike="noStrike" kern="100">
                          <a:effectLst/>
                          <a:latin typeface="Aptos" panose="020B0004020202020204" pitchFamily="34" charset="0"/>
                          <a:ea typeface="Aptos" panose="020B0004020202020204" pitchFamily="34" charset="0"/>
                          <a:cs typeface="Times New Roman" panose="02020603050405020304" pitchFamily="18" charset="0"/>
                        </a:rPr>
                        <a:t>$4,800</a:t>
                      </a:r>
                      <a:endParaRPr lang="en-US" sz="3500" b="0" i="0" u="none" strike="noStrike">
                        <a:effectLst/>
                        <a:latin typeface="Arial" panose="020B0604020202020204" pitchFamily="34" charset="0"/>
                      </a:endParaRPr>
                    </a:p>
                  </a:txBody>
                  <a:tcPr marL="131948" marR="131948" marT="183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fontAlgn="t">
                        <a:lnSpc>
                          <a:spcPct val="115000"/>
                        </a:lnSpc>
                        <a:spcBef>
                          <a:spcPts val="0"/>
                        </a:spcBef>
                        <a:spcAft>
                          <a:spcPts val="0"/>
                        </a:spcAft>
                      </a:pPr>
                      <a:r>
                        <a:rPr lang="en-US" sz="2300" b="0" i="0" u="none" strike="noStrike" kern="100">
                          <a:effectLst/>
                          <a:latin typeface="Aptos" panose="020B0004020202020204" pitchFamily="34" charset="0"/>
                          <a:ea typeface="Aptos" panose="020B0004020202020204" pitchFamily="34" charset="0"/>
                          <a:cs typeface="Times New Roman" panose="02020603050405020304" pitchFamily="18" charset="0"/>
                        </a:rPr>
                        <a:t>$563</a:t>
                      </a:r>
                      <a:endParaRPr lang="en-US" sz="3500" b="0" i="0" u="none" strike="noStrike">
                        <a:effectLst/>
                        <a:latin typeface="Arial" panose="020B0604020202020204" pitchFamily="34" charset="0"/>
                      </a:endParaRPr>
                    </a:p>
                  </a:txBody>
                  <a:tcPr marL="131948" marR="131948" marT="183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9825624"/>
                  </a:ext>
                </a:extLst>
              </a:tr>
              <a:tr h="493338">
                <a:tc>
                  <a:txBody>
                    <a:bodyPr/>
                    <a:lstStyle/>
                    <a:p>
                      <a:pPr marL="0" marR="0" algn="l" fontAlgn="t">
                        <a:lnSpc>
                          <a:spcPct val="115000"/>
                        </a:lnSpc>
                        <a:spcBef>
                          <a:spcPts val="0"/>
                        </a:spcBef>
                        <a:spcAft>
                          <a:spcPts val="0"/>
                        </a:spcAft>
                      </a:pPr>
                      <a:r>
                        <a:rPr lang="en-US" sz="2300" b="0" i="0" u="none" strike="noStrike" kern="100">
                          <a:effectLst/>
                          <a:latin typeface="Aptos" panose="020B0004020202020204" pitchFamily="34" charset="0"/>
                          <a:ea typeface="Aptos" panose="020B0004020202020204" pitchFamily="34" charset="0"/>
                          <a:cs typeface="Times New Roman" panose="02020603050405020304" pitchFamily="18" charset="0"/>
                        </a:rPr>
                        <a:t>Admin Support</a:t>
                      </a:r>
                      <a:endParaRPr lang="en-US" sz="3500" b="0" i="0" u="none" strike="noStrike">
                        <a:effectLst/>
                        <a:latin typeface="Arial" panose="020B0604020202020204" pitchFamily="34" charset="0"/>
                      </a:endParaRPr>
                    </a:p>
                  </a:txBody>
                  <a:tcPr marL="131948" marR="131948" marT="183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fontAlgn="t">
                        <a:lnSpc>
                          <a:spcPct val="115000"/>
                        </a:lnSpc>
                        <a:spcBef>
                          <a:spcPts val="0"/>
                        </a:spcBef>
                        <a:spcAft>
                          <a:spcPts val="0"/>
                        </a:spcAft>
                      </a:pPr>
                      <a:r>
                        <a:rPr lang="en-US" sz="2300" b="0" i="0" u="none" strike="noStrike" kern="100">
                          <a:effectLst/>
                          <a:latin typeface="Aptos" panose="020B0004020202020204" pitchFamily="34" charset="0"/>
                          <a:ea typeface="Aptos" panose="020B0004020202020204" pitchFamily="34" charset="0"/>
                          <a:cs typeface="Times New Roman" panose="02020603050405020304" pitchFamily="18" charset="0"/>
                        </a:rPr>
                        <a:t>$46</a:t>
                      </a:r>
                      <a:endParaRPr lang="en-US" sz="3500" b="0" i="0" u="none" strike="noStrike">
                        <a:effectLst/>
                        <a:latin typeface="Arial" panose="020B0604020202020204" pitchFamily="34" charset="0"/>
                      </a:endParaRPr>
                    </a:p>
                  </a:txBody>
                  <a:tcPr marL="131948" marR="131948" marT="183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fontAlgn="t">
                        <a:lnSpc>
                          <a:spcPct val="115000"/>
                        </a:lnSpc>
                        <a:spcBef>
                          <a:spcPts val="0"/>
                        </a:spcBef>
                        <a:spcAft>
                          <a:spcPts val="0"/>
                        </a:spcAft>
                      </a:pPr>
                      <a:r>
                        <a:rPr lang="en-US" sz="2300" b="0" i="0" u="none" strike="noStrike" kern="100">
                          <a:effectLst/>
                          <a:latin typeface="Aptos" panose="020B0004020202020204" pitchFamily="34" charset="0"/>
                          <a:ea typeface="Aptos" panose="020B0004020202020204" pitchFamily="34" charset="0"/>
                          <a:cs typeface="Times New Roman" panose="02020603050405020304" pitchFamily="18" charset="0"/>
                        </a:rPr>
                        <a:t>$57</a:t>
                      </a:r>
                      <a:endParaRPr lang="en-US" sz="3500" b="0" i="0" u="none" strike="noStrike">
                        <a:effectLst/>
                        <a:latin typeface="Arial" panose="020B0604020202020204" pitchFamily="34" charset="0"/>
                      </a:endParaRPr>
                    </a:p>
                  </a:txBody>
                  <a:tcPr marL="131948" marR="131948" marT="183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39036199"/>
                  </a:ext>
                </a:extLst>
              </a:tr>
              <a:tr h="493338">
                <a:tc>
                  <a:txBody>
                    <a:bodyPr/>
                    <a:lstStyle/>
                    <a:p>
                      <a:pPr marL="0" marR="0" algn="l" fontAlgn="t">
                        <a:lnSpc>
                          <a:spcPct val="115000"/>
                        </a:lnSpc>
                        <a:spcBef>
                          <a:spcPts val="0"/>
                        </a:spcBef>
                        <a:spcAft>
                          <a:spcPts val="0"/>
                        </a:spcAft>
                      </a:pPr>
                      <a:r>
                        <a:rPr lang="en-US" sz="2300" b="0" i="0" u="none" strike="noStrike" kern="100">
                          <a:effectLst/>
                          <a:latin typeface="Aptos" panose="020B0004020202020204" pitchFamily="34" charset="0"/>
                          <a:ea typeface="Aptos" panose="020B0004020202020204" pitchFamily="34" charset="0"/>
                          <a:cs typeface="Times New Roman" panose="02020603050405020304" pitchFamily="18" charset="0"/>
                        </a:rPr>
                        <a:t>Customer/SME/Evaluation</a:t>
                      </a:r>
                      <a:endParaRPr lang="en-US" sz="3500" b="0" i="0" u="none" strike="noStrike">
                        <a:effectLst/>
                        <a:latin typeface="Arial" panose="020B0604020202020204" pitchFamily="34" charset="0"/>
                      </a:endParaRPr>
                    </a:p>
                  </a:txBody>
                  <a:tcPr marL="131948" marR="131948" marT="183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fontAlgn="t">
                        <a:lnSpc>
                          <a:spcPct val="115000"/>
                        </a:lnSpc>
                        <a:spcBef>
                          <a:spcPts val="0"/>
                        </a:spcBef>
                        <a:spcAft>
                          <a:spcPts val="0"/>
                        </a:spcAft>
                      </a:pPr>
                      <a:r>
                        <a:rPr lang="en-US" sz="2300" b="0" i="0" u="none" strike="noStrike" kern="100">
                          <a:effectLst/>
                          <a:latin typeface="Aptos" panose="020B0004020202020204" pitchFamily="34" charset="0"/>
                          <a:ea typeface="Aptos" panose="020B0004020202020204" pitchFamily="34" charset="0"/>
                          <a:cs typeface="Times New Roman" panose="02020603050405020304" pitchFamily="18" charset="0"/>
                        </a:rPr>
                        <a:t>$7,705</a:t>
                      </a:r>
                      <a:endParaRPr lang="en-US" sz="3500" b="0" i="0" u="none" strike="noStrike">
                        <a:effectLst/>
                        <a:latin typeface="Arial" panose="020B0604020202020204" pitchFamily="34" charset="0"/>
                      </a:endParaRPr>
                    </a:p>
                  </a:txBody>
                  <a:tcPr marL="131948" marR="131948" marT="183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fontAlgn="t">
                        <a:lnSpc>
                          <a:spcPct val="115000"/>
                        </a:lnSpc>
                        <a:spcBef>
                          <a:spcPts val="0"/>
                        </a:spcBef>
                        <a:spcAft>
                          <a:spcPts val="0"/>
                        </a:spcAft>
                      </a:pPr>
                      <a:r>
                        <a:rPr lang="en-US" sz="2300" b="0" i="0" u="none" strike="noStrike" kern="100">
                          <a:effectLst/>
                          <a:latin typeface="Aptos" panose="020B0004020202020204" pitchFamily="34" charset="0"/>
                          <a:ea typeface="Aptos" panose="020B0004020202020204" pitchFamily="34" charset="0"/>
                          <a:cs typeface="Times New Roman" panose="02020603050405020304" pitchFamily="18" charset="0"/>
                        </a:rPr>
                        <a:t>$436</a:t>
                      </a:r>
                      <a:endParaRPr lang="en-US" sz="3500" b="0" i="0" u="none" strike="noStrike">
                        <a:effectLst/>
                        <a:latin typeface="Arial" panose="020B0604020202020204" pitchFamily="34" charset="0"/>
                      </a:endParaRPr>
                    </a:p>
                  </a:txBody>
                  <a:tcPr marL="131948" marR="131948" marT="183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4974474"/>
                  </a:ext>
                </a:extLst>
              </a:tr>
              <a:tr h="493338">
                <a:tc>
                  <a:txBody>
                    <a:bodyPr/>
                    <a:lstStyle/>
                    <a:p>
                      <a:pPr marL="0" marR="0" algn="l" fontAlgn="t">
                        <a:lnSpc>
                          <a:spcPct val="115000"/>
                        </a:lnSpc>
                        <a:spcBef>
                          <a:spcPts val="0"/>
                        </a:spcBef>
                        <a:spcAft>
                          <a:spcPts val="0"/>
                        </a:spcAft>
                      </a:pPr>
                      <a:r>
                        <a:rPr lang="en-US" sz="2300" b="0" i="0" u="none" strike="noStrike" kern="100">
                          <a:effectLst/>
                          <a:latin typeface="Aptos" panose="020B0004020202020204" pitchFamily="34" charset="0"/>
                          <a:ea typeface="Aptos" panose="020B0004020202020204" pitchFamily="34" charset="0"/>
                          <a:cs typeface="Times New Roman" panose="02020603050405020304" pitchFamily="18" charset="0"/>
                        </a:rPr>
                        <a:t>Counsel</a:t>
                      </a:r>
                      <a:endParaRPr lang="en-US" sz="3500" b="0" i="0" u="none" strike="noStrike">
                        <a:effectLst/>
                        <a:latin typeface="Arial" panose="020B0604020202020204" pitchFamily="34" charset="0"/>
                      </a:endParaRPr>
                    </a:p>
                  </a:txBody>
                  <a:tcPr marL="131948" marR="131948" marT="183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fontAlgn="t">
                        <a:lnSpc>
                          <a:spcPct val="115000"/>
                        </a:lnSpc>
                        <a:spcBef>
                          <a:spcPts val="0"/>
                        </a:spcBef>
                        <a:spcAft>
                          <a:spcPts val="0"/>
                        </a:spcAft>
                      </a:pPr>
                      <a:r>
                        <a:rPr lang="en-US" sz="2300" b="0" i="0" u="none" strike="noStrike" kern="100">
                          <a:effectLst/>
                          <a:latin typeface="Aptos" panose="020B0004020202020204" pitchFamily="34" charset="0"/>
                          <a:ea typeface="Aptos" panose="020B0004020202020204" pitchFamily="34" charset="0"/>
                          <a:cs typeface="Times New Roman" panose="02020603050405020304" pitchFamily="18" charset="0"/>
                        </a:rPr>
                        <a:t>$1,290</a:t>
                      </a:r>
                      <a:endParaRPr lang="en-US" sz="3500" b="0" i="0" u="none" strike="noStrike">
                        <a:effectLst/>
                        <a:latin typeface="Arial" panose="020B0604020202020204" pitchFamily="34" charset="0"/>
                      </a:endParaRPr>
                    </a:p>
                  </a:txBody>
                  <a:tcPr marL="131948" marR="131948" marT="183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fontAlgn="t">
                        <a:lnSpc>
                          <a:spcPct val="115000"/>
                        </a:lnSpc>
                        <a:spcBef>
                          <a:spcPts val="0"/>
                        </a:spcBef>
                        <a:spcAft>
                          <a:spcPts val="0"/>
                        </a:spcAft>
                      </a:pPr>
                      <a:r>
                        <a:rPr lang="en-US" sz="2300" b="0" i="0" u="none" strike="noStrike" kern="100">
                          <a:effectLst/>
                          <a:latin typeface="Aptos" panose="020B0004020202020204" pitchFamily="34" charset="0"/>
                          <a:ea typeface="Aptos" panose="020B0004020202020204" pitchFamily="34" charset="0"/>
                          <a:cs typeface="Times New Roman" panose="02020603050405020304" pitchFamily="18" charset="0"/>
                        </a:rPr>
                        <a:t>$30</a:t>
                      </a:r>
                      <a:endParaRPr lang="en-US" sz="3500" b="0" i="0" u="none" strike="noStrike">
                        <a:effectLst/>
                        <a:latin typeface="Arial" panose="020B0604020202020204" pitchFamily="34" charset="0"/>
                      </a:endParaRPr>
                    </a:p>
                  </a:txBody>
                  <a:tcPr marL="131948" marR="131948" marT="183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55360560"/>
                  </a:ext>
                </a:extLst>
              </a:tr>
              <a:tr h="493338">
                <a:tc>
                  <a:txBody>
                    <a:bodyPr/>
                    <a:lstStyle/>
                    <a:p>
                      <a:pPr marL="0" marR="0" algn="l" fontAlgn="t">
                        <a:lnSpc>
                          <a:spcPct val="115000"/>
                        </a:lnSpc>
                        <a:spcBef>
                          <a:spcPts val="0"/>
                        </a:spcBef>
                        <a:spcAft>
                          <a:spcPts val="0"/>
                        </a:spcAft>
                      </a:pPr>
                      <a:r>
                        <a:rPr lang="en-US" sz="2300" b="0" i="0" u="none" strike="noStrike" kern="100">
                          <a:effectLst/>
                          <a:latin typeface="Aptos" panose="020B0004020202020204" pitchFamily="34" charset="0"/>
                          <a:ea typeface="Aptos" panose="020B0004020202020204" pitchFamily="34" charset="0"/>
                          <a:cs typeface="Times New Roman" panose="02020603050405020304" pitchFamily="18" charset="0"/>
                        </a:rPr>
                        <a:t>Management</a:t>
                      </a:r>
                      <a:endParaRPr lang="en-US" sz="3500" b="0" i="0" u="none" strike="noStrike">
                        <a:effectLst/>
                        <a:latin typeface="Arial" panose="020B0604020202020204" pitchFamily="34" charset="0"/>
                      </a:endParaRPr>
                    </a:p>
                  </a:txBody>
                  <a:tcPr marL="131948" marR="131948" marT="183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fontAlgn="t">
                        <a:lnSpc>
                          <a:spcPct val="115000"/>
                        </a:lnSpc>
                        <a:spcBef>
                          <a:spcPts val="0"/>
                        </a:spcBef>
                        <a:spcAft>
                          <a:spcPts val="0"/>
                        </a:spcAft>
                      </a:pPr>
                      <a:r>
                        <a:rPr lang="en-US" sz="2300" b="0" i="0" u="none" strike="noStrike" kern="100">
                          <a:effectLst/>
                          <a:latin typeface="Aptos" panose="020B0004020202020204" pitchFamily="34" charset="0"/>
                          <a:ea typeface="Aptos" panose="020B0004020202020204" pitchFamily="34" charset="0"/>
                          <a:cs typeface="Times New Roman" panose="02020603050405020304" pitchFamily="18" charset="0"/>
                        </a:rPr>
                        <a:t>$2,496</a:t>
                      </a:r>
                      <a:endParaRPr lang="en-US" sz="3500" b="0" i="0" u="none" strike="noStrike">
                        <a:effectLst/>
                        <a:latin typeface="Arial" panose="020B0604020202020204" pitchFamily="34" charset="0"/>
                      </a:endParaRPr>
                    </a:p>
                  </a:txBody>
                  <a:tcPr marL="131948" marR="131948" marT="183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fontAlgn="t">
                        <a:lnSpc>
                          <a:spcPct val="115000"/>
                        </a:lnSpc>
                        <a:spcBef>
                          <a:spcPts val="0"/>
                        </a:spcBef>
                        <a:spcAft>
                          <a:spcPts val="0"/>
                        </a:spcAft>
                      </a:pPr>
                      <a:r>
                        <a:rPr lang="en-US" sz="2300" b="0" i="0" u="none" strike="noStrike" kern="100">
                          <a:effectLst/>
                          <a:latin typeface="Aptos" panose="020B0004020202020204" pitchFamily="34" charset="0"/>
                          <a:ea typeface="Aptos" panose="020B0004020202020204" pitchFamily="34" charset="0"/>
                          <a:cs typeface="Times New Roman" panose="02020603050405020304" pitchFamily="18" charset="0"/>
                        </a:rPr>
                        <a:t>$141</a:t>
                      </a:r>
                      <a:endParaRPr lang="en-US" sz="3500" b="0" i="0" u="none" strike="noStrike">
                        <a:effectLst/>
                        <a:latin typeface="Arial" panose="020B0604020202020204" pitchFamily="34" charset="0"/>
                      </a:endParaRPr>
                    </a:p>
                  </a:txBody>
                  <a:tcPr marL="131948" marR="131948" marT="183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60950939"/>
                  </a:ext>
                </a:extLst>
              </a:tr>
              <a:tr h="897977">
                <a:tc>
                  <a:txBody>
                    <a:bodyPr/>
                    <a:lstStyle/>
                    <a:p>
                      <a:pPr marL="0" marR="0" algn="l" fontAlgn="t">
                        <a:lnSpc>
                          <a:spcPct val="115000"/>
                        </a:lnSpc>
                        <a:spcBef>
                          <a:spcPts val="0"/>
                        </a:spcBef>
                        <a:spcAft>
                          <a:spcPts val="0"/>
                        </a:spcAft>
                      </a:pPr>
                      <a:r>
                        <a:rPr lang="en-US" sz="2300" b="1" i="0" u="none" strike="noStrike" kern="100">
                          <a:solidFill>
                            <a:srgbClr val="000000"/>
                          </a:solidFill>
                          <a:effectLst/>
                          <a:highlight>
                            <a:srgbClr val="D9D9D9"/>
                          </a:highlight>
                          <a:latin typeface="Aptos" panose="020B0004020202020204" pitchFamily="34" charset="0"/>
                          <a:ea typeface="Aptos" panose="020B0004020202020204" pitchFamily="34" charset="0"/>
                          <a:cs typeface="Times New Roman" panose="02020603050405020304" pitchFamily="18" charset="0"/>
                        </a:rPr>
                        <a:t>Average hourly costs across all spreadsheets*</a:t>
                      </a:r>
                      <a:endParaRPr lang="en-US" sz="3500" b="0" i="0" u="none" strike="noStrike">
                        <a:effectLst/>
                        <a:latin typeface="Arial" panose="020B0604020202020204" pitchFamily="34" charset="0"/>
                      </a:endParaRPr>
                    </a:p>
                  </a:txBody>
                  <a:tcPr marL="131948" marR="131948" marT="183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r" fontAlgn="t">
                        <a:lnSpc>
                          <a:spcPct val="115000"/>
                        </a:lnSpc>
                        <a:spcBef>
                          <a:spcPts val="0"/>
                        </a:spcBef>
                        <a:spcAft>
                          <a:spcPts val="0"/>
                        </a:spcAft>
                      </a:pPr>
                      <a:r>
                        <a:rPr lang="en-US" sz="2300" b="0" i="0" u="none" strike="noStrike" kern="100">
                          <a:effectLst/>
                          <a:highlight>
                            <a:srgbClr val="D9D9D9"/>
                          </a:highlight>
                          <a:latin typeface="Aptos" panose="020B0004020202020204" pitchFamily="34" charset="0"/>
                          <a:ea typeface="Aptos" panose="020B0004020202020204" pitchFamily="34" charset="0"/>
                          <a:cs typeface="Times New Roman" panose="02020603050405020304" pitchFamily="18" charset="0"/>
                        </a:rPr>
                        <a:t> </a:t>
                      </a:r>
                      <a:endParaRPr lang="en-US" sz="3500" b="0" i="0" u="none" strike="noStrike">
                        <a:effectLst/>
                        <a:latin typeface="Arial" panose="020B0604020202020204" pitchFamily="34" charset="0"/>
                      </a:endParaRPr>
                    </a:p>
                    <a:p>
                      <a:pPr marL="0" marR="0" algn="r" fontAlgn="t">
                        <a:lnSpc>
                          <a:spcPct val="115000"/>
                        </a:lnSpc>
                        <a:spcBef>
                          <a:spcPts val="0"/>
                        </a:spcBef>
                        <a:spcAft>
                          <a:spcPts val="0"/>
                        </a:spcAft>
                      </a:pPr>
                      <a:r>
                        <a:rPr lang="en-US" sz="2300" b="0" i="0" u="none" strike="noStrike" kern="100">
                          <a:solidFill>
                            <a:srgbClr val="000000"/>
                          </a:solidFill>
                          <a:effectLst/>
                          <a:highlight>
                            <a:srgbClr val="D9D9D9"/>
                          </a:highlight>
                          <a:latin typeface="Aptos" panose="020B0004020202020204" pitchFamily="34" charset="0"/>
                          <a:ea typeface="Aptos" panose="020B0004020202020204" pitchFamily="34" charset="0"/>
                          <a:cs typeface="Times New Roman" panose="02020603050405020304" pitchFamily="18" charset="0"/>
                        </a:rPr>
                        <a:t>$17,419</a:t>
                      </a:r>
                      <a:endParaRPr lang="en-US" sz="3500" b="0" i="0" u="none" strike="noStrike">
                        <a:effectLst/>
                        <a:latin typeface="Arial" panose="020B0604020202020204" pitchFamily="34" charset="0"/>
                      </a:endParaRPr>
                    </a:p>
                  </a:txBody>
                  <a:tcPr marL="131948" marR="131948" marT="183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r" fontAlgn="t">
                        <a:lnSpc>
                          <a:spcPct val="115000"/>
                        </a:lnSpc>
                        <a:spcBef>
                          <a:spcPts val="0"/>
                        </a:spcBef>
                        <a:spcAft>
                          <a:spcPts val="0"/>
                        </a:spcAft>
                      </a:pPr>
                      <a:r>
                        <a:rPr lang="en-US" sz="2300" b="0" i="0" u="none" strike="noStrike" kern="100">
                          <a:effectLst/>
                          <a:highlight>
                            <a:srgbClr val="D9D9D9"/>
                          </a:highlight>
                          <a:latin typeface="Aptos" panose="020B0004020202020204" pitchFamily="34" charset="0"/>
                          <a:ea typeface="Aptos" panose="020B0004020202020204" pitchFamily="34" charset="0"/>
                          <a:cs typeface="Times New Roman" panose="02020603050405020304" pitchFamily="18" charset="0"/>
                        </a:rPr>
                        <a:t> </a:t>
                      </a:r>
                      <a:endParaRPr lang="en-US" sz="3500" b="0" i="0" u="none" strike="noStrike">
                        <a:effectLst/>
                        <a:latin typeface="Arial" panose="020B0604020202020204" pitchFamily="34" charset="0"/>
                      </a:endParaRPr>
                    </a:p>
                    <a:p>
                      <a:pPr marL="0" marR="0" algn="r" fontAlgn="t">
                        <a:lnSpc>
                          <a:spcPct val="115000"/>
                        </a:lnSpc>
                        <a:spcBef>
                          <a:spcPts val="0"/>
                        </a:spcBef>
                        <a:spcAft>
                          <a:spcPts val="0"/>
                        </a:spcAft>
                      </a:pPr>
                      <a:r>
                        <a:rPr lang="en-US" sz="2300" b="0" i="0" u="none" strike="noStrike" kern="100">
                          <a:solidFill>
                            <a:srgbClr val="000000"/>
                          </a:solidFill>
                          <a:effectLst/>
                          <a:highlight>
                            <a:srgbClr val="D9D9D9"/>
                          </a:highlight>
                          <a:latin typeface="Aptos" panose="020B0004020202020204" pitchFamily="34" charset="0"/>
                          <a:ea typeface="Aptos" panose="020B0004020202020204" pitchFamily="34" charset="0"/>
                          <a:cs typeface="Times New Roman" panose="02020603050405020304" pitchFamily="18" charset="0"/>
                        </a:rPr>
                        <a:t>$1,682</a:t>
                      </a:r>
                      <a:endParaRPr lang="en-US" sz="3500" b="0" i="0" u="none" strike="noStrike">
                        <a:effectLst/>
                        <a:latin typeface="Arial" panose="020B0604020202020204" pitchFamily="34" charset="0"/>
                      </a:endParaRPr>
                    </a:p>
                  </a:txBody>
                  <a:tcPr marL="131948" marR="131948" marT="1832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238653720"/>
                  </a:ext>
                </a:extLst>
              </a:tr>
            </a:tbl>
          </a:graphicData>
        </a:graphic>
      </p:graphicFrame>
    </p:spTree>
    <p:extLst>
      <p:ext uri="{BB962C8B-B14F-4D97-AF65-F5344CB8AC3E}">
        <p14:creationId xmlns:p14="http://schemas.microsoft.com/office/powerpoint/2010/main" val="3781989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87C153-84D8-3054-4BC3-7C53BDE84B0D}"/>
              </a:ext>
            </a:extLst>
          </p:cNvPr>
          <p:cNvSpPr>
            <a:spLocks noGrp="1"/>
          </p:cNvSpPr>
          <p:nvPr>
            <p:ph type="title"/>
          </p:nvPr>
        </p:nvSpPr>
        <p:spPr>
          <a:xfrm>
            <a:off x="838200" y="882573"/>
            <a:ext cx="10515600" cy="930275"/>
          </a:xfrm>
        </p:spPr>
        <p:txBody>
          <a:bodyPr anchor="ctr">
            <a:normAutofit/>
          </a:bodyPr>
          <a:lstStyle/>
          <a:p>
            <a:r>
              <a:rPr lang="en-US" dirty="0"/>
              <a:t>Case Study – Orange County, CA</a:t>
            </a:r>
          </a:p>
        </p:txBody>
      </p:sp>
      <p:pic>
        <p:nvPicPr>
          <p:cNvPr id="2051" name="Picture 3" descr="2000px-seal_of_orange_county_california-svg - Royalty Ambulance">
            <a:extLst>
              <a:ext uri="{FF2B5EF4-FFF2-40B4-BE49-F238E27FC236}">
                <a16:creationId xmlns:a16="http://schemas.microsoft.com/office/drawing/2014/main" id="{E466E9A4-8D98-D56C-4315-7EE8F1F4BEA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80106" y="2041071"/>
            <a:ext cx="3665220" cy="3665220"/>
          </a:xfrm>
          <a:prstGeom prst="rect">
            <a:avLst/>
          </a:prstGeom>
          <a:solidFill>
            <a:srgbClr val="FFFFFF"/>
          </a:solidFill>
        </p:spPr>
      </p:pic>
      <p:graphicFrame>
        <p:nvGraphicFramePr>
          <p:cNvPr id="6" name="Table 5">
            <a:extLst>
              <a:ext uri="{FF2B5EF4-FFF2-40B4-BE49-F238E27FC236}">
                <a16:creationId xmlns:a16="http://schemas.microsoft.com/office/drawing/2014/main" id="{70DEE014-4E99-A436-E5CC-C12138FCE19A}"/>
              </a:ext>
            </a:extLst>
          </p:cNvPr>
          <p:cNvGraphicFramePr>
            <a:graphicFrameLocks noGrp="1"/>
          </p:cNvGraphicFramePr>
          <p:nvPr/>
        </p:nvGraphicFramePr>
        <p:xfrm>
          <a:off x="838199" y="2413775"/>
          <a:ext cx="5133975" cy="3292516"/>
        </p:xfrm>
        <a:graphic>
          <a:graphicData uri="http://schemas.openxmlformats.org/drawingml/2006/table">
            <a:tbl>
              <a:tblPr firstRow="1" firstCol="1" bandRow="1">
                <a:noFill/>
              </a:tblPr>
              <a:tblGrid>
                <a:gridCol w="2313363">
                  <a:extLst>
                    <a:ext uri="{9D8B030D-6E8A-4147-A177-3AD203B41FA5}">
                      <a16:colId xmlns:a16="http://schemas.microsoft.com/office/drawing/2014/main" val="4024582299"/>
                    </a:ext>
                  </a:extLst>
                </a:gridCol>
                <a:gridCol w="2820612">
                  <a:extLst>
                    <a:ext uri="{9D8B030D-6E8A-4147-A177-3AD203B41FA5}">
                      <a16:colId xmlns:a16="http://schemas.microsoft.com/office/drawing/2014/main" val="1899644895"/>
                    </a:ext>
                  </a:extLst>
                </a:gridCol>
              </a:tblGrid>
              <a:tr h="823129">
                <a:tc>
                  <a:txBody>
                    <a:bodyPr/>
                    <a:lstStyle/>
                    <a:p>
                      <a:pPr marL="0" marR="0" algn="ctr" fontAlgn="b">
                        <a:lnSpc>
                          <a:spcPct val="115000"/>
                        </a:lnSpc>
                        <a:spcBef>
                          <a:spcPts val="0"/>
                        </a:spcBef>
                        <a:spcAft>
                          <a:spcPts val="0"/>
                        </a:spcAft>
                      </a:pPr>
                      <a:r>
                        <a:rPr lang="en-US" sz="2400" b="1" i="0" u="none" strike="noStrike"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COST YEAR 1-3 </a:t>
                      </a:r>
                      <a:endParaRPr lang="en-US" sz="2400" b="1" i="0" u="none" strike="noStrike" cap="none" spc="0">
                        <a:solidFill>
                          <a:schemeClr val="tx1"/>
                        </a:solidFill>
                        <a:effectLst/>
                        <a:latin typeface="Arial" panose="020B0604020202020204" pitchFamily="34" charset="0"/>
                      </a:endParaRPr>
                    </a:p>
                  </a:txBody>
                  <a:tcPr marL="0" marR="110673" marT="44269" marB="332018" anchor="b">
                    <a:lnL w="12700" cmpd="sng">
                      <a:noFill/>
                    </a:lnL>
                    <a:lnR w="12700" cmpd="sng">
                      <a:noFill/>
                    </a:lnR>
                    <a:lnT w="28575" cap="flat" cmpd="sng" algn="ctr">
                      <a:solidFill>
                        <a:schemeClr val="tx1"/>
                      </a:solidFill>
                      <a:prstDash val="solid"/>
                    </a:lnT>
                    <a:lnB w="38100" cmpd="sng">
                      <a:noFill/>
                    </a:lnB>
                    <a:noFill/>
                  </a:tcPr>
                </a:tc>
                <a:tc>
                  <a:txBody>
                    <a:bodyPr/>
                    <a:lstStyle/>
                    <a:p>
                      <a:pPr marL="0" marR="0" algn="ctr" fontAlgn="b">
                        <a:lnSpc>
                          <a:spcPct val="115000"/>
                        </a:lnSpc>
                        <a:spcBef>
                          <a:spcPts val="0"/>
                        </a:spcBef>
                        <a:spcAft>
                          <a:spcPts val="0"/>
                        </a:spcAft>
                      </a:pPr>
                      <a:r>
                        <a:rPr lang="en-US" sz="2400" b="1" i="0" u="none" strike="noStrike"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             51,084.54 </a:t>
                      </a:r>
                      <a:endParaRPr lang="en-US" sz="2400" b="1" i="0" u="none" strike="noStrike" cap="none" spc="0">
                        <a:solidFill>
                          <a:schemeClr val="tx1"/>
                        </a:solidFill>
                        <a:effectLst/>
                        <a:latin typeface="Arial" panose="020B0604020202020204" pitchFamily="34" charset="0"/>
                      </a:endParaRPr>
                    </a:p>
                  </a:txBody>
                  <a:tcPr marL="0" marR="110673" marT="44269" marB="332018" anchor="b">
                    <a:lnL w="12700" cmpd="sng">
                      <a:noFill/>
                    </a:lnL>
                    <a:lnR w="12700" cmpd="sng">
                      <a:noFill/>
                    </a:lnR>
                    <a:lnT w="28575" cap="flat" cmpd="sng" algn="ctr">
                      <a:solidFill>
                        <a:schemeClr val="tx1"/>
                      </a:solidFill>
                      <a:prstDash val="solid"/>
                    </a:lnT>
                    <a:lnB w="38100" cmpd="sng">
                      <a:noFill/>
                    </a:lnB>
                    <a:noFill/>
                  </a:tcPr>
                </a:tc>
                <a:extLst>
                  <a:ext uri="{0D108BD9-81ED-4DB2-BD59-A6C34878D82A}">
                    <a16:rowId xmlns:a16="http://schemas.microsoft.com/office/drawing/2014/main" val="3712211441"/>
                  </a:ext>
                </a:extLst>
              </a:tr>
              <a:tr h="823129">
                <a:tc>
                  <a:txBody>
                    <a:bodyPr/>
                    <a:lstStyle/>
                    <a:p>
                      <a:pPr marL="0" marR="0" algn="ctr" fontAlgn="b">
                        <a:lnSpc>
                          <a:spcPct val="115000"/>
                        </a:lnSpc>
                        <a:spcBef>
                          <a:spcPts val="0"/>
                        </a:spcBef>
                        <a:spcAft>
                          <a:spcPts val="0"/>
                        </a:spcAft>
                      </a:pPr>
                      <a:r>
                        <a:rPr lang="en-US" sz="2400" b="1" i="0" u="none" strike="noStrike"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COST YEAR 4</a:t>
                      </a:r>
                      <a:endParaRPr lang="en-US" sz="2400" b="1" i="0" u="none" strike="noStrike" cap="none" spc="0">
                        <a:solidFill>
                          <a:schemeClr val="tx1"/>
                        </a:solidFill>
                        <a:effectLst/>
                        <a:latin typeface="Arial" panose="020B0604020202020204" pitchFamily="34" charset="0"/>
                      </a:endParaRPr>
                    </a:p>
                  </a:txBody>
                  <a:tcPr marL="0" marR="110673" marT="44269" marB="332018" anchor="b">
                    <a:lnL w="12700" cmpd="sng">
                      <a:noFill/>
                      <a:prstDash val="solid"/>
                    </a:lnL>
                    <a:lnR w="12700" cmpd="sng">
                      <a:noFill/>
                      <a:prstDash val="solid"/>
                    </a:lnR>
                    <a:lnT w="38100" cmpd="sng">
                      <a:noFill/>
                    </a:lnT>
                    <a:lnB w="6350" cap="flat" cmpd="sng" algn="ctr">
                      <a:solidFill>
                        <a:schemeClr val="tx1"/>
                      </a:solidFill>
                      <a:prstDash val="solid"/>
                    </a:lnB>
                    <a:noFill/>
                  </a:tcPr>
                </a:tc>
                <a:tc>
                  <a:txBody>
                    <a:bodyPr/>
                    <a:lstStyle/>
                    <a:p>
                      <a:pPr marL="0" marR="0" algn="ctr" fontAlgn="b">
                        <a:lnSpc>
                          <a:spcPct val="115000"/>
                        </a:lnSpc>
                        <a:spcBef>
                          <a:spcPts val="0"/>
                        </a:spcBef>
                        <a:spcAft>
                          <a:spcPts val="0"/>
                        </a:spcAft>
                      </a:pPr>
                      <a:r>
                        <a:rPr lang="en-US" sz="2400" b="0" i="0" u="none" strike="noStrike"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             17,524.74 </a:t>
                      </a:r>
                      <a:endParaRPr lang="en-US" sz="2400" b="0" i="0" u="none" strike="noStrike" cap="none" spc="0">
                        <a:solidFill>
                          <a:schemeClr val="tx1"/>
                        </a:solidFill>
                        <a:effectLst/>
                        <a:latin typeface="Arial" panose="020B0604020202020204" pitchFamily="34" charset="0"/>
                      </a:endParaRPr>
                    </a:p>
                  </a:txBody>
                  <a:tcPr marL="0" marR="110673" marT="44269" marB="332018" anchor="b">
                    <a:lnL w="12700" cmpd="sng">
                      <a:noFill/>
                      <a:prstDash val="solid"/>
                    </a:lnL>
                    <a:lnR w="12700" cmpd="sng">
                      <a:noFill/>
                      <a:prstDash val="solid"/>
                    </a:lnR>
                    <a:lnT w="38100" cmpd="sng">
                      <a:noFill/>
                    </a:lnT>
                    <a:lnB w="6350" cap="flat" cmpd="sng" algn="ctr">
                      <a:solidFill>
                        <a:schemeClr val="tx1"/>
                      </a:solidFill>
                      <a:prstDash val="solid"/>
                    </a:lnB>
                    <a:noFill/>
                  </a:tcPr>
                </a:tc>
                <a:extLst>
                  <a:ext uri="{0D108BD9-81ED-4DB2-BD59-A6C34878D82A}">
                    <a16:rowId xmlns:a16="http://schemas.microsoft.com/office/drawing/2014/main" val="1555807678"/>
                  </a:ext>
                </a:extLst>
              </a:tr>
              <a:tr h="823129">
                <a:tc>
                  <a:txBody>
                    <a:bodyPr/>
                    <a:lstStyle/>
                    <a:p>
                      <a:pPr marL="0" marR="0" algn="ctr" fontAlgn="b">
                        <a:lnSpc>
                          <a:spcPct val="115000"/>
                        </a:lnSpc>
                        <a:spcBef>
                          <a:spcPts val="0"/>
                        </a:spcBef>
                        <a:spcAft>
                          <a:spcPts val="0"/>
                        </a:spcAft>
                      </a:pPr>
                      <a:r>
                        <a:rPr lang="en-US" sz="2400" b="1" i="0" u="none" strike="noStrike"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COST YEAR 5</a:t>
                      </a:r>
                      <a:endParaRPr lang="en-US" sz="2400" b="1" i="0" u="none" strike="noStrike" cap="none" spc="0">
                        <a:solidFill>
                          <a:schemeClr val="tx1"/>
                        </a:solidFill>
                        <a:effectLst/>
                        <a:latin typeface="Arial" panose="020B0604020202020204" pitchFamily="34" charset="0"/>
                      </a:endParaRPr>
                    </a:p>
                  </a:txBody>
                  <a:tcPr marL="0" marR="110673" marT="44269" marB="332018" anchor="b">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tc>
                  <a:txBody>
                    <a:bodyPr/>
                    <a:lstStyle/>
                    <a:p>
                      <a:pPr marL="0" marR="0" algn="ctr" fontAlgn="b">
                        <a:lnSpc>
                          <a:spcPct val="115000"/>
                        </a:lnSpc>
                        <a:spcBef>
                          <a:spcPts val="0"/>
                        </a:spcBef>
                        <a:spcAft>
                          <a:spcPts val="0"/>
                        </a:spcAft>
                      </a:pPr>
                      <a:r>
                        <a:rPr lang="en-US" sz="2400" b="0" i="0" u="none" strike="noStrike" cap="none" spc="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             17,524.74 </a:t>
                      </a:r>
                      <a:endParaRPr lang="en-US" sz="2400" b="0" i="0" u="none" strike="noStrike" cap="none" spc="0">
                        <a:solidFill>
                          <a:schemeClr val="tx1"/>
                        </a:solidFill>
                        <a:effectLst/>
                        <a:latin typeface="Arial" panose="020B0604020202020204" pitchFamily="34" charset="0"/>
                      </a:endParaRPr>
                    </a:p>
                  </a:txBody>
                  <a:tcPr marL="0" marR="110673" marT="44269" marB="332018" anchor="b">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2440661501"/>
                  </a:ext>
                </a:extLst>
              </a:tr>
              <a:tr h="823129">
                <a:tc>
                  <a:txBody>
                    <a:bodyPr/>
                    <a:lstStyle/>
                    <a:p>
                      <a:pPr marL="0" marR="0" algn="ctr" fontAlgn="b">
                        <a:lnSpc>
                          <a:spcPct val="115000"/>
                        </a:lnSpc>
                        <a:spcBef>
                          <a:spcPts val="0"/>
                        </a:spcBef>
                        <a:spcAft>
                          <a:spcPts val="0"/>
                        </a:spcAft>
                      </a:pPr>
                      <a:r>
                        <a:rPr lang="en-US" sz="2400" b="1" i="0" u="none" strike="noStrike" cap="none" spc="0">
                          <a:solidFill>
                            <a:schemeClr val="tx1"/>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TOTAL COST</a:t>
                      </a:r>
                      <a:endParaRPr lang="en-US" sz="2400" b="1" i="0" u="none" strike="noStrike" cap="none" spc="0">
                        <a:solidFill>
                          <a:schemeClr val="tx1"/>
                        </a:solidFill>
                        <a:effectLst/>
                        <a:latin typeface="Arial" panose="020B0604020202020204" pitchFamily="34" charset="0"/>
                      </a:endParaRPr>
                    </a:p>
                  </a:txBody>
                  <a:tcPr marL="0" marR="110673" marT="44269" marB="332018" anchor="b">
                    <a:lnL w="12700" cmpd="sng">
                      <a:noFill/>
                      <a:prstDash val="solid"/>
                    </a:lnL>
                    <a:lnR w="12700" cmpd="sng">
                      <a:noFill/>
                      <a:prstDash val="solid"/>
                    </a:lnR>
                    <a:lnT w="12700" cmpd="sng">
                      <a:noFill/>
                      <a:prstDash val="solid"/>
                    </a:lnT>
                    <a:lnB w="12700" cmpd="sng">
                      <a:noFill/>
                      <a:prstDash val="solid"/>
                    </a:lnB>
                    <a:noFill/>
                  </a:tcPr>
                </a:tc>
                <a:tc>
                  <a:txBody>
                    <a:bodyPr/>
                    <a:lstStyle/>
                    <a:p>
                      <a:pPr marL="0" marR="0" algn="ctr" fontAlgn="b">
                        <a:lnSpc>
                          <a:spcPct val="115000"/>
                        </a:lnSpc>
                        <a:spcBef>
                          <a:spcPts val="0"/>
                        </a:spcBef>
                        <a:spcAft>
                          <a:spcPts val="0"/>
                        </a:spcAft>
                      </a:pPr>
                      <a:r>
                        <a:rPr lang="en-US" sz="2400" b="1" i="0" u="none" strike="noStrike" cap="none" spc="0">
                          <a:solidFill>
                            <a:schemeClr val="tx1"/>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 $             86,134.01 </a:t>
                      </a:r>
                      <a:endParaRPr lang="en-US" sz="2400" b="0" i="0" u="none" strike="noStrike" cap="none" spc="0">
                        <a:solidFill>
                          <a:schemeClr val="tx1"/>
                        </a:solidFill>
                        <a:effectLst/>
                        <a:latin typeface="Arial" panose="020B0604020202020204" pitchFamily="34" charset="0"/>
                      </a:endParaRPr>
                    </a:p>
                  </a:txBody>
                  <a:tcPr marL="0" marR="110673" marT="44269" marB="332018"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25712850"/>
                  </a:ext>
                </a:extLst>
              </a:tr>
            </a:tbl>
          </a:graphicData>
        </a:graphic>
      </p:graphicFrame>
    </p:spTree>
    <p:extLst>
      <p:ext uri="{BB962C8B-B14F-4D97-AF65-F5344CB8AC3E}">
        <p14:creationId xmlns:p14="http://schemas.microsoft.com/office/powerpoint/2010/main" val="346157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3B496B-43FB-616D-90FC-347823A8411E}"/>
              </a:ext>
            </a:extLst>
          </p:cNvPr>
          <p:cNvSpPr txBox="1"/>
          <p:nvPr/>
        </p:nvSpPr>
        <p:spPr>
          <a:xfrm>
            <a:off x="609957" y="1119031"/>
            <a:ext cx="4384736" cy="4619938"/>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b="1" kern="1200">
                <a:solidFill>
                  <a:schemeClr val="bg1"/>
                </a:solidFill>
                <a:latin typeface="+mj-lt"/>
                <a:ea typeface="+mj-ea"/>
                <a:cs typeface="+mj-cs"/>
              </a:rPr>
              <a:t>How Does Construction and Installation Services Fit In?</a:t>
            </a:r>
          </a:p>
        </p:txBody>
      </p:sp>
      <p:pic>
        <p:nvPicPr>
          <p:cNvPr id="4" name="Picture 3">
            <a:extLst>
              <a:ext uri="{FF2B5EF4-FFF2-40B4-BE49-F238E27FC236}">
                <a16:creationId xmlns:a16="http://schemas.microsoft.com/office/drawing/2014/main" id="{C8CECD05-75D3-417D-B5A1-77EC700D2A1B}"/>
              </a:ext>
            </a:extLst>
          </p:cNvPr>
          <p:cNvPicPr>
            <a:picLocks noChangeAspect="1"/>
          </p:cNvPicPr>
          <p:nvPr/>
        </p:nvPicPr>
        <p:blipFill>
          <a:blip r:embed="rId2">
            <a:extLst>
              <a:ext uri="{28A0092B-C50C-407E-A947-70E740481C1C}">
                <a14:useLocalDpi xmlns:a14="http://schemas.microsoft.com/office/drawing/2010/main" val="0"/>
              </a:ext>
            </a:extLst>
          </a:blip>
          <a:srcRect l="515" r="35236" b="1"/>
          <a:stretch>
            <a:fillRect/>
          </a:stretch>
        </p:blipFill>
        <p:spPr>
          <a:xfrm>
            <a:off x="5801708" y="554942"/>
            <a:ext cx="5552091" cy="5768220"/>
          </a:xfrm>
          <a:prstGeom prst="rect">
            <a:avLst/>
          </a:prstGeom>
          <a:noFill/>
        </p:spPr>
      </p:pic>
    </p:spTree>
    <p:extLst>
      <p:ext uri="{BB962C8B-B14F-4D97-AF65-F5344CB8AC3E}">
        <p14:creationId xmlns:p14="http://schemas.microsoft.com/office/powerpoint/2010/main" val="418236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71462-E76D-352B-91F5-BEE1BC7722CE}"/>
              </a:ext>
            </a:extLst>
          </p:cNvPr>
          <p:cNvSpPr>
            <a:spLocks noGrp="1"/>
          </p:cNvSpPr>
          <p:nvPr>
            <p:ph type="title"/>
          </p:nvPr>
        </p:nvSpPr>
        <p:spPr>
          <a:xfrm>
            <a:off x="838200" y="365125"/>
            <a:ext cx="10515600" cy="1325563"/>
          </a:xfrm>
        </p:spPr>
        <p:txBody>
          <a:bodyPr anchor="ctr">
            <a:normAutofit/>
          </a:bodyPr>
          <a:lstStyle/>
          <a:p>
            <a:r>
              <a:rPr lang="en-US" dirty="0"/>
              <a:t>Benefits for Construction Projects</a:t>
            </a:r>
          </a:p>
        </p:txBody>
      </p:sp>
      <p:sp>
        <p:nvSpPr>
          <p:cNvPr id="3" name="Content Placeholder 2">
            <a:extLst>
              <a:ext uri="{FF2B5EF4-FFF2-40B4-BE49-F238E27FC236}">
                <a16:creationId xmlns:a16="http://schemas.microsoft.com/office/drawing/2014/main" id="{0A7F208C-FC0A-00B7-D882-BD276B49927E}"/>
              </a:ext>
            </a:extLst>
          </p:cNvPr>
          <p:cNvSpPr>
            <a:spLocks noGrp="1"/>
          </p:cNvSpPr>
          <p:nvPr>
            <p:ph sz="half" idx="1"/>
          </p:nvPr>
        </p:nvSpPr>
        <p:spPr>
          <a:xfrm>
            <a:off x="87086" y="1825625"/>
            <a:ext cx="4343400" cy="4297680"/>
          </a:xfrm>
        </p:spPr>
        <p:txBody>
          <a:bodyPr>
            <a:noAutofit/>
          </a:bodyPr>
          <a:lstStyle/>
          <a:p>
            <a:pPr marL="342900" indent="-342900">
              <a:buFontTx/>
              <a:buChar char="-"/>
            </a:pPr>
            <a:r>
              <a:rPr lang="en-US" sz="2400" b="1" dirty="0">
                <a:latin typeface="+mj-lt"/>
              </a:rPr>
              <a:t>Greater Collaboration</a:t>
            </a:r>
          </a:p>
          <a:p>
            <a:pPr marL="342900" indent="-342900">
              <a:buFontTx/>
              <a:buChar char="-"/>
            </a:pPr>
            <a:r>
              <a:rPr lang="en-US" sz="2400" b="1" dirty="0">
                <a:latin typeface="+mj-lt"/>
              </a:rPr>
              <a:t>Advertising Costs are Less</a:t>
            </a:r>
          </a:p>
          <a:p>
            <a:pPr marL="342900" indent="-342900">
              <a:buFontTx/>
              <a:buChar char="-"/>
            </a:pPr>
            <a:r>
              <a:rPr lang="en-US" sz="2400" b="1" dirty="0">
                <a:latin typeface="+mj-lt"/>
              </a:rPr>
              <a:t>Labor Compliance</a:t>
            </a:r>
          </a:p>
          <a:p>
            <a:pPr marL="342900" indent="-342900">
              <a:buFontTx/>
              <a:buChar char="-"/>
            </a:pPr>
            <a:r>
              <a:rPr lang="en-US" sz="2400" b="1" dirty="0">
                <a:latin typeface="+mj-lt"/>
              </a:rPr>
              <a:t>Local contractors can be used</a:t>
            </a:r>
          </a:p>
          <a:p>
            <a:pPr marL="342900" indent="-342900">
              <a:buFontTx/>
              <a:buChar char="-"/>
            </a:pPr>
            <a:r>
              <a:rPr lang="en-US" sz="2400" b="1" dirty="0">
                <a:latin typeface="+mj-lt"/>
              </a:rPr>
              <a:t>Consulting often included</a:t>
            </a:r>
          </a:p>
          <a:p>
            <a:pPr marL="342900" indent="-342900">
              <a:buFontTx/>
              <a:buChar char="-"/>
            </a:pPr>
            <a:r>
              <a:rPr lang="en-US" sz="2400" b="1" dirty="0">
                <a:latin typeface="+mj-lt"/>
              </a:rPr>
              <a:t>Job Order Contracting for repairs</a:t>
            </a:r>
          </a:p>
          <a:p>
            <a:pPr marL="342900" indent="-342900">
              <a:buFontTx/>
              <a:buChar char="-"/>
            </a:pPr>
            <a:r>
              <a:rPr lang="en-US" sz="2400" b="1" dirty="0">
                <a:latin typeface="+mj-lt"/>
              </a:rPr>
              <a:t>FAST!!!</a:t>
            </a:r>
          </a:p>
        </p:txBody>
      </p:sp>
      <p:pic>
        <p:nvPicPr>
          <p:cNvPr id="6" name="Content Placeholder 5" descr="Construction workers celebrating">
            <a:extLst>
              <a:ext uri="{FF2B5EF4-FFF2-40B4-BE49-F238E27FC236}">
                <a16:creationId xmlns:a16="http://schemas.microsoft.com/office/drawing/2014/main" id="{86F3EB26-5811-F820-E27E-035E661ECA50}"/>
              </a:ext>
            </a:extLst>
          </p:cNvPr>
          <p:cNvPicPr>
            <a:picLocks noGrp="1" noChangeAspect="1"/>
          </p:cNvPicPr>
          <p:nvPr>
            <p:ph sz="half" idx="15"/>
          </p:nvPr>
        </p:nvPicPr>
        <p:blipFill>
          <a:blip r:embed="rId2">
            <a:extLst>
              <a:ext uri="{28A0092B-C50C-407E-A947-70E740481C1C}">
                <a14:useLocalDpi xmlns:a14="http://schemas.microsoft.com/office/drawing/2010/main" val="0"/>
              </a:ext>
            </a:extLst>
          </a:blip>
          <a:srcRect t="3877" r="-2" b="-2"/>
          <a:stretch>
            <a:fillRect/>
          </a:stretch>
        </p:blipFill>
        <p:spPr>
          <a:xfrm>
            <a:off x="4661820" y="1816916"/>
            <a:ext cx="6698156" cy="4297680"/>
          </a:xfrm>
          <a:noFill/>
        </p:spPr>
      </p:pic>
    </p:spTree>
    <p:extLst>
      <p:ext uri="{BB962C8B-B14F-4D97-AF65-F5344CB8AC3E}">
        <p14:creationId xmlns:p14="http://schemas.microsoft.com/office/powerpoint/2010/main" val="1119187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tor at work">
            <a:extLst>
              <a:ext uri="{FF2B5EF4-FFF2-40B4-BE49-F238E27FC236}">
                <a16:creationId xmlns:a16="http://schemas.microsoft.com/office/drawing/2014/main" id="{B7FFBCD0-2C0E-3FB8-0502-52C9496425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75" y="3268079"/>
            <a:ext cx="4966057" cy="3589921"/>
          </a:xfrm>
          <a:prstGeom prst="rect">
            <a:avLst/>
          </a:prstGeom>
        </p:spPr>
      </p:pic>
      <p:sp>
        <p:nvSpPr>
          <p:cNvPr id="4" name="Title 1">
            <a:extLst>
              <a:ext uri="{FF2B5EF4-FFF2-40B4-BE49-F238E27FC236}">
                <a16:creationId xmlns:a16="http://schemas.microsoft.com/office/drawing/2014/main" id="{F307BB73-DA5E-FCB6-C4A3-79AC64387A9B}"/>
              </a:ext>
            </a:extLst>
          </p:cNvPr>
          <p:cNvSpPr txBox="1">
            <a:spLocks/>
          </p:cNvSpPr>
          <p:nvPr/>
        </p:nvSpPr>
        <p:spPr>
          <a:xfrm>
            <a:off x="6402773" y="669272"/>
            <a:ext cx="5194942" cy="13052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dirty="0"/>
              <a:t>Regional Municipal Hospital</a:t>
            </a:r>
          </a:p>
        </p:txBody>
      </p:sp>
      <p:sp>
        <p:nvSpPr>
          <p:cNvPr id="5" name="TextBox 4">
            <a:extLst>
              <a:ext uri="{FF2B5EF4-FFF2-40B4-BE49-F238E27FC236}">
                <a16:creationId xmlns:a16="http://schemas.microsoft.com/office/drawing/2014/main" id="{D28F31CB-D4DA-A540-2062-B009B3E9107A}"/>
              </a:ext>
            </a:extLst>
          </p:cNvPr>
          <p:cNvSpPr txBox="1"/>
          <p:nvPr/>
        </p:nvSpPr>
        <p:spPr>
          <a:xfrm>
            <a:off x="131948" y="279017"/>
            <a:ext cx="5559936" cy="2585323"/>
          </a:xfrm>
          <a:prstGeom prst="rect">
            <a:avLst/>
          </a:prstGeom>
          <a:noFill/>
        </p:spPr>
        <p:txBody>
          <a:bodyPr wrap="square" rtlCol="0">
            <a:spAutoFit/>
          </a:bodyPr>
          <a:lstStyle/>
          <a:p>
            <a:r>
              <a:rPr lang="en-US" b="1" dirty="0">
                <a:solidFill>
                  <a:srgbClr val="C00000"/>
                </a:solidFill>
              </a:rPr>
              <a:t>Issues:</a:t>
            </a:r>
          </a:p>
          <a:p>
            <a:endParaRPr lang="en-US" dirty="0"/>
          </a:p>
          <a:p>
            <a:r>
              <a:rPr lang="en-US" b="1" dirty="0"/>
              <a:t>Many deferred maintenance projects</a:t>
            </a:r>
          </a:p>
          <a:p>
            <a:endParaRPr lang="en-US" b="1" dirty="0"/>
          </a:p>
          <a:p>
            <a:r>
              <a:rPr lang="en-US" b="1" dirty="0"/>
              <a:t>Significant maintenance of aging HVAC systems</a:t>
            </a:r>
          </a:p>
          <a:p>
            <a:endParaRPr lang="en-US" b="1" dirty="0"/>
          </a:p>
          <a:p>
            <a:r>
              <a:rPr lang="en-US" b="1" dirty="0"/>
              <a:t>Inconsistent Lighting</a:t>
            </a:r>
          </a:p>
          <a:p>
            <a:endParaRPr lang="en-US" b="1" dirty="0"/>
          </a:p>
          <a:p>
            <a:r>
              <a:rPr lang="en-US" b="1" dirty="0"/>
              <a:t>Need to reduce utility costs and water consumption</a:t>
            </a:r>
          </a:p>
        </p:txBody>
      </p:sp>
      <p:sp>
        <p:nvSpPr>
          <p:cNvPr id="6" name="TextBox 5">
            <a:extLst>
              <a:ext uri="{FF2B5EF4-FFF2-40B4-BE49-F238E27FC236}">
                <a16:creationId xmlns:a16="http://schemas.microsoft.com/office/drawing/2014/main" id="{EDBB0B57-17D1-C622-74FE-7CB4780370A0}"/>
              </a:ext>
            </a:extLst>
          </p:cNvPr>
          <p:cNvSpPr txBox="1"/>
          <p:nvPr/>
        </p:nvSpPr>
        <p:spPr>
          <a:xfrm>
            <a:off x="5493249" y="2753878"/>
            <a:ext cx="6246688" cy="3693319"/>
          </a:xfrm>
          <a:prstGeom prst="rect">
            <a:avLst/>
          </a:prstGeom>
          <a:noFill/>
        </p:spPr>
        <p:txBody>
          <a:bodyPr wrap="square" rtlCol="0">
            <a:spAutoFit/>
          </a:bodyPr>
          <a:lstStyle/>
          <a:p>
            <a:pPr algn="r"/>
            <a:r>
              <a:rPr lang="en-US" b="1" dirty="0">
                <a:solidFill>
                  <a:srgbClr val="C00000"/>
                </a:solidFill>
              </a:rPr>
              <a:t>Contracted results:</a:t>
            </a:r>
          </a:p>
          <a:p>
            <a:pPr algn="r"/>
            <a:endParaRPr lang="en-US" b="1" dirty="0"/>
          </a:p>
          <a:p>
            <a:pPr algn="r"/>
            <a:r>
              <a:rPr lang="en-US" b="1" dirty="0"/>
              <a:t>Detailed facility assessment with project plan for maintenance projects</a:t>
            </a:r>
          </a:p>
          <a:p>
            <a:pPr algn="r"/>
            <a:endParaRPr lang="en-US" b="1" dirty="0"/>
          </a:p>
          <a:p>
            <a:pPr algn="r"/>
            <a:r>
              <a:rPr lang="en-US" b="1" dirty="0"/>
              <a:t>Training and presentations for staff and community stakeholders</a:t>
            </a:r>
          </a:p>
          <a:p>
            <a:pPr algn="r"/>
            <a:endParaRPr lang="en-US" b="1" dirty="0"/>
          </a:p>
          <a:p>
            <a:pPr algn="r"/>
            <a:r>
              <a:rPr lang="en-US" b="1" dirty="0"/>
              <a:t>Boiler plant upgrade with energy savings performance contract to fund upgrades</a:t>
            </a:r>
          </a:p>
          <a:p>
            <a:pPr algn="r"/>
            <a:endParaRPr lang="en-US" b="1" dirty="0"/>
          </a:p>
          <a:p>
            <a:pPr algn="r"/>
            <a:r>
              <a:rPr lang="en-US" b="1" dirty="0"/>
              <a:t>Updated lighting throughout hospital – side benefit was reduced falls and accidents </a:t>
            </a:r>
          </a:p>
        </p:txBody>
      </p:sp>
    </p:spTree>
    <p:extLst>
      <p:ext uri="{BB962C8B-B14F-4D97-AF65-F5344CB8AC3E}">
        <p14:creationId xmlns:p14="http://schemas.microsoft.com/office/powerpoint/2010/main" val="4054561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5F5C03-8702-3B8B-8E55-2C6ED4A48C96}"/>
              </a:ext>
            </a:extLst>
          </p:cNvPr>
          <p:cNvSpPr txBox="1"/>
          <p:nvPr/>
        </p:nvSpPr>
        <p:spPr>
          <a:xfrm>
            <a:off x="6781157" y="4302021"/>
            <a:ext cx="4766995" cy="2031325"/>
          </a:xfrm>
          <a:prstGeom prst="rect">
            <a:avLst/>
          </a:prstGeom>
          <a:noFill/>
        </p:spPr>
        <p:txBody>
          <a:bodyPr wrap="square" rtlCol="0">
            <a:spAutoFit/>
          </a:bodyPr>
          <a:lstStyle/>
          <a:p>
            <a:r>
              <a:rPr lang="en-US" b="1" dirty="0">
                <a:solidFill>
                  <a:srgbClr val="C00000"/>
                </a:solidFill>
              </a:rPr>
              <a:t>Issues:</a:t>
            </a:r>
          </a:p>
          <a:p>
            <a:endParaRPr lang="en-US" dirty="0"/>
          </a:p>
          <a:p>
            <a:r>
              <a:rPr lang="en-US" b="1" dirty="0"/>
              <a:t>Artificial light disrupts the egg-laying of local sea turtles – an endangered specials</a:t>
            </a:r>
          </a:p>
          <a:p>
            <a:endParaRPr lang="en-US" b="1" dirty="0"/>
          </a:p>
          <a:p>
            <a:r>
              <a:rPr lang="en-US" b="1" dirty="0"/>
              <a:t>Pedestrian lighting along stretches of public access is needed</a:t>
            </a:r>
          </a:p>
        </p:txBody>
      </p:sp>
      <p:sp>
        <p:nvSpPr>
          <p:cNvPr id="6" name="TextBox 5">
            <a:extLst>
              <a:ext uri="{FF2B5EF4-FFF2-40B4-BE49-F238E27FC236}">
                <a16:creationId xmlns:a16="http://schemas.microsoft.com/office/drawing/2014/main" id="{BE99048B-43E3-35D7-04F5-BEE3894BD3AF}"/>
              </a:ext>
            </a:extLst>
          </p:cNvPr>
          <p:cNvSpPr txBox="1"/>
          <p:nvPr/>
        </p:nvSpPr>
        <p:spPr>
          <a:xfrm>
            <a:off x="245296" y="2968948"/>
            <a:ext cx="5713715" cy="3139321"/>
          </a:xfrm>
          <a:prstGeom prst="rect">
            <a:avLst/>
          </a:prstGeom>
          <a:noFill/>
        </p:spPr>
        <p:txBody>
          <a:bodyPr wrap="square">
            <a:spAutoFit/>
          </a:bodyPr>
          <a:lstStyle/>
          <a:p>
            <a:r>
              <a:rPr lang="en-US" b="1" dirty="0">
                <a:solidFill>
                  <a:srgbClr val="C00000"/>
                </a:solidFill>
              </a:rPr>
              <a:t>Contracted results:</a:t>
            </a:r>
          </a:p>
          <a:p>
            <a:endParaRPr lang="en-US" b="1" dirty="0">
              <a:solidFill>
                <a:srgbClr val="C00000"/>
              </a:solidFill>
            </a:endParaRPr>
          </a:p>
          <a:p>
            <a:r>
              <a:rPr lang="en-US" b="1" dirty="0"/>
              <a:t>Specially designed lighting and site furniture projects by the suppliers</a:t>
            </a:r>
          </a:p>
          <a:p>
            <a:endParaRPr lang="en-US" b="1" dirty="0"/>
          </a:p>
          <a:p>
            <a:r>
              <a:rPr lang="en-US" b="1" dirty="0"/>
              <a:t>Adequate light output for environmentally sensitive locations</a:t>
            </a:r>
          </a:p>
          <a:p>
            <a:endParaRPr lang="en-US" b="1" dirty="0"/>
          </a:p>
          <a:p>
            <a:r>
              <a:rPr lang="en-US" b="1" dirty="0"/>
              <a:t>Customer 270-degree “Turtle Shield” with 42-watt amber LED lights – focused directionally, especially during mating season</a:t>
            </a:r>
          </a:p>
        </p:txBody>
      </p:sp>
      <p:sp>
        <p:nvSpPr>
          <p:cNvPr id="7" name="Title 1">
            <a:extLst>
              <a:ext uri="{FF2B5EF4-FFF2-40B4-BE49-F238E27FC236}">
                <a16:creationId xmlns:a16="http://schemas.microsoft.com/office/drawing/2014/main" id="{3ACE7774-AA0C-04B8-6725-8E4FE5FF83E0}"/>
              </a:ext>
            </a:extLst>
          </p:cNvPr>
          <p:cNvSpPr txBox="1">
            <a:spLocks/>
          </p:cNvSpPr>
          <p:nvPr/>
        </p:nvSpPr>
        <p:spPr>
          <a:xfrm>
            <a:off x="322281" y="462852"/>
            <a:ext cx="5194941" cy="12529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Coastal Beach Community</a:t>
            </a:r>
          </a:p>
        </p:txBody>
      </p:sp>
      <p:pic>
        <p:nvPicPr>
          <p:cNvPr id="9" name="Picture 8" descr="Green sea turtle underwater">
            <a:extLst>
              <a:ext uri="{FF2B5EF4-FFF2-40B4-BE49-F238E27FC236}">
                <a16:creationId xmlns:a16="http://schemas.microsoft.com/office/drawing/2014/main" id="{E6713B59-6D74-674A-87FB-FA7431609D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3008" y="0"/>
            <a:ext cx="5848992" cy="3899328"/>
          </a:xfrm>
          <a:prstGeom prst="rect">
            <a:avLst/>
          </a:prstGeom>
        </p:spPr>
      </p:pic>
    </p:spTree>
    <p:extLst>
      <p:ext uri="{BB962C8B-B14F-4D97-AF65-F5344CB8AC3E}">
        <p14:creationId xmlns:p14="http://schemas.microsoft.com/office/powerpoint/2010/main" val="3704146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084677FA-9C5E-5141-1FBF-AA9D053C13E2}"/>
              </a:ext>
            </a:extLst>
          </p:cNvPr>
          <p:cNvSpPr>
            <a:spLocks noGrp="1"/>
          </p:cNvSpPr>
          <p:nvPr>
            <p:ph type="title"/>
          </p:nvPr>
        </p:nvSpPr>
        <p:spPr>
          <a:xfrm>
            <a:off x="488879" y="375415"/>
            <a:ext cx="4103670" cy="1042765"/>
          </a:xfrm>
        </p:spPr>
        <p:txBody>
          <a:bodyPr anchor="ctr">
            <a:normAutofit/>
          </a:bodyPr>
          <a:lstStyle/>
          <a:p>
            <a:r>
              <a:rPr lang="en-US" sz="3600" dirty="0"/>
              <a:t>Large Urban City</a:t>
            </a:r>
          </a:p>
        </p:txBody>
      </p:sp>
      <p:pic>
        <p:nvPicPr>
          <p:cNvPr id="3" name="Content Placeholder 2">
            <a:extLst>
              <a:ext uri="{FF2B5EF4-FFF2-40B4-BE49-F238E27FC236}">
                <a16:creationId xmlns:a16="http://schemas.microsoft.com/office/drawing/2014/main" id="{A9BA7015-81E7-8436-9824-BDD65DC84655}"/>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rcRect t="6240" r="-1" b="13639"/>
          <a:stretch>
            <a:fillRect/>
          </a:stretch>
        </p:blipFill>
        <p:spPr>
          <a:xfrm>
            <a:off x="5805112" y="2406740"/>
            <a:ext cx="6020445" cy="4284889"/>
          </a:xfrm>
          <a:prstGeom prst="rect">
            <a:avLst/>
          </a:prstGeom>
          <a:noFill/>
        </p:spPr>
      </p:pic>
      <p:sp>
        <p:nvSpPr>
          <p:cNvPr id="4" name="TextBox 3">
            <a:extLst>
              <a:ext uri="{FF2B5EF4-FFF2-40B4-BE49-F238E27FC236}">
                <a16:creationId xmlns:a16="http://schemas.microsoft.com/office/drawing/2014/main" id="{D18D7F25-6F59-C5F3-A3BD-73FFD987457A}"/>
              </a:ext>
            </a:extLst>
          </p:cNvPr>
          <p:cNvSpPr txBox="1"/>
          <p:nvPr/>
        </p:nvSpPr>
        <p:spPr>
          <a:xfrm>
            <a:off x="5907853" y="166371"/>
            <a:ext cx="5619751" cy="2031325"/>
          </a:xfrm>
          <a:prstGeom prst="rect">
            <a:avLst/>
          </a:prstGeom>
          <a:noFill/>
        </p:spPr>
        <p:txBody>
          <a:bodyPr wrap="square" rtlCol="0">
            <a:spAutoFit/>
          </a:bodyPr>
          <a:lstStyle/>
          <a:p>
            <a:r>
              <a:rPr lang="en-US" b="1" dirty="0">
                <a:solidFill>
                  <a:srgbClr val="C00000"/>
                </a:solidFill>
              </a:rPr>
              <a:t>Issues:</a:t>
            </a:r>
          </a:p>
          <a:p>
            <a:endParaRPr lang="en-US" dirty="0"/>
          </a:p>
          <a:p>
            <a:r>
              <a:rPr lang="en-US" b="1" dirty="0"/>
              <a:t>Sunday morning car accident destroyed the lobby and portion of community service center</a:t>
            </a:r>
          </a:p>
          <a:p>
            <a:endParaRPr lang="en-US" b="1" dirty="0"/>
          </a:p>
          <a:p>
            <a:r>
              <a:rPr lang="en-US" b="1" dirty="0"/>
              <a:t>Mayor’s office mandated that it be re-opened within the month</a:t>
            </a:r>
          </a:p>
        </p:txBody>
      </p:sp>
      <p:sp>
        <p:nvSpPr>
          <p:cNvPr id="5" name="TextBox 4">
            <a:extLst>
              <a:ext uri="{FF2B5EF4-FFF2-40B4-BE49-F238E27FC236}">
                <a16:creationId xmlns:a16="http://schemas.microsoft.com/office/drawing/2014/main" id="{20786B1F-2B74-8087-B81B-46D66DE68215}"/>
              </a:ext>
            </a:extLst>
          </p:cNvPr>
          <p:cNvSpPr txBox="1"/>
          <p:nvPr/>
        </p:nvSpPr>
        <p:spPr>
          <a:xfrm>
            <a:off x="194139" y="2239483"/>
            <a:ext cx="5313021" cy="3693319"/>
          </a:xfrm>
          <a:prstGeom prst="rect">
            <a:avLst/>
          </a:prstGeom>
          <a:noFill/>
        </p:spPr>
        <p:txBody>
          <a:bodyPr wrap="square">
            <a:spAutoFit/>
          </a:bodyPr>
          <a:lstStyle/>
          <a:p>
            <a:r>
              <a:rPr lang="en-US" b="1" dirty="0">
                <a:solidFill>
                  <a:srgbClr val="C00000"/>
                </a:solidFill>
              </a:rPr>
              <a:t>Contracted results:</a:t>
            </a:r>
          </a:p>
          <a:p>
            <a:pPr algn="r"/>
            <a:endParaRPr lang="en-US" b="1" dirty="0">
              <a:solidFill>
                <a:srgbClr val="C00000"/>
              </a:solidFill>
            </a:endParaRPr>
          </a:p>
          <a:p>
            <a:pPr algn="r"/>
            <a:r>
              <a:rPr lang="en-US" b="1" dirty="0"/>
              <a:t>Demolition and removal; temporary boarding</a:t>
            </a:r>
          </a:p>
          <a:p>
            <a:pPr algn="r"/>
            <a:endParaRPr lang="en-US" b="1" dirty="0"/>
          </a:p>
          <a:p>
            <a:pPr algn="r"/>
            <a:r>
              <a:rPr lang="en-US" b="1" dirty="0"/>
              <a:t>Carpentry, plumping, and lighting repairs</a:t>
            </a:r>
          </a:p>
          <a:p>
            <a:pPr algn="r"/>
            <a:endParaRPr lang="en-US" b="1" dirty="0"/>
          </a:p>
          <a:p>
            <a:pPr algn="r"/>
            <a:r>
              <a:rPr lang="en-US" b="1" dirty="0"/>
              <a:t>New office furniture – modular and stand-alone</a:t>
            </a:r>
          </a:p>
          <a:p>
            <a:pPr algn="r"/>
            <a:endParaRPr lang="en-US" b="1" dirty="0"/>
          </a:p>
          <a:p>
            <a:pPr algn="r"/>
            <a:r>
              <a:rPr lang="en-US" b="1" dirty="0"/>
              <a:t>New computers for front counter</a:t>
            </a:r>
          </a:p>
          <a:p>
            <a:pPr algn="r"/>
            <a:endParaRPr lang="en-US" b="1" dirty="0"/>
          </a:p>
          <a:p>
            <a:pPr algn="r"/>
            <a:r>
              <a:rPr lang="en-US" b="1" dirty="0"/>
              <a:t>New front doors and signage</a:t>
            </a:r>
          </a:p>
          <a:p>
            <a:pPr algn="r"/>
            <a:endParaRPr lang="en-US" b="1" dirty="0"/>
          </a:p>
          <a:p>
            <a:pPr algn="r"/>
            <a:r>
              <a:rPr lang="en-US" b="1" dirty="0"/>
              <a:t>Installed crash guard poles on intersection</a:t>
            </a:r>
          </a:p>
        </p:txBody>
      </p:sp>
    </p:spTree>
    <p:extLst>
      <p:ext uri="{BB962C8B-B14F-4D97-AF65-F5344CB8AC3E}">
        <p14:creationId xmlns:p14="http://schemas.microsoft.com/office/powerpoint/2010/main" val="2086082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6E0C3-02C1-F89A-8552-1EF86D232E4C}"/>
              </a:ext>
            </a:extLst>
          </p:cNvPr>
          <p:cNvSpPr>
            <a:spLocks noGrp="1"/>
          </p:cNvSpPr>
          <p:nvPr>
            <p:ph type="title"/>
          </p:nvPr>
        </p:nvSpPr>
        <p:spPr>
          <a:xfrm>
            <a:off x="838200" y="304803"/>
            <a:ext cx="10515600" cy="1472974"/>
          </a:xfrm>
        </p:spPr>
        <p:txBody>
          <a:bodyPr anchor="ctr">
            <a:normAutofit/>
          </a:bodyPr>
          <a:lstStyle/>
          <a:p>
            <a:r>
              <a:rPr lang="en-US" dirty="0"/>
              <a:t>For Your Consideration</a:t>
            </a:r>
          </a:p>
        </p:txBody>
      </p:sp>
      <p:pic>
        <p:nvPicPr>
          <p:cNvPr id="8" name="Picture 7">
            <a:extLst>
              <a:ext uri="{FF2B5EF4-FFF2-40B4-BE49-F238E27FC236}">
                <a16:creationId xmlns:a16="http://schemas.microsoft.com/office/drawing/2014/main" id="{05E283A4-F9F5-0B11-A0C4-9352A9E155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5144" y="1838099"/>
            <a:ext cx="6278225" cy="4284889"/>
          </a:xfrm>
          <a:prstGeom prst="rect">
            <a:avLst/>
          </a:prstGeom>
          <a:noFill/>
        </p:spPr>
      </p:pic>
    </p:spTree>
    <p:extLst>
      <p:ext uri="{BB962C8B-B14F-4D97-AF65-F5344CB8AC3E}">
        <p14:creationId xmlns:p14="http://schemas.microsoft.com/office/powerpoint/2010/main" val="3301933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D41E4AC-0DDD-4AEA-BA49-E23F01E85BF6}"/>
              </a:ext>
            </a:extLst>
          </p:cNvPr>
          <p:cNvSpPr txBox="1">
            <a:spLocks/>
          </p:cNvSpPr>
          <p:nvPr/>
        </p:nvSpPr>
        <p:spPr>
          <a:xfrm>
            <a:off x="609906" y="702156"/>
            <a:ext cx="3568661" cy="1188720"/>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1" i="0" kern="1200" baseline="0">
                <a:solidFill>
                  <a:srgbClr val="22446E"/>
                </a:solidFill>
                <a:latin typeface="Arial"/>
                <a:ea typeface="+mj-ea"/>
                <a:cs typeface="+mj-cs"/>
              </a:defRPr>
            </a:lvl1pPr>
          </a:lstStyle>
          <a:p>
            <a:pPr>
              <a:spcAft>
                <a:spcPts val="600"/>
              </a:spcAft>
            </a:pPr>
            <a:r>
              <a:rPr lang="en-US" b="0" kern="1200" cap="all" dirty="0">
                <a:solidFill>
                  <a:srgbClr val="C00000"/>
                </a:solidFill>
                <a:latin typeface="+mj-lt"/>
                <a:ea typeface="+mj-ea"/>
                <a:cs typeface="+mj-cs"/>
              </a:rPr>
              <a:t>Taking the Next Step…</a:t>
            </a:r>
          </a:p>
        </p:txBody>
      </p:sp>
      <p:sp>
        <p:nvSpPr>
          <p:cNvPr id="4" name="Content Placeholder 3">
            <a:extLst>
              <a:ext uri="{FF2B5EF4-FFF2-40B4-BE49-F238E27FC236}">
                <a16:creationId xmlns:a16="http://schemas.microsoft.com/office/drawing/2014/main" id="{74E4413E-025F-406A-964D-13815D5F3822}"/>
              </a:ext>
            </a:extLst>
          </p:cNvPr>
          <p:cNvSpPr txBox="1">
            <a:spLocks/>
          </p:cNvSpPr>
          <p:nvPr/>
        </p:nvSpPr>
        <p:spPr>
          <a:xfrm>
            <a:off x="609906" y="2340864"/>
            <a:ext cx="3838804" cy="3634486"/>
          </a:xfrm>
          <a:prstGeom prst="rect">
            <a:avLst/>
          </a:prstGeom>
        </p:spPr>
        <p:txBody>
          <a:bodyPr vert="horz" lIns="91440" tIns="45720" rIns="91440" bIns="45720" rtlCol="0" anchor="ctr">
            <a:normAutofit lnSpcReduction="10000"/>
          </a:bodyPr>
          <a:lstStyle>
            <a:lvl1pPr marL="342900" indent="-342900" algn="l" defTabSz="457200" rtl="0" eaLnBrk="1" latinLnBrk="0" hangingPunct="1">
              <a:spcBef>
                <a:spcPct val="20000"/>
              </a:spcBef>
              <a:buClr>
                <a:srgbClr val="22446E"/>
              </a:buClr>
              <a:buFont typeface="Arial"/>
              <a:buChar char="•"/>
              <a:defRPr sz="2400" kern="1200">
                <a:solidFill>
                  <a:srgbClr val="4B443E"/>
                </a:solidFill>
                <a:latin typeface="Arial"/>
                <a:ea typeface="+mn-ea"/>
                <a:cs typeface="+mn-cs"/>
              </a:defRPr>
            </a:lvl1pPr>
            <a:lvl2pPr marL="742950" indent="-285750" algn="l" defTabSz="457200" rtl="0" eaLnBrk="1" latinLnBrk="0" hangingPunct="1">
              <a:spcBef>
                <a:spcPct val="20000"/>
              </a:spcBef>
              <a:buClr>
                <a:srgbClr val="B01E2C"/>
              </a:buClr>
              <a:buFont typeface="Wingdings" charset="2"/>
              <a:buChar char="§"/>
              <a:defRPr sz="2100" kern="1200" baseline="0">
                <a:solidFill>
                  <a:srgbClr val="4B443E"/>
                </a:solidFill>
                <a:latin typeface="Arial"/>
                <a:ea typeface="+mn-ea"/>
                <a:cs typeface="+mn-cs"/>
              </a:defRPr>
            </a:lvl2pPr>
            <a:lvl3pPr marL="1143000" indent="-228600" algn="l" defTabSz="457200" rtl="0" eaLnBrk="1" latinLnBrk="0" hangingPunct="1">
              <a:spcBef>
                <a:spcPct val="20000"/>
              </a:spcBef>
              <a:buClr>
                <a:srgbClr val="B07C26"/>
              </a:buClr>
              <a:buFont typeface="Arial"/>
              <a:buChar char="•"/>
              <a:defRPr sz="2000" kern="1200" baseline="0">
                <a:solidFill>
                  <a:srgbClr val="4B443E"/>
                </a:solidFill>
                <a:latin typeface="Arial"/>
                <a:ea typeface="+mn-ea"/>
                <a:cs typeface="+mn-cs"/>
              </a:defRPr>
            </a:lvl3pPr>
            <a:lvl4pPr marL="1600200" indent="-228600" algn="l" defTabSz="457200" rtl="0" eaLnBrk="1" latinLnBrk="0" hangingPunct="1">
              <a:spcBef>
                <a:spcPct val="20000"/>
              </a:spcBef>
              <a:buClr>
                <a:srgbClr val="22446E"/>
              </a:buClr>
              <a:buFont typeface="Wingdings" charset="2"/>
              <a:buChar char="§"/>
              <a:defRPr sz="1800" kern="1200" baseline="0">
                <a:solidFill>
                  <a:srgbClr val="4B443E"/>
                </a:solidFill>
                <a:latin typeface="Arial"/>
                <a:ea typeface="+mn-ea"/>
                <a:cs typeface="+mn-cs"/>
              </a:defRPr>
            </a:lvl4pPr>
            <a:lvl5pPr marL="2057400" indent="-228600" algn="l" defTabSz="457200" rtl="0" eaLnBrk="1" latinLnBrk="0" hangingPunct="1">
              <a:spcBef>
                <a:spcPct val="20000"/>
              </a:spcBef>
              <a:buClr>
                <a:srgbClr val="B01E2C"/>
              </a:buClr>
              <a:buFont typeface="Arial"/>
              <a:buChar char="•"/>
              <a:defRPr sz="1700" kern="1200" baseline="0">
                <a:solidFill>
                  <a:srgbClr val="4B443E"/>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84048" indent="-384048">
              <a:lnSpc>
                <a:spcPct val="90000"/>
              </a:lnSpc>
              <a:spcAft>
                <a:spcPts val="600"/>
              </a:spcAft>
              <a:buClr>
                <a:schemeClr val="accent1"/>
              </a:buClr>
              <a:buSzPct val="92000"/>
              <a:buFont typeface="Wingdings 2" panose="05020102010507070707" pitchFamily="18" charset="2"/>
              <a:buChar char=""/>
            </a:pPr>
            <a:r>
              <a:rPr lang="en-US" b="1" dirty="0">
                <a:solidFill>
                  <a:schemeClr val="tx1">
                    <a:lumMod val="75000"/>
                    <a:lumOff val="25000"/>
                  </a:schemeClr>
                </a:solidFill>
                <a:latin typeface="+mn-lt"/>
              </a:rPr>
              <a:t>Expiring &amp; Emergency Contracts</a:t>
            </a:r>
          </a:p>
          <a:p>
            <a:pPr marL="384048" indent="-384048">
              <a:lnSpc>
                <a:spcPct val="90000"/>
              </a:lnSpc>
              <a:spcAft>
                <a:spcPts val="600"/>
              </a:spcAft>
              <a:buClr>
                <a:schemeClr val="accent1"/>
              </a:buClr>
              <a:buSzPct val="92000"/>
              <a:buFont typeface="Wingdings 2" panose="05020102010507070707" pitchFamily="18" charset="2"/>
              <a:buChar char=""/>
            </a:pPr>
            <a:r>
              <a:rPr lang="en-US" b="1" dirty="0">
                <a:solidFill>
                  <a:schemeClr val="tx1">
                    <a:lumMod val="75000"/>
                    <a:lumOff val="25000"/>
                  </a:schemeClr>
                </a:solidFill>
                <a:latin typeface="+mn-lt"/>
              </a:rPr>
              <a:t>Research at least 2-3 new cooperatives yearly</a:t>
            </a:r>
          </a:p>
          <a:p>
            <a:pPr marL="384048" indent="-384048">
              <a:lnSpc>
                <a:spcPct val="90000"/>
              </a:lnSpc>
              <a:spcAft>
                <a:spcPts val="600"/>
              </a:spcAft>
              <a:buClr>
                <a:schemeClr val="accent1"/>
              </a:buClr>
              <a:buSzPct val="92000"/>
              <a:buFont typeface="Wingdings 2" panose="05020102010507070707" pitchFamily="18" charset="2"/>
              <a:buChar char=""/>
            </a:pPr>
            <a:r>
              <a:rPr lang="en-US" b="1" dirty="0">
                <a:solidFill>
                  <a:schemeClr val="tx1">
                    <a:lumMod val="75000"/>
                    <a:lumOff val="25000"/>
                  </a:schemeClr>
                </a:solidFill>
                <a:latin typeface="+mn-lt"/>
              </a:rPr>
              <a:t>Education for Departments</a:t>
            </a:r>
          </a:p>
          <a:p>
            <a:pPr marL="384048" indent="-384048">
              <a:lnSpc>
                <a:spcPct val="90000"/>
              </a:lnSpc>
              <a:spcAft>
                <a:spcPts val="600"/>
              </a:spcAft>
              <a:buClr>
                <a:schemeClr val="accent1"/>
              </a:buClr>
              <a:buSzPct val="92000"/>
              <a:buFont typeface="Wingdings 2" panose="05020102010507070707" pitchFamily="18" charset="2"/>
              <a:buChar char=""/>
            </a:pPr>
            <a:r>
              <a:rPr lang="en-US" b="1" dirty="0">
                <a:solidFill>
                  <a:schemeClr val="tx1">
                    <a:lumMod val="75000"/>
                    <a:lumOff val="25000"/>
                  </a:schemeClr>
                </a:solidFill>
                <a:latin typeface="+mn-lt"/>
              </a:rPr>
              <a:t>Ask suppliers and cooperatives about solving complex issues</a:t>
            </a:r>
          </a:p>
        </p:txBody>
      </p:sp>
      <p:pic>
        <p:nvPicPr>
          <p:cNvPr id="2" name="Content Placeholder 5" descr="Description La Sorbonne Staircase 1.jpg">
            <a:extLst>
              <a:ext uri="{FF2B5EF4-FFF2-40B4-BE49-F238E27FC236}">
                <a16:creationId xmlns:a16="http://schemas.microsoft.com/office/drawing/2014/main" id="{15C09330-B44A-4385-B464-90BE15FA4D5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060" r="6573" b="-1"/>
          <a:stretch/>
        </p:blipFill>
        <p:spPr>
          <a:xfrm>
            <a:off x="4654295" y="10"/>
            <a:ext cx="7537705" cy="6857990"/>
          </a:xfrm>
          <a:prstGeom prst="rect">
            <a:avLst/>
          </a:prstGeom>
        </p:spPr>
      </p:pic>
    </p:spTree>
    <p:extLst>
      <p:ext uri="{BB962C8B-B14F-4D97-AF65-F5344CB8AC3E}">
        <p14:creationId xmlns:p14="http://schemas.microsoft.com/office/powerpoint/2010/main" val="1917447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CA788D4-4C8D-0121-5621-848D6C38E32E}"/>
              </a:ext>
            </a:extLst>
          </p:cNvPr>
          <p:cNvSpPr txBox="1">
            <a:spLocks/>
          </p:cNvSpPr>
          <p:nvPr/>
        </p:nvSpPr>
        <p:spPr>
          <a:xfrm>
            <a:off x="241647" y="3302223"/>
            <a:ext cx="4941477" cy="610863"/>
          </a:xfrm>
          <a:prstGeom prst="rect">
            <a:avLst/>
          </a:prstGeom>
        </p:spPr>
        <p:txBody>
          <a:bodyPr vert="horz" lIns="0" tIns="0" rIns="0" bIns="0" rtlCol="0" anchor="b" anchorCtr="0">
            <a:noAutofit/>
          </a:bodyPr>
          <a:lst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2800" b="1" spc="100" dirty="0"/>
              <a:t>Who is the National Cooperative Procurement Partners (NCPP)</a:t>
            </a:r>
          </a:p>
        </p:txBody>
      </p:sp>
      <p:pic>
        <p:nvPicPr>
          <p:cNvPr id="7" name="Picture 6" descr="A blue and black logo&#10;&#10;Description automatically generated">
            <a:extLst>
              <a:ext uri="{FF2B5EF4-FFF2-40B4-BE49-F238E27FC236}">
                <a16:creationId xmlns:a16="http://schemas.microsoft.com/office/drawing/2014/main" id="{B0FE8A64-6F32-010F-970C-04B8B866EC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5751" y="419879"/>
            <a:ext cx="2548472" cy="918368"/>
          </a:xfrm>
          <a:prstGeom prst="rect">
            <a:avLst/>
          </a:prstGeom>
          <a:noFill/>
        </p:spPr>
      </p:pic>
      <p:sp>
        <p:nvSpPr>
          <p:cNvPr id="8" name="TextBox 7">
            <a:extLst>
              <a:ext uri="{FF2B5EF4-FFF2-40B4-BE49-F238E27FC236}">
                <a16:creationId xmlns:a16="http://schemas.microsoft.com/office/drawing/2014/main" id="{15D614FE-978E-A3D0-D766-136CEC98EF41}"/>
              </a:ext>
            </a:extLst>
          </p:cNvPr>
          <p:cNvSpPr txBox="1"/>
          <p:nvPr/>
        </p:nvSpPr>
        <p:spPr>
          <a:xfrm>
            <a:off x="6400801" y="2085181"/>
            <a:ext cx="4756150" cy="2687637"/>
          </a:xfrm>
          <a:prstGeom prst="rect">
            <a:avLst/>
          </a:prstGeom>
        </p:spPr>
        <p:txBody>
          <a:bodyPr vert="horz" lIns="0" tIns="0" rIns="0" bIns="0" rtlCol="0" anchor="t" anchorCtr="0">
            <a:noAutofit/>
          </a:bodyPr>
          <a:lstStyle/>
          <a:p>
            <a:pPr marL="285750" indent="-285750">
              <a:spcBef>
                <a:spcPts val="1000"/>
              </a:spcBef>
              <a:spcAft>
                <a:spcPts val="450"/>
              </a:spcAft>
              <a:buClr>
                <a:schemeClr val="accent2"/>
              </a:buClr>
              <a:buSzPct val="85000"/>
              <a:buFont typeface="Wingdings" pitchFamily="2" charset="2"/>
              <a:buChar char="§"/>
            </a:pPr>
            <a:r>
              <a:rPr lang="en-US" sz="2000" b="1" i="0" kern="1200" dirty="0">
                <a:solidFill>
                  <a:schemeClr val="accent2">
                    <a:lumMod val="50000"/>
                  </a:schemeClr>
                </a:solidFill>
                <a:latin typeface="+mn-lt"/>
                <a:ea typeface="+mn-ea"/>
                <a:cs typeface="+mn-cs"/>
              </a:rPr>
              <a:t>North America’s Premier Association for Cooperative Procurement</a:t>
            </a:r>
          </a:p>
          <a:p>
            <a:pPr marL="285750" indent="-285750">
              <a:spcBef>
                <a:spcPts val="1000"/>
              </a:spcBef>
              <a:spcAft>
                <a:spcPts val="450"/>
              </a:spcAft>
              <a:buClr>
                <a:schemeClr val="accent2"/>
              </a:buClr>
              <a:buSzPct val="85000"/>
              <a:buFont typeface="Wingdings" pitchFamily="2" charset="2"/>
              <a:buChar char="§"/>
            </a:pPr>
            <a:r>
              <a:rPr lang="en-US" sz="2000" b="1" i="0" kern="1200" dirty="0">
                <a:solidFill>
                  <a:schemeClr val="accent2">
                    <a:lumMod val="50000"/>
                  </a:schemeClr>
                </a:solidFill>
                <a:latin typeface="+mn-lt"/>
                <a:ea typeface="+mn-ea"/>
                <a:cs typeface="+mn-cs"/>
              </a:rPr>
              <a:t>360 membership of Cooperative organizations, Strategic Suppliers with a cooperative contract and public procurement and government employees</a:t>
            </a:r>
          </a:p>
          <a:p>
            <a:pPr marL="285750" indent="-285750">
              <a:spcBef>
                <a:spcPts val="1000"/>
              </a:spcBef>
              <a:spcAft>
                <a:spcPts val="450"/>
              </a:spcAft>
              <a:buClr>
                <a:schemeClr val="accent2"/>
              </a:buClr>
              <a:buSzPct val="85000"/>
              <a:buFont typeface="Wingdings" pitchFamily="2" charset="2"/>
              <a:buChar char="§"/>
            </a:pPr>
            <a:r>
              <a:rPr lang="en-US" sz="2000" b="1" i="0" kern="1200" dirty="0">
                <a:solidFill>
                  <a:schemeClr val="accent2">
                    <a:lumMod val="50000"/>
                  </a:schemeClr>
                </a:solidFill>
                <a:latin typeface="+mn-lt"/>
                <a:ea typeface="+mn-ea"/>
                <a:cs typeface="+mn-cs"/>
              </a:rPr>
              <a:t>Goals are three-fold:  Educational Outreach, Legislative Advocacy and Collaboration</a:t>
            </a:r>
          </a:p>
        </p:txBody>
      </p:sp>
    </p:spTree>
    <p:extLst>
      <p:ext uri="{BB962C8B-B14F-4D97-AF65-F5344CB8AC3E}">
        <p14:creationId xmlns:p14="http://schemas.microsoft.com/office/powerpoint/2010/main" val="39207244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DFBA15-30C8-AB86-F35F-DE1E32141017}"/>
              </a:ext>
            </a:extLst>
          </p:cNvPr>
          <p:cNvSpPr txBox="1"/>
          <p:nvPr/>
        </p:nvSpPr>
        <p:spPr>
          <a:xfrm>
            <a:off x="6096000" y="5251429"/>
            <a:ext cx="5652225" cy="868680"/>
          </a:xfrm>
          <a:prstGeom prst="rect">
            <a:avLst/>
          </a:prstGeom>
        </p:spPr>
        <p:txBody>
          <a:bodyPr vert="horz" lIns="91440" tIns="45720" rIns="91440" bIns="45720" rtlCol="0" anchor="ctr">
            <a:normAutofit/>
          </a:bodyPr>
          <a:lstStyle/>
          <a:p>
            <a:pPr algn="ctr">
              <a:lnSpc>
                <a:spcPct val="90000"/>
              </a:lnSpc>
              <a:spcBef>
                <a:spcPct val="0"/>
              </a:spcBef>
              <a:spcAft>
                <a:spcPts val="450"/>
              </a:spcAft>
            </a:pPr>
            <a:r>
              <a:rPr lang="en-US" sz="4000" b="1" kern="1200" dirty="0">
                <a:solidFill>
                  <a:schemeClr val="tx1"/>
                </a:solidFill>
                <a:latin typeface="+mj-lt"/>
                <a:ea typeface="+mj-ea"/>
                <a:cs typeface="+mj-cs"/>
              </a:rPr>
              <a:t>NCPPAssociation.org </a:t>
            </a:r>
          </a:p>
        </p:txBody>
      </p:sp>
      <p:pic>
        <p:nvPicPr>
          <p:cNvPr id="3" name="Picture 2" descr="Text&#10;&#10;Description automatically generated">
            <a:extLst>
              <a:ext uri="{FF2B5EF4-FFF2-40B4-BE49-F238E27FC236}">
                <a16:creationId xmlns:a16="http://schemas.microsoft.com/office/drawing/2014/main" id="{3E3750C5-9AE3-CEB9-0949-34C671A700AD}"/>
              </a:ext>
            </a:extLst>
          </p:cNvPr>
          <p:cNvPicPr>
            <a:picLocks noChangeAspect="1"/>
          </p:cNvPicPr>
          <p:nvPr/>
        </p:nvPicPr>
        <p:blipFill rotWithShape="1">
          <a:blip r:embed="rId2"/>
          <a:srcRect l="2295" r="3" b="3"/>
          <a:stretch>
            <a:fillRect/>
          </a:stretch>
        </p:blipFill>
        <p:spPr>
          <a:xfrm rot="16200000">
            <a:off x="6935724" y="-468342"/>
            <a:ext cx="4087368" cy="5577840"/>
          </a:xfrm>
          <a:prstGeom prst="rect">
            <a:avLst/>
          </a:prstGeom>
        </p:spPr>
      </p:pic>
      <p:pic>
        <p:nvPicPr>
          <p:cNvPr id="5" name="Picture 4">
            <a:extLst>
              <a:ext uri="{FF2B5EF4-FFF2-40B4-BE49-F238E27FC236}">
                <a16:creationId xmlns:a16="http://schemas.microsoft.com/office/drawing/2014/main" id="{3031CFDD-2318-9EDC-5BA9-E2173D364A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287" y="0"/>
            <a:ext cx="5313872" cy="6858000"/>
          </a:xfrm>
          <a:prstGeom prst="rect">
            <a:avLst/>
          </a:prstGeom>
        </p:spPr>
      </p:pic>
    </p:spTree>
    <p:extLst>
      <p:ext uri="{BB962C8B-B14F-4D97-AF65-F5344CB8AC3E}">
        <p14:creationId xmlns:p14="http://schemas.microsoft.com/office/powerpoint/2010/main" val="3526641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59E905-E410-1D72-CF68-61D600B83DE7}"/>
              </a:ext>
            </a:extLst>
          </p:cNvPr>
          <p:cNvSpPr>
            <a:spLocks noGrp="1"/>
          </p:cNvSpPr>
          <p:nvPr>
            <p:ph idx="1"/>
          </p:nvPr>
        </p:nvSpPr>
        <p:spPr>
          <a:xfrm>
            <a:off x="4911292" y="523784"/>
            <a:ext cx="6607608" cy="5610316"/>
          </a:xfrm>
        </p:spPr>
        <p:txBody>
          <a:bodyPr vert="horz" lIns="91440" tIns="45720" rIns="91440" bIns="45720" rtlCol="0">
            <a:noAutofit/>
          </a:bodyPr>
          <a:lstStyle/>
          <a:p>
            <a:pPr marL="0" indent="0" algn="ctr">
              <a:buClr>
                <a:schemeClr val="accent3"/>
              </a:buClr>
              <a:buNone/>
            </a:pPr>
            <a:r>
              <a:rPr lang="en-US" sz="2800" b="1" dirty="0"/>
              <a:t>A group of entities combine their specifications into a single solicitation that can be used by all who contribute and participate.</a:t>
            </a:r>
          </a:p>
          <a:p>
            <a:pPr marL="0" indent="0" algn="ctr">
              <a:buClr>
                <a:schemeClr val="accent3"/>
              </a:buClr>
              <a:buNone/>
            </a:pPr>
            <a:r>
              <a:rPr lang="en-US" sz="2800" b="1" dirty="0"/>
              <a:t>OR</a:t>
            </a:r>
          </a:p>
          <a:p>
            <a:pPr marL="0" indent="0" algn="ctr">
              <a:buClr>
                <a:schemeClr val="accent3"/>
              </a:buClr>
              <a:buNone/>
            </a:pPr>
            <a:r>
              <a:rPr lang="en-US" sz="2800" b="1" dirty="0"/>
              <a:t>A cooperative organization or government entity issues a solicitation where the resulting contact can be “piggybacked” upon by other agencies.</a:t>
            </a:r>
          </a:p>
        </p:txBody>
      </p:sp>
      <p:sp>
        <p:nvSpPr>
          <p:cNvPr id="2" name="Title 1">
            <a:extLst>
              <a:ext uri="{FF2B5EF4-FFF2-40B4-BE49-F238E27FC236}">
                <a16:creationId xmlns:a16="http://schemas.microsoft.com/office/drawing/2014/main" id="{A7122A94-A440-F559-DBCB-F1C353AF87E7}"/>
              </a:ext>
            </a:extLst>
          </p:cNvPr>
          <p:cNvSpPr>
            <a:spLocks noGrp="1"/>
          </p:cNvSpPr>
          <p:nvPr>
            <p:ph type="title"/>
          </p:nvPr>
        </p:nvSpPr>
        <p:spPr>
          <a:xfrm>
            <a:off x="538162" y="1065174"/>
            <a:ext cx="3638550" cy="4727652"/>
          </a:xfrm>
        </p:spPr>
        <p:txBody>
          <a:bodyPr/>
          <a:lstStyle/>
          <a:p>
            <a:r>
              <a:rPr lang="en-US" dirty="0"/>
              <a:t>What is Cooperative Procurement? </a:t>
            </a:r>
            <a:endParaRPr lang="en-GB" dirty="0"/>
          </a:p>
        </p:txBody>
      </p:sp>
    </p:spTree>
    <p:extLst>
      <p:ext uri="{BB962C8B-B14F-4D97-AF65-F5344CB8AC3E}">
        <p14:creationId xmlns:p14="http://schemas.microsoft.com/office/powerpoint/2010/main" val="2399072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B55A158B-BCF3-9542-9167-C24EBDDACB7A}" type="slidenum">
              <a:rPr lang="uk-UA"/>
              <a:pPr/>
              <a:t>4</a:t>
            </a:fld>
            <a:endParaRPr lang="uk-UA" dirty="0"/>
          </a:p>
        </p:txBody>
      </p:sp>
      <p:sp>
        <p:nvSpPr>
          <p:cNvPr id="5" name="Title 1"/>
          <p:cNvSpPr>
            <a:spLocks noGrp="1"/>
          </p:cNvSpPr>
          <p:nvPr>
            <p:ph type="title"/>
          </p:nvPr>
        </p:nvSpPr>
        <p:spPr>
          <a:xfrm>
            <a:off x="308225" y="615244"/>
            <a:ext cx="3089730" cy="1737538"/>
          </a:xfrm>
        </p:spPr>
        <p:txBody>
          <a:bodyPr>
            <a:noAutofit/>
          </a:bodyPr>
          <a:lstStyle/>
          <a:p>
            <a:r>
              <a:rPr lang="en-US" sz="3200" dirty="0">
                <a:solidFill>
                  <a:srgbClr val="0F2B33"/>
                </a:solidFill>
              </a:rPr>
              <a:t>Why Do Buyers Choose Cooperative?</a:t>
            </a:r>
            <a:br>
              <a:rPr lang="en-US" sz="3200" dirty="0">
                <a:solidFill>
                  <a:srgbClr val="0F2B33"/>
                </a:solidFill>
              </a:rPr>
            </a:br>
            <a:br>
              <a:rPr lang="en-US" sz="3200" dirty="0">
                <a:solidFill>
                  <a:srgbClr val="0F2B33"/>
                </a:solidFill>
              </a:rPr>
            </a:br>
            <a:br>
              <a:rPr lang="en-US" sz="3200" dirty="0">
                <a:solidFill>
                  <a:srgbClr val="0F2B33"/>
                </a:solidFill>
              </a:rPr>
            </a:br>
            <a:br>
              <a:rPr lang="en-US" sz="3200" dirty="0">
                <a:solidFill>
                  <a:srgbClr val="0F2B33"/>
                </a:solidFill>
              </a:rPr>
            </a:br>
            <a:endParaRPr lang="en-US" sz="3200" dirty="0"/>
          </a:p>
        </p:txBody>
      </p:sp>
      <p:sp>
        <p:nvSpPr>
          <p:cNvPr id="17" name="Rectangle 16"/>
          <p:cNvSpPr/>
          <p:nvPr/>
        </p:nvSpPr>
        <p:spPr>
          <a:xfrm>
            <a:off x="780836" y="6352812"/>
            <a:ext cx="10303719" cy="436227"/>
          </a:xfrm>
          <a:prstGeom prst="rect">
            <a:avLst/>
          </a:prstGeom>
        </p:spPr>
        <p:txBody>
          <a:bodyPr wrap="square">
            <a:noAutofit/>
          </a:bodyPr>
          <a:lstStyle/>
          <a:p>
            <a:pPr algn="r"/>
            <a:r>
              <a:rPr lang="en-US" sz="1200" dirty="0">
                <a:solidFill>
                  <a:srgbClr val="282727"/>
                </a:solidFill>
              </a:rPr>
              <a:t>Source: GovWin’s Survey of Government Contractor Sales Expectations, GovWin’s</a:t>
            </a:r>
          </a:p>
          <a:p>
            <a:pPr algn="r"/>
            <a:r>
              <a:rPr lang="en-US" sz="1200" dirty="0">
                <a:solidFill>
                  <a:srgbClr val="282727"/>
                </a:solidFill>
              </a:rPr>
              <a:t>Survey of Government Procurement Professionals</a:t>
            </a:r>
          </a:p>
          <a:p>
            <a:pPr algn="r">
              <a:lnSpc>
                <a:spcPts val="3200"/>
              </a:lnSpc>
            </a:pPr>
            <a:endParaRPr lang="en-US" sz="1200" dirty="0">
              <a:solidFill>
                <a:srgbClr val="282727"/>
              </a:solidFill>
            </a:endParaRPr>
          </a:p>
        </p:txBody>
      </p:sp>
      <p:graphicFrame>
        <p:nvGraphicFramePr>
          <p:cNvPr id="23" name="Chart 22"/>
          <p:cNvGraphicFramePr/>
          <p:nvPr>
            <p:extLst>
              <p:ext uri="{D42A27DB-BD31-4B8C-83A1-F6EECF244321}">
                <p14:modId xmlns:p14="http://schemas.microsoft.com/office/powerpoint/2010/main" val="3532659327"/>
              </p:ext>
            </p:extLst>
          </p:nvPr>
        </p:nvGraphicFramePr>
        <p:xfrm>
          <a:off x="3626778" y="615244"/>
          <a:ext cx="8565222" cy="552870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0464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CD81E-1E9D-E16D-EA6C-B6F0468CEA8A}"/>
              </a:ext>
            </a:extLst>
          </p:cNvPr>
          <p:cNvSpPr>
            <a:spLocks noGrp="1"/>
          </p:cNvSpPr>
          <p:nvPr>
            <p:ph type="title"/>
          </p:nvPr>
        </p:nvSpPr>
        <p:spPr>
          <a:xfrm>
            <a:off x="838200" y="365125"/>
            <a:ext cx="10515600" cy="1325563"/>
          </a:xfrm>
        </p:spPr>
        <p:txBody>
          <a:bodyPr vert="horz" lIns="91440" tIns="45720" rIns="91440" bIns="45720" rtlCol="0" anchor="ctr" anchorCtr="0">
            <a:normAutofit/>
          </a:bodyPr>
          <a:lstStyle/>
          <a:p>
            <a:r>
              <a:rPr lang="en-US" kern="1200">
                <a:latin typeface="+mj-lt"/>
                <a:ea typeface="+mj-ea"/>
                <a:cs typeface="+mj-cs"/>
              </a:rPr>
              <a:t>Governments Making Cooperative Purchases</a:t>
            </a:r>
          </a:p>
        </p:txBody>
      </p:sp>
      <p:sp>
        <p:nvSpPr>
          <p:cNvPr id="17" name="TextBox 16">
            <a:extLst>
              <a:ext uri="{FF2B5EF4-FFF2-40B4-BE49-F238E27FC236}">
                <a16:creationId xmlns:a16="http://schemas.microsoft.com/office/drawing/2014/main" id="{36D39137-8032-05C0-8388-A62AFC15EEAB}"/>
              </a:ext>
            </a:extLst>
          </p:cNvPr>
          <p:cNvSpPr txBox="1"/>
          <p:nvPr/>
        </p:nvSpPr>
        <p:spPr>
          <a:xfrm>
            <a:off x="838200" y="1825625"/>
            <a:ext cx="2882462" cy="4297678"/>
          </a:xfrm>
          <a:prstGeom prst="rect">
            <a:avLst/>
          </a:prstGeom>
        </p:spPr>
        <p:txBody>
          <a:bodyPr vert="horz" lIns="91440" tIns="45720" rIns="91440" bIns="45720" rtlCol="0">
            <a:normAutofit/>
          </a:bodyPr>
          <a:lstStyle/>
          <a:p>
            <a:pPr>
              <a:lnSpc>
                <a:spcPct val="90000"/>
              </a:lnSpc>
              <a:spcBef>
                <a:spcPts val="1000"/>
              </a:spcBef>
              <a:spcAft>
                <a:spcPts val="800"/>
              </a:spcAft>
              <a:buFont typeface="Arial" panose="020B0604020202020204" pitchFamily="34" charset="0"/>
            </a:pPr>
            <a:r>
              <a:rPr lang="en-US" i="1" dirty="0"/>
              <a:t>SLED Cooperative Purchasing Market Landscape</a:t>
            </a:r>
          </a:p>
          <a:p>
            <a:pPr>
              <a:lnSpc>
                <a:spcPct val="90000"/>
              </a:lnSpc>
              <a:spcBef>
                <a:spcPts val="1000"/>
              </a:spcBef>
              <a:spcAft>
                <a:spcPts val="800"/>
              </a:spcAft>
              <a:buFont typeface="Arial" panose="020B0604020202020204" pitchFamily="34" charset="0"/>
            </a:pPr>
            <a:r>
              <a:rPr lang="en-US" i="1" dirty="0"/>
              <a:t>GovWin By </a:t>
            </a:r>
            <a:r>
              <a:rPr lang="en-US" i="1" dirty="0" err="1"/>
              <a:t>Deltek</a:t>
            </a:r>
            <a:r>
              <a:rPr lang="en-US" i="1" dirty="0"/>
              <a:t> Oct 2023</a:t>
            </a:r>
          </a:p>
        </p:txBody>
      </p:sp>
      <p:graphicFrame>
        <p:nvGraphicFramePr>
          <p:cNvPr id="9" name="Chart 8">
            <a:extLst>
              <a:ext uri="{FF2B5EF4-FFF2-40B4-BE49-F238E27FC236}">
                <a16:creationId xmlns:a16="http://schemas.microsoft.com/office/drawing/2014/main" id="{AE32C85D-2E2E-0C12-0C76-2C9052B1D527}"/>
              </a:ext>
            </a:extLst>
          </p:cNvPr>
          <p:cNvGraphicFramePr>
            <a:graphicFrameLocks/>
          </p:cNvGraphicFramePr>
          <p:nvPr>
            <p:extLst>
              <p:ext uri="{D42A27DB-BD31-4B8C-83A1-F6EECF244321}">
                <p14:modId xmlns:p14="http://schemas.microsoft.com/office/powerpoint/2010/main" val="1028735589"/>
              </p:ext>
            </p:extLst>
          </p:nvPr>
        </p:nvGraphicFramePr>
        <p:xfrm>
          <a:off x="4038599" y="1825625"/>
          <a:ext cx="7315199" cy="42976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63100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pc="0" dirty="0">
                <a:solidFill>
                  <a:srgbClr val="0F2B33"/>
                </a:solidFill>
              </a:rPr>
              <a:t>79% of the Purchases from National Co-ops Fall into 4 out of 12 Industry Groups</a:t>
            </a:r>
            <a:endParaRPr lang="en-US" dirty="0"/>
          </a:p>
        </p:txBody>
      </p:sp>
      <p:graphicFrame>
        <p:nvGraphicFramePr>
          <p:cNvPr id="5" name="Table 4"/>
          <p:cNvGraphicFramePr>
            <a:graphicFrameLocks noGrp="1"/>
          </p:cNvGraphicFramePr>
          <p:nvPr/>
        </p:nvGraphicFramePr>
        <p:xfrm>
          <a:off x="4061304" y="63980"/>
          <a:ext cx="7544722" cy="6070115"/>
        </p:xfrm>
        <a:graphic>
          <a:graphicData uri="http://schemas.openxmlformats.org/drawingml/2006/table">
            <a:tbl>
              <a:tblPr/>
              <a:tblGrid>
                <a:gridCol w="3772361">
                  <a:extLst>
                    <a:ext uri="{9D8B030D-6E8A-4147-A177-3AD203B41FA5}">
                      <a16:colId xmlns:a16="http://schemas.microsoft.com/office/drawing/2014/main" val="20000"/>
                    </a:ext>
                  </a:extLst>
                </a:gridCol>
                <a:gridCol w="3772361">
                  <a:extLst>
                    <a:ext uri="{9D8B030D-6E8A-4147-A177-3AD203B41FA5}">
                      <a16:colId xmlns:a16="http://schemas.microsoft.com/office/drawing/2014/main" val="20001"/>
                    </a:ext>
                  </a:extLst>
                </a:gridCol>
              </a:tblGrid>
              <a:tr h="451528">
                <a:tc>
                  <a:txBody>
                    <a:bodyPr/>
                    <a:lstStyle/>
                    <a:p>
                      <a:pPr algn="ctr" rtl="0" fontAlgn="b"/>
                      <a:r>
                        <a:rPr lang="en-US" sz="1900" b="1" i="0" u="none" strike="noStrike" dirty="0">
                          <a:solidFill>
                            <a:srgbClr val="FFFFFF"/>
                          </a:solidFill>
                          <a:effectLst/>
                          <a:latin typeface="Roboto Slab" pitchFamily="2" charset="0"/>
                          <a:ea typeface="Roboto Slab" pitchFamily="2" charset="0"/>
                        </a:rPr>
                        <a:t>Major Industry Group</a:t>
                      </a:r>
                    </a:p>
                  </a:txBody>
                  <a:tcPr marL="10572" marR="10572" marT="10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b"/>
                      <a:r>
                        <a:rPr lang="en-US" sz="1900" b="1" i="0" u="none" strike="noStrike" dirty="0">
                          <a:solidFill>
                            <a:srgbClr val="FFFFFF"/>
                          </a:solidFill>
                          <a:effectLst/>
                          <a:latin typeface="Roboto Slab" pitchFamily="2" charset="0"/>
                          <a:ea typeface="Roboto Slab" pitchFamily="2" charset="0"/>
                        </a:rPr>
                        <a:t>Share of Co-op Purchases</a:t>
                      </a:r>
                    </a:p>
                  </a:txBody>
                  <a:tcPr marL="10572" marR="10572" marT="10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451528">
                <a:tc>
                  <a:txBody>
                    <a:bodyPr/>
                    <a:lstStyle/>
                    <a:p>
                      <a:pPr algn="l" rtl="0" fontAlgn="b"/>
                      <a:r>
                        <a:rPr lang="en-US" sz="1900" b="0" i="0" u="none" strike="noStrike" dirty="0">
                          <a:solidFill>
                            <a:srgbClr val="000000"/>
                          </a:solidFill>
                          <a:effectLst/>
                          <a:latin typeface="Roboto Slab" pitchFamily="2" charset="0"/>
                          <a:ea typeface="Roboto Slab" pitchFamily="2" charset="0"/>
                        </a:rPr>
                        <a:t>Architecture and Engineering</a:t>
                      </a:r>
                    </a:p>
                  </a:txBody>
                  <a:tcPr marL="10572" marR="10572" marT="10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900" b="0" i="0" u="none" strike="noStrike" dirty="0">
                          <a:solidFill>
                            <a:srgbClr val="000000"/>
                          </a:solidFill>
                          <a:effectLst/>
                          <a:latin typeface="Roboto Slab" pitchFamily="2" charset="0"/>
                          <a:ea typeface="Roboto Slab" pitchFamily="2" charset="0"/>
                        </a:rPr>
                        <a:t>0.50%</a:t>
                      </a:r>
                    </a:p>
                  </a:txBody>
                  <a:tcPr marL="10572" marR="10572" marT="10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51528">
                <a:tc>
                  <a:txBody>
                    <a:bodyPr/>
                    <a:lstStyle/>
                    <a:p>
                      <a:pPr algn="l" rtl="0" fontAlgn="b"/>
                      <a:r>
                        <a:rPr lang="en-US" sz="1900" b="0" i="0" u="none" strike="noStrike" dirty="0">
                          <a:solidFill>
                            <a:srgbClr val="000000"/>
                          </a:solidFill>
                          <a:effectLst/>
                          <a:latin typeface="Roboto Slab" pitchFamily="2" charset="0"/>
                          <a:ea typeface="Roboto Slab" pitchFamily="2" charset="0"/>
                        </a:rPr>
                        <a:t>Construction &amp; Equipment</a:t>
                      </a:r>
                    </a:p>
                  </a:txBody>
                  <a:tcPr marL="10572" marR="10572" marT="10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900" b="1" i="0" u="none" strike="noStrike" dirty="0">
                          <a:solidFill>
                            <a:srgbClr val="000000"/>
                          </a:solidFill>
                          <a:effectLst/>
                          <a:latin typeface="Roboto Slab" pitchFamily="2" charset="0"/>
                          <a:ea typeface="Roboto Slab" pitchFamily="2" charset="0"/>
                        </a:rPr>
                        <a:t>22.40%</a:t>
                      </a:r>
                    </a:p>
                  </a:txBody>
                  <a:tcPr marL="10572" marR="10572" marT="10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0002"/>
                  </a:ext>
                </a:extLst>
              </a:tr>
              <a:tr h="451528">
                <a:tc>
                  <a:txBody>
                    <a:bodyPr/>
                    <a:lstStyle/>
                    <a:p>
                      <a:pPr algn="l" rtl="0" fontAlgn="b"/>
                      <a:r>
                        <a:rPr lang="en-US" sz="1900" b="0" i="0" u="none" strike="noStrike" dirty="0">
                          <a:solidFill>
                            <a:srgbClr val="000000"/>
                          </a:solidFill>
                          <a:effectLst/>
                          <a:latin typeface="Roboto Slab" pitchFamily="2" charset="0"/>
                          <a:ea typeface="Roboto Slab" pitchFamily="2" charset="0"/>
                        </a:rPr>
                        <a:t>Education Products and Services</a:t>
                      </a:r>
                    </a:p>
                  </a:txBody>
                  <a:tcPr marL="10572" marR="10572" marT="10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900" b="0" i="0" u="none" strike="noStrike" dirty="0">
                          <a:solidFill>
                            <a:srgbClr val="000000"/>
                          </a:solidFill>
                          <a:effectLst/>
                          <a:latin typeface="Roboto Slab" pitchFamily="2" charset="0"/>
                          <a:ea typeface="Roboto Slab" pitchFamily="2" charset="0"/>
                        </a:rPr>
                        <a:t>7.60%</a:t>
                      </a:r>
                    </a:p>
                  </a:txBody>
                  <a:tcPr marL="10572" marR="10572" marT="10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51528">
                <a:tc>
                  <a:txBody>
                    <a:bodyPr/>
                    <a:lstStyle/>
                    <a:p>
                      <a:pPr algn="l" rtl="0" fontAlgn="b"/>
                      <a:r>
                        <a:rPr lang="en-US" sz="1900" b="0" i="0" u="none" strike="noStrike" dirty="0">
                          <a:solidFill>
                            <a:srgbClr val="000000"/>
                          </a:solidFill>
                          <a:effectLst/>
                          <a:latin typeface="Roboto Slab" pitchFamily="2" charset="0"/>
                          <a:ea typeface="Roboto Slab" pitchFamily="2" charset="0"/>
                        </a:rPr>
                        <a:t>Environmental Services</a:t>
                      </a:r>
                    </a:p>
                  </a:txBody>
                  <a:tcPr marL="10572" marR="10572" marT="10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900" b="0" i="0" u="none" strike="noStrike" dirty="0">
                          <a:solidFill>
                            <a:srgbClr val="000000"/>
                          </a:solidFill>
                          <a:effectLst/>
                          <a:latin typeface="Roboto Slab" pitchFamily="2" charset="0"/>
                          <a:ea typeface="Roboto Slab" pitchFamily="2" charset="0"/>
                        </a:rPr>
                        <a:t>1.20%</a:t>
                      </a:r>
                    </a:p>
                  </a:txBody>
                  <a:tcPr marL="10572" marR="10572" marT="10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51779">
                <a:tc>
                  <a:txBody>
                    <a:bodyPr/>
                    <a:lstStyle/>
                    <a:p>
                      <a:pPr algn="l" rtl="0" fontAlgn="b"/>
                      <a:r>
                        <a:rPr lang="en-US" sz="1900" b="0" i="0" u="none" strike="noStrike" dirty="0">
                          <a:solidFill>
                            <a:srgbClr val="000000"/>
                          </a:solidFill>
                          <a:effectLst/>
                          <a:latin typeface="Roboto Slab" pitchFamily="2" charset="0"/>
                          <a:ea typeface="Roboto Slab" pitchFamily="2" charset="0"/>
                        </a:rPr>
                        <a:t>Financial Services and Insurance</a:t>
                      </a:r>
                    </a:p>
                  </a:txBody>
                  <a:tcPr marL="10572" marR="10572" marT="10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900" b="0" i="0" u="none" strike="noStrike" dirty="0">
                          <a:solidFill>
                            <a:srgbClr val="000000"/>
                          </a:solidFill>
                          <a:effectLst/>
                          <a:latin typeface="Roboto Slab" pitchFamily="2" charset="0"/>
                          <a:ea typeface="Roboto Slab" pitchFamily="2" charset="0"/>
                        </a:rPr>
                        <a:t>0.30%</a:t>
                      </a:r>
                    </a:p>
                  </a:txBody>
                  <a:tcPr marL="10572" marR="10572" marT="10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51528">
                <a:tc>
                  <a:txBody>
                    <a:bodyPr/>
                    <a:lstStyle/>
                    <a:p>
                      <a:pPr algn="l" rtl="0" fontAlgn="b"/>
                      <a:r>
                        <a:rPr lang="en-US" sz="1900" b="0" i="0" u="none" strike="noStrike" dirty="0">
                          <a:solidFill>
                            <a:srgbClr val="000000"/>
                          </a:solidFill>
                          <a:effectLst/>
                          <a:latin typeface="Roboto Slab" pitchFamily="2" charset="0"/>
                          <a:ea typeface="Roboto Slab" pitchFamily="2" charset="0"/>
                        </a:rPr>
                        <a:t>Healthcare</a:t>
                      </a:r>
                    </a:p>
                  </a:txBody>
                  <a:tcPr marL="10572" marR="10572" marT="10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900" b="0" i="0" u="none" strike="noStrike" dirty="0">
                          <a:solidFill>
                            <a:srgbClr val="000000"/>
                          </a:solidFill>
                          <a:effectLst/>
                          <a:latin typeface="Roboto Slab" pitchFamily="2" charset="0"/>
                          <a:ea typeface="Roboto Slab" pitchFamily="2" charset="0"/>
                        </a:rPr>
                        <a:t>2.60%</a:t>
                      </a:r>
                    </a:p>
                  </a:txBody>
                  <a:tcPr marL="10572" marR="10572" marT="10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51528">
                <a:tc>
                  <a:txBody>
                    <a:bodyPr/>
                    <a:lstStyle/>
                    <a:p>
                      <a:pPr algn="l" rtl="0" fontAlgn="b"/>
                      <a:r>
                        <a:rPr lang="en-US" sz="1900" b="0" i="0" u="none" strike="noStrike" dirty="0">
                          <a:solidFill>
                            <a:srgbClr val="000000"/>
                          </a:solidFill>
                          <a:effectLst/>
                          <a:latin typeface="Roboto Slab" pitchFamily="2" charset="0"/>
                          <a:ea typeface="Roboto Slab" pitchFamily="2" charset="0"/>
                        </a:rPr>
                        <a:t>Operations and Maintenance</a:t>
                      </a:r>
                    </a:p>
                  </a:txBody>
                  <a:tcPr marL="10572" marR="10572" marT="10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900" b="1" i="0" u="none" strike="noStrike" dirty="0">
                          <a:solidFill>
                            <a:srgbClr val="000000"/>
                          </a:solidFill>
                          <a:effectLst/>
                          <a:latin typeface="Roboto Slab" pitchFamily="2" charset="0"/>
                          <a:ea typeface="Roboto Slab" pitchFamily="2" charset="0"/>
                        </a:rPr>
                        <a:t>21.90%</a:t>
                      </a:r>
                    </a:p>
                  </a:txBody>
                  <a:tcPr marL="10572" marR="10572" marT="10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0007"/>
                  </a:ext>
                </a:extLst>
              </a:tr>
              <a:tr h="451528">
                <a:tc>
                  <a:txBody>
                    <a:bodyPr/>
                    <a:lstStyle/>
                    <a:p>
                      <a:pPr algn="l" rtl="0" fontAlgn="b"/>
                      <a:r>
                        <a:rPr lang="en-US" sz="1900" b="0" i="0" u="none" strike="noStrike" dirty="0">
                          <a:solidFill>
                            <a:srgbClr val="000000"/>
                          </a:solidFill>
                          <a:effectLst/>
                          <a:latin typeface="Roboto Slab" pitchFamily="2" charset="0"/>
                          <a:ea typeface="Roboto Slab" pitchFamily="2" charset="0"/>
                        </a:rPr>
                        <a:t>Professional Business Services</a:t>
                      </a:r>
                    </a:p>
                  </a:txBody>
                  <a:tcPr marL="10572" marR="10572" marT="10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900" b="0" i="0" u="none" strike="noStrike" dirty="0">
                          <a:solidFill>
                            <a:srgbClr val="000000"/>
                          </a:solidFill>
                          <a:effectLst/>
                          <a:latin typeface="Roboto Slab" pitchFamily="2" charset="0"/>
                          <a:ea typeface="Roboto Slab" pitchFamily="2" charset="0"/>
                        </a:rPr>
                        <a:t>4.50%</a:t>
                      </a:r>
                    </a:p>
                  </a:txBody>
                  <a:tcPr marL="10572" marR="10572" marT="10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51528">
                <a:tc>
                  <a:txBody>
                    <a:bodyPr/>
                    <a:lstStyle/>
                    <a:p>
                      <a:pPr algn="l" rtl="0" fontAlgn="b"/>
                      <a:r>
                        <a:rPr lang="en-US" sz="1900" b="0" i="0" u="none" strike="noStrike" dirty="0">
                          <a:solidFill>
                            <a:srgbClr val="000000"/>
                          </a:solidFill>
                          <a:effectLst/>
                          <a:latin typeface="Roboto Slab" pitchFamily="2" charset="0"/>
                          <a:ea typeface="Roboto Slab" pitchFamily="2" charset="0"/>
                        </a:rPr>
                        <a:t>Public Safety</a:t>
                      </a:r>
                    </a:p>
                  </a:txBody>
                  <a:tcPr marL="10572" marR="10572" marT="10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900" b="0" i="0" u="none" strike="noStrike" dirty="0">
                          <a:solidFill>
                            <a:srgbClr val="000000"/>
                          </a:solidFill>
                          <a:effectLst/>
                          <a:latin typeface="Roboto Slab" pitchFamily="2" charset="0"/>
                          <a:ea typeface="Roboto Slab" pitchFamily="2" charset="0"/>
                        </a:rPr>
                        <a:t>3.10%</a:t>
                      </a:r>
                    </a:p>
                  </a:txBody>
                  <a:tcPr marL="10572" marR="10572" marT="10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451528">
                <a:tc>
                  <a:txBody>
                    <a:bodyPr/>
                    <a:lstStyle/>
                    <a:p>
                      <a:pPr algn="l" rtl="0" fontAlgn="b"/>
                      <a:r>
                        <a:rPr lang="en-US" sz="1900" b="0" i="0" u="none" strike="noStrike" dirty="0">
                          <a:solidFill>
                            <a:srgbClr val="000000"/>
                          </a:solidFill>
                          <a:effectLst/>
                          <a:latin typeface="Roboto Slab" pitchFamily="2" charset="0"/>
                          <a:ea typeface="Roboto Slab" pitchFamily="2" charset="0"/>
                        </a:rPr>
                        <a:t>Technology and Telecom</a:t>
                      </a:r>
                    </a:p>
                  </a:txBody>
                  <a:tcPr marL="10572" marR="10572" marT="10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900" b="1" i="0" u="none" strike="noStrike" dirty="0">
                          <a:solidFill>
                            <a:srgbClr val="000000"/>
                          </a:solidFill>
                          <a:effectLst/>
                          <a:latin typeface="Roboto Slab" pitchFamily="2" charset="0"/>
                          <a:ea typeface="Roboto Slab" pitchFamily="2" charset="0"/>
                        </a:rPr>
                        <a:t>19.90%</a:t>
                      </a:r>
                    </a:p>
                  </a:txBody>
                  <a:tcPr marL="10572" marR="10572" marT="10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0010"/>
                  </a:ext>
                </a:extLst>
              </a:tr>
              <a:tr h="451528">
                <a:tc>
                  <a:txBody>
                    <a:bodyPr/>
                    <a:lstStyle/>
                    <a:p>
                      <a:pPr algn="l" rtl="0" fontAlgn="b"/>
                      <a:r>
                        <a:rPr lang="en-US" sz="1900" b="0" i="0" u="none" strike="noStrike" dirty="0">
                          <a:solidFill>
                            <a:srgbClr val="000000"/>
                          </a:solidFill>
                          <a:effectLst/>
                          <a:latin typeface="Roboto Slab" pitchFamily="2" charset="0"/>
                          <a:ea typeface="Roboto Slab" pitchFamily="2" charset="0"/>
                        </a:rPr>
                        <a:t>Transportation/Vehicles</a:t>
                      </a:r>
                    </a:p>
                  </a:txBody>
                  <a:tcPr marL="10572" marR="10572" marT="10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900" b="1" i="0" u="none" strike="noStrike" dirty="0">
                          <a:solidFill>
                            <a:srgbClr val="000000"/>
                          </a:solidFill>
                          <a:effectLst/>
                          <a:latin typeface="Roboto Slab" pitchFamily="2" charset="0"/>
                          <a:ea typeface="Roboto Slab" pitchFamily="2" charset="0"/>
                        </a:rPr>
                        <a:t>15.10%</a:t>
                      </a:r>
                    </a:p>
                  </a:txBody>
                  <a:tcPr marL="10572" marR="10572" marT="10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0011"/>
                  </a:ext>
                </a:extLst>
              </a:tr>
              <a:tr h="451528">
                <a:tc>
                  <a:txBody>
                    <a:bodyPr/>
                    <a:lstStyle/>
                    <a:p>
                      <a:pPr algn="l" rtl="0" fontAlgn="b"/>
                      <a:r>
                        <a:rPr lang="en-US" sz="1900" b="0" i="0" u="none" strike="noStrike" dirty="0">
                          <a:solidFill>
                            <a:srgbClr val="000000"/>
                          </a:solidFill>
                          <a:effectLst/>
                          <a:latin typeface="Roboto Slab" pitchFamily="2" charset="0"/>
                          <a:ea typeface="Roboto Slab" pitchFamily="2" charset="0"/>
                        </a:rPr>
                        <a:t>Water and Energy</a:t>
                      </a:r>
                    </a:p>
                  </a:txBody>
                  <a:tcPr marL="10572" marR="10572" marT="10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900" b="0" i="0" u="none" strike="noStrike" dirty="0">
                          <a:solidFill>
                            <a:srgbClr val="000000"/>
                          </a:solidFill>
                          <a:effectLst/>
                          <a:latin typeface="Roboto Slab" pitchFamily="2" charset="0"/>
                          <a:ea typeface="Roboto Slab" pitchFamily="2" charset="0"/>
                        </a:rPr>
                        <a:t>1.00%</a:t>
                      </a:r>
                    </a:p>
                  </a:txBody>
                  <a:tcPr marL="10572" marR="10572" marT="105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
        <p:nvSpPr>
          <p:cNvPr id="8" name="Rectangle 7"/>
          <p:cNvSpPr/>
          <p:nvPr/>
        </p:nvSpPr>
        <p:spPr>
          <a:xfrm>
            <a:off x="406400" y="5219114"/>
            <a:ext cx="3391877" cy="707694"/>
          </a:xfrm>
          <a:prstGeom prst="rect">
            <a:avLst/>
          </a:prstGeom>
        </p:spPr>
        <p:txBody>
          <a:bodyPr wrap="square">
            <a:spAutoFit/>
          </a:bodyPr>
          <a:lstStyle/>
          <a:p>
            <a:pPr defTabSz="609585">
              <a:defRPr/>
            </a:pPr>
            <a:r>
              <a:rPr lang="en-US" sz="1333" dirty="0">
                <a:solidFill>
                  <a:srgbClr val="282727"/>
                </a:solidFill>
                <a:latin typeface="Arial" panose="020B0604020202020204"/>
                <a:ea typeface="Roboto Slab" pitchFamily="2" charset="0"/>
              </a:rPr>
              <a:t>Source: GovWin database of 3,100 purchases made through national co-ops in last two years</a:t>
            </a:r>
          </a:p>
        </p:txBody>
      </p:sp>
    </p:spTree>
    <p:extLst>
      <p:ext uri="{BB962C8B-B14F-4D97-AF65-F5344CB8AC3E}">
        <p14:creationId xmlns:p14="http://schemas.microsoft.com/office/powerpoint/2010/main" val="3404385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hand holding a pen over a graph&#10;&#10;Description automatically generated">
            <a:extLst>
              <a:ext uri="{FF2B5EF4-FFF2-40B4-BE49-F238E27FC236}">
                <a16:creationId xmlns:a16="http://schemas.microsoft.com/office/drawing/2014/main" id="{D12B89FB-73A8-6BCB-3052-A47763BB969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0987" r="10987"/>
          <a:stretch/>
        </p:blipFill>
        <p:spPr>
          <a:xfrm>
            <a:off x="4911292" y="523784"/>
            <a:ext cx="6607608" cy="5610316"/>
          </a:xfrm>
          <a:noFill/>
        </p:spPr>
      </p:pic>
      <p:sp>
        <p:nvSpPr>
          <p:cNvPr id="5" name="Title 4">
            <a:extLst>
              <a:ext uri="{FF2B5EF4-FFF2-40B4-BE49-F238E27FC236}">
                <a16:creationId xmlns:a16="http://schemas.microsoft.com/office/drawing/2014/main" id="{3396AF64-9F3A-0577-0F1D-8A5859BE3AF6}"/>
              </a:ext>
            </a:extLst>
          </p:cNvPr>
          <p:cNvSpPr>
            <a:spLocks noGrp="1"/>
          </p:cNvSpPr>
          <p:nvPr>
            <p:ph type="title"/>
          </p:nvPr>
        </p:nvSpPr>
        <p:spPr>
          <a:xfrm>
            <a:off x="538162" y="1065174"/>
            <a:ext cx="3638550" cy="4727652"/>
          </a:xfrm>
        </p:spPr>
        <p:txBody>
          <a:bodyPr anchor="ctr">
            <a:normAutofit/>
          </a:bodyPr>
          <a:lstStyle/>
          <a:p>
            <a:r>
              <a:rPr lang="en-US" dirty="0"/>
              <a:t>RFP Tracking Project</a:t>
            </a:r>
            <a:endParaRPr lang="en-GB" b="1"/>
          </a:p>
        </p:txBody>
      </p:sp>
    </p:spTree>
    <p:extLst>
      <p:ext uri="{BB962C8B-B14F-4D97-AF65-F5344CB8AC3E}">
        <p14:creationId xmlns:p14="http://schemas.microsoft.com/office/powerpoint/2010/main" val="324835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0DB14C-2CC9-F344-D82A-FFFD93F6695A}"/>
              </a:ext>
            </a:extLst>
          </p:cNvPr>
          <p:cNvSpPr>
            <a:spLocks noGrp="1"/>
          </p:cNvSpPr>
          <p:nvPr>
            <p:ph type="title"/>
          </p:nvPr>
        </p:nvSpPr>
        <p:spPr>
          <a:xfrm>
            <a:off x="538162" y="1065174"/>
            <a:ext cx="3638550" cy="4727652"/>
          </a:xfrm>
        </p:spPr>
        <p:txBody>
          <a:bodyPr anchor="ctr">
            <a:normAutofit/>
          </a:bodyPr>
          <a:lstStyle/>
          <a:p>
            <a:br>
              <a:rPr lang="en-US" dirty="0"/>
            </a:br>
            <a:r>
              <a:rPr lang="en-US" dirty="0"/>
              <a:t>3 Stages of Procurement Process</a:t>
            </a:r>
          </a:p>
        </p:txBody>
      </p:sp>
      <p:graphicFrame>
        <p:nvGraphicFramePr>
          <p:cNvPr id="5" name="Chart 4">
            <a:extLst>
              <a:ext uri="{FF2B5EF4-FFF2-40B4-BE49-F238E27FC236}">
                <a16:creationId xmlns:a16="http://schemas.microsoft.com/office/drawing/2014/main" id="{7D3E12D6-EA20-4506-B0DC-FD911BB5E085}"/>
              </a:ext>
            </a:extLst>
          </p:cNvPr>
          <p:cNvGraphicFramePr/>
          <p:nvPr/>
        </p:nvGraphicFramePr>
        <p:xfrm>
          <a:off x="4911292" y="523784"/>
          <a:ext cx="6607608" cy="56103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01653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552BA6F0-6B8B-1C30-32A0-7942CA1CEAB5}"/>
              </a:ext>
            </a:extLst>
          </p:cNvPr>
          <p:cNvSpPr>
            <a:spLocks noGrp="1"/>
          </p:cNvSpPr>
          <p:nvPr>
            <p:ph type="title"/>
          </p:nvPr>
        </p:nvSpPr>
        <p:spPr>
          <a:xfrm>
            <a:off x="838200" y="882573"/>
            <a:ext cx="10515600" cy="930275"/>
          </a:xfrm>
        </p:spPr>
        <p:txBody>
          <a:bodyPr/>
          <a:lstStyle/>
          <a:p>
            <a:r>
              <a:rPr lang="en-US" dirty="0"/>
              <a:t>Step by Step Process</a:t>
            </a:r>
          </a:p>
        </p:txBody>
      </p:sp>
      <p:graphicFrame>
        <p:nvGraphicFramePr>
          <p:cNvPr id="4" name="Chart 3">
            <a:extLst>
              <a:ext uri="{FF2B5EF4-FFF2-40B4-BE49-F238E27FC236}">
                <a16:creationId xmlns:a16="http://schemas.microsoft.com/office/drawing/2014/main" id="{101BE559-D571-40EF-84F1-098EE31FA2B3}"/>
              </a:ext>
            </a:extLst>
          </p:cNvPr>
          <p:cNvGraphicFramePr/>
          <p:nvPr/>
        </p:nvGraphicFramePr>
        <p:xfrm>
          <a:off x="838199" y="1884362"/>
          <a:ext cx="10515600" cy="443515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6995464"/>
      </p:ext>
    </p:extLst>
  </p:cSld>
  <p:clrMapOvr>
    <a:masterClrMapping/>
  </p:clrMapOvr>
</p:sld>
</file>

<file path=ppt/theme/theme1.xml><?xml version="1.0" encoding="utf-8"?>
<a:theme xmlns:a="http://schemas.openxmlformats.org/drawingml/2006/main" name="Custom">
  <a:themeElements>
    <a:clrScheme name="TM78504181">
      <a:dk1>
        <a:srgbClr val="000000"/>
      </a:dk1>
      <a:lt1>
        <a:srgbClr val="FFFFFF"/>
      </a:lt1>
      <a:dk2>
        <a:srgbClr val="FFF8F4"/>
      </a:dk2>
      <a:lt2>
        <a:srgbClr val="E8E8E8"/>
      </a:lt2>
      <a:accent1>
        <a:srgbClr val="EE7660"/>
      </a:accent1>
      <a:accent2>
        <a:srgbClr val="4D90EF"/>
      </a:accent2>
      <a:accent3>
        <a:srgbClr val="5B5160"/>
      </a:accent3>
      <a:accent4>
        <a:srgbClr val="2BC2B4"/>
      </a:accent4>
      <a:accent5>
        <a:srgbClr val="C097F8"/>
      </a:accent5>
      <a:accent6>
        <a:srgbClr val="FF9413"/>
      </a:accent6>
      <a:hlink>
        <a:srgbClr val="467886"/>
      </a:hlink>
      <a:folHlink>
        <a:srgbClr val="96607D"/>
      </a:folHlink>
    </a:clrScheme>
    <a:fontScheme name="Custom 49">
      <a:majorFont>
        <a:latin typeface="Tw Cen MT"/>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M78504181_Win32_SL_V11" id="{D9600F65-346D-4C25-A611-673E5C44A142}" vid="{299F2556-E258-444F-A1E6-FA759CE2285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130005B-6102-4F3C-A26F-485DF1BF9717}">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2BC90B52-91C7-4BE9-8AE0-180FFFE110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E60708A-6461-4D7F-883F-7E25D731D326}">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{C256CBC0-8B4A-4D0A-A9C8-F1FEAF2AF2D1}tf78504181_win32</Template>
  <TotalTime>118</TotalTime>
  <Words>1081</Words>
  <Application>Microsoft Office PowerPoint</Application>
  <PresentationFormat>Widescreen</PresentationFormat>
  <Paragraphs>171</Paragraphs>
  <Slides>20</Slides>
  <Notes>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Aptos</vt:lpstr>
      <vt:lpstr>Arial</vt:lpstr>
      <vt:lpstr>Avenir Next LT Pro</vt:lpstr>
      <vt:lpstr>Avenir Next LT Pro Light</vt:lpstr>
      <vt:lpstr>Calibri</vt:lpstr>
      <vt:lpstr>Courier New</vt:lpstr>
      <vt:lpstr>Roboto Slab</vt:lpstr>
      <vt:lpstr>Symbol</vt:lpstr>
      <vt:lpstr>Tw Cen MT</vt:lpstr>
      <vt:lpstr>Wingdings</vt:lpstr>
      <vt:lpstr>Wingdings 2</vt:lpstr>
      <vt:lpstr>Custom</vt:lpstr>
      <vt:lpstr>The Hidden Leverage:  Using Cooperative Contracts to  Speed Up Capital Projects</vt:lpstr>
      <vt:lpstr>PowerPoint Presentation</vt:lpstr>
      <vt:lpstr>What is Cooperative Procurement? </vt:lpstr>
      <vt:lpstr>Why Do Buyers Choose Cooperative?    </vt:lpstr>
      <vt:lpstr>Governments Making Cooperative Purchases</vt:lpstr>
      <vt:lpstr>79% of the Purchases from National Co-ops Fall into 4 out of 12 Industry Groups</vt:lpstr>
      <vt:lpstr>RFP Tracking Project</vt:lpstr>
      <vt:lpstr> 3 Stages of Procurement Process</vt:lpstr>
      <vt:lpstr>Step by Step Process</vt:lpstr>
      <vt:lpstr>Personnel Hours</vt:lpstr>
      <vt:lpstr>Costs</vt:lpstr>
      <vt:lpstr>Case Study – Orange County, CA</vt:lpstr>
      <vt:lpstr>PowerPoint Presentation</vt:lpstr>
      <vt:lpstr>Benefits for Construction Projects</vt:lpstr>
      <vt:lpstr>PowerPoint Presentation</vt:lpstr>
      <vt:lpstr>PowerPoint Presentation</vt:lpstr>
      <vt:lpstr>Large Urban City</vt:lpstr>
      <vt:lpstr>For Your Consideration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Tammy Rimes</dc:creator>
  <cp:lastModifiedBy>Ashley Herchak</cp:lastModifiedBy>
  <cp:revision>4</cp:revision>
  <dcterms:created xsi:type="dcterms:W3CDTF">2024-08-05T19:58:07Z</dcterms:created>
  <dcterms:modified xsi:type="dcterms:W3CDTF">2026-02-27T15:01:53Z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