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84_EAE51126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256" r:id="rId5"/>
    <p:sldId id="257" r:id="rId6"/>
    <p:sldId id="282" r:id="rId7"/>
    <p:sldId id="302" r:id="rId8"/>
    <p:sldId id="295" r:id="rId9"/>
    <p:sldId id="375" r:id="rId10"/>
    <p:sldId id="376" r:id="rId11"/>
    <p:sldId id="379" r:id="rId12"/>
    <p:sldId id="385" r:id="rId13"/>
    <p:sldId id="386" r:id="rId14"/>
    <p:sldId id="380" r:id="rId15"/>
    <p:sldId id="373" r:id="rId16"/>
    <p:sldId id="367" r:id="rId17"/>
    <p:sldId id="368" r:id="rId18"/>
    <p:sldId id="369" r:id="rId19"/>
    <p:sldId id="371" r:id="rId20"/>
    <p:sldId id="374" r:id="rId21"/>
    <p:sldId id="381" r:id="rId22"/>
    <p:sldId id="382" r:id="rId23"/>
    <p:sldId id="388" r:id="rId24"/>
    <p:sldId id="301" r:id="rId25"/>
    <p:sldId id="2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2039A21-8C67-A69C-3670-F77E3EE01308}" name="Amanda Harper" initials="AH" userId="S::amanda.harper@rothiams.com::05996a06-beea-4652-8281-e63705c50717" providerId="AD"/>
  <p188:author id="{CCE6219B-D33B-6237-D0EA-9975E082CB44}" name="Bill Roth" initials="WR" userId="S::bill.roth@rothiams.com::60c71946-fb98-4c52-8ce1-cbed175b634c" providerId="AD"/>
  <p188:author id="{9EE90FB6-BAC3-D506-A8D6-F0B136ECA8F2}" name="Ashley Herchak" initials="AH" userId="S::ashley.herchak@rothiams.com::99500c41-1fff-4a88-84c8-110fb21ff1b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F7A"/>
    <a:srgbClr val="013F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BC05A0-B9D2-4758-8E5F-298D05363199}" v="2" dt="2026-03-24T12:44:18.5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921" autoAdjust="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omments/modernComment_184_EAE5112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3D53D90-6611-48D3-8D90-6CFB398AABBB}" authorId="{CCE6219B-D33B-6237-D0EA-9975E082CB44}" status="resolved" created="2026-03-24T12:32:11.24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940880678" sldId="388"/>
      <ac:picMk id="7" creationId="{F92D856C-9E81-FF5B-3F46-087091D1C0C8}"/>
    </ac:deMkLst>
    <p188:txBody>
      <a:bodyPr/>
      <a:lstStyle/>
      <a:p>
        <a:r>
          <a:rPr lang="en-CA"/>
          <a:t>[@Ashley Herchak]  - This is the slide I want to add, but need a new image.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F5ADED-526E-4192-9E5F-CF948A391F62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576D64-2259-463A-A754-C8D5D3FBC24B}">
      <dgm:prSet/>
      <dgm:spPr/>
      <dgm:t>
        <a:bodyPr/>
        <a:lstStyle/>
        <a:p>
          <a:r>
            <a:rPr lang="en-US">
              <a:solidFill>
                <a:schemeClr val="bg1"/>
              </a:solidFill>
              <a:latin typeface="Arial"/>
              <a:cs typeface="Arial"/>
            </a:rPr>
            <a:t>Setting the Table</a:t>
          </a:r>
          <a:endParaRPr lang="en-US" b="1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BC9612-7FAD-481B-B024-C67853E91AE5}" type="parTrans" cxnId="{129EF209-DA27-452B-9631-4785F36BFBB5}">
      <dgm:prSet/>
      <dgm:spPr/>
      <dgm:t>
        <a:bodyPr/>
        <a:lstStyle/>
        <a:p>
          <a:endParaRPr lang="en-US"/>
        </a:p>
      </dgm:t>
    </dgm:pt>
    <dgm:pt modelId="{FFEE0D33-D09B-41E2-9E95-46DF5DC6E22F}" type="sibTrans" cxnId="{129EF209-DA27-452B-9631-4785F36BFBB5}">
      <dgm:prSet/>
      <dgm:spPr/>
      <dgm:t>
        <a:bodyPr/>
        <a:lstStyle/>
        <a:p>
          <a:endParaRPr lang="en-US"/>
        </a:p>
      </dgm:t>
    </dgm:pt>
    <dgm:pt modelId="{C0CAD134-2ED5-4972-9A57-CB10665FBD92}">
      <dgm:prSet/>
      <dgm:spPr/>
      <dgm:t>
        <a:bodyPr/>
        <a:lstStyle/>
        <a:p>
          <a:r>
            <a:rPr lang="en-US">
              <a:solidFill>
                <a:schemeClr val="bg1"/>
              </a:solidFill>
              <a:latin typeface="Arial"/>
              <a:cs typeface="Arial"/>
            </a:rPr>
            <a:t>Automation vs. AI</a:t>
          </a:r>
          <a:endParaRPr lang="en-US" b="1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1CB187-8A2B-477A-AEFE-6AD5BBE3F1EF}" type="parTrans" cxnId="{8A2000A3-355D-4B17-976B-CF002B1B0032}">
      <dgm:prSet/>
      <dgm:spPr/>
      <dgm:t>
        <a:bodyPr/>
        <a:lstStyle/>
        <a:p>
          <a:endParaRPr lang="en-US"/>
        </a:p>
      </dgm:t>
    </dgm:pt>
    <dgm:pt modelId="{B2170449-39BF-4E4E-BDF0-F0433396EDCD}" type="sibTrans" cxnId="{8A2000A3-355D-4B17-976B-CF002B1B0032}">
      <dgm:prSet/>
      <dgm:spPr/>
      <dgm:t>
        <a:bodyPr/>
        <a:lstStyle/>
        <a:p>
          <a:endParaRPr lang="en-US"/>
        </a:p>
      </dgm:t>
    </dgm:pt>
    <dgm:pt modelId="{0A740D3A-01E1-4C93-A44E-431F3599DFA4}">
      <dgm:prSet/>
      <dgm:spPr/>
      <dgm:t>
        <a:bodyPr/>
        <a:lstStyle/>
        <a:p>
          <a:r>
            <a:rPr lang="en-US" b="0">
              <a:latin typeface="Arial" panose="020B0604020202020204" pitchFamily="34" charset="0"/>
              <a:cs typeface="Arial" panose="020B0604020202020204" pitchFamily="34" charset="0"/>
            </a:rPr>
            <a:t>Q &amp; A, Resources &amp; Next Steps</a:t>
          </a:r>
        </a:p>
      </dgm:t>
    </dgm:pt>
    <dgm:pt modelId="{48192200-00EE-4FC4-9B37-13792C4623C8}" type="parTrans" cxnId="{512C06FB-8348-476B-89F6-B0C32B4D7199}">
      <dgm:prSet/>
      <dgm:spPr/>
      <dgm:t>
        <a:bodyPr/>
        <a:lstStyle/>
        <a:p>
          <a:endParaRPr lang="en-US"/>
        </a:p>
      </dgm:t>
    </dgm:pt>
    <dgm:pt modelId="{E0429B4C-1CC7-45A9-9A3A-D23E9F082CBD}" type="sibTrans" cxnId="{512C06FB-8348-476B-89F6-B0C32B4D7199}">
      <dgm:prSet/>
      <dgm:spPr/>
      <dgm:t>
        <a:bodyPr/>
        <a:lstStyle/>
        <a:p>
          <a:endParaRPr lang="en-US"/>
        </a:p>
      </dgm:t>
    </dgm:pt>
    <dgm:pt modelId="{AE662AAB-8EAD-4C97-8E07-0F74930142B8}">
      <dgm:prSet/>
      <dgm:spPr/>
      <dgm:t>
        <a:bodyPr/>
        <a:lstStyle/>
        <a:p>
          <a:r>
            <a:rPr lang="en-US" b="0">
              <a:latin typeface="Arial" panose="020B0604020202020204" pitchFamily="34" charset="0"/>
              <a:cs typeface="Arial" panose="020B0604020202020204" pitchFamily="34" charset="0"/>
            </a:rPr>
            <a:t>Introduction</a:t>
          </a:r>
        </a:p>
      </dgm:t>
    </dgm:pt>
    <dgm:pt modelId="{602F4F10-FEC1-4DCB-BA99-536672DA92F8}" type="sibTrans" cxnId="{010BAD90-F279-4F33-89CA-06A316E554DF}">
      <dgm:prSet/>
      <dgm:spPr/>
      <dgm:t>
        <a:bodyPr/>
        <a:lstStyle/>
        <a:p>
          <a:endParaRPr lang="en-US"/>
        </a:p>
      </dgm:t>
    </dgm:pt>
    <dgm:pt modelId="{CF0C6ECA-B051-4635-A923-8BCDB8C24AE7}" type="parTrans" cxnId="{010BAD90-F279-4F33-89CA-06A316E554DF}">
      <dgm:prSet/>
      <dgm:spPr/>
      <dgm:t>
        <a:bodyPr/>
        <a:lstStyle/>
        <a:p>
          <a:endParaRPr lang="en-US"/>
        </a:p>
      </dgm:t>
    </dgm:pt>
    <dgm:pt modelId="{BCA444AB-656B-463E-A563-DDAEDFB80AD6}">
      <dgm:prSet/>
      <dgm:spPr/>
      <dgm:t>
        <a:bodyPr/>
        <a:lstStyle/>
        <a:p>
          <a:r>
            <a:rPr lang="en-US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Let’s Make AI Work for Us!</a:t>
          </a:r>
        </a:p>
      </dgm:t>
    </dgm:pt>
    <dgm:pt modelId="{344379B6-7BF6-4754-BFD8-6E9C5667F584}" type="parTrans" cxnId="{B85A0611-9040-433D-B440-D511D4999CDE}">
      <dgm:prSet/>
      <dgm:spPr/>
      <dgm:t>
        <a:bodyPr/>
        <a:lstStyle/>
        <a:p>
          <a:endParaRPr lang="en-CA"/>
        </a:p>
      </dgm:t>
    </dgm:pt>
    <dgm:pt modelId="{F9B3C6F5-8ECD-4B30-9D40-8204BCBE6974}" type="sibTrans" cxnId="{B85A0611-9040-433D-B440-D511D4999CDE}">
      <dgm:prSet/>
      <dgm:spPr/>
      <dgm:t>
        <a:bodyPr/>
        <a:lstStyle/>
        <a:p>
          <a:endParaRPr lang="en-CA"/>
        </a:p>
      </dgm:t>
    </dgm:pt>
    <dgm:pt modelId="{9B59296B-BEC0-4276-B1FA-64600C7C9326}">
      <dgm:prSet/>
      <dgm:spPr/>
      <dgm:t>
        <a:bodyPr/>
        <a:lstStyle/>
        <a:p>
          <a:r>
            <a:rPr lang="en-CA"/>
            <a:t>Getting Started</a:t>
          </a:r>
        </a:p>
      </dgm:t>
    </dgm:pt>
    <dgm:pt modelId="{9F8A22DA-DA33-4421-8985-C21CFD9C40CF}" type="parTrans" cxnId="{DAB0F38F-15BA-4670-9DAD-046158E7782D}">
      <dgm:prSet/>
      <dgm:spPr/>
    </dgm:pt>
    <dgm:pt modelId="{EBC4F15C-EC71-44D3-B643-01AE40253DFA}" type="sibTrans" cxnId="{DAB0F38F-15BA-4670-9DAD-046158E7782D}">
      <dgm:prSet/>
      <dgm:spPr/>
    </dgm:pt>
    <dgm:pt modelId="{047C3D03-2B18-41A0-9BEA-6098B9EAD8DD}" type="pres">
      <dgm:prSet presAssocID="{DCF5ADED-526E-4192-9E5F-CF948A391F62}" presName="linear" presStyleCnt="0">
        <dgm:presLayoutVars>
          <dgm:animLvl val="lvl"/>
          <dgm:resizeHandles val="exact"/>
        </dgm:presLayoutVars>
      </dgm:prSet>
      <dgm:spPr/>
    </dgm:pt>
    <dgm:pt modelId="{B5F1EB7C-22F4-4AE4-B2A2-A8E0B462C4E5}" type="pres">
      <dgm:prSet presAssocID="{AE662AAB-8EAD-4C97-8E07-0F74930142B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3A9887D-9C16-4524-B7C1-DC33D0D84309}" type="pres">
      <dgm:prSet presAssocID="{602F4F10-FEC1-4DCB-BA99-536672DA92F8}" presName="spacer" presStyleCnt="0"/>
      <dgm:spPr/>
    </dgm:pt>
    <dgm:pt modelId="{5BA31089-BF50-4774-A3AF-0ECEEED51A5D}" type="pres">
      <dgm:prSet presAssocID="{57576D64-2259-463A-A754-C8D5D3FBC24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0ECC58E-343A-483E-89D3-7934CD93CE87}" type="pres">
      <dgm:prSet presAssocID="{FFEE0D33-D09B-41E2-9E95-46DF5DC6E22F}" presName="spacer" presStyleCnt="0"/>
      <dgm:spPr/>
    </dgm:pt>
    <dgm:pt modelId="{7E7BF8F9-D4C6-422C-BAB1-478F7539FD2F}" type="pres">
      <dgm:prSet presAssocID="{9B59296B-BEC0-4276-B1FA-64600C7C932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721CA874-987F-4FF6-B343-BF3BC961BA18}" type="pres">
      <dgm:prSet presAssocID="{EBC4F15C-EC71-44D3-B643-01AE40253DFA}" presName="spacer" presStyleCnt="0"/>
      <dgm:spPr/>
    </dgm:pt>
    <dgm:pt modelId="{DBA6E82E-D396-4244-8F0D-4E0D5FB18401}" type="pres">
      <dgm:prSet presAssocID="{C0CAD134-2ED5-4972-9A57-CB10665FBD92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E01B4B1-2622-4B99-BFEE-ECC10FE02B15}" type="pres">
      <dgm:prSet presAssocID="{B2170449-39BF-4E4E-BDF0-F0433396EDCD}" presName="spacer" presStyleCnt="0"/>
      <dgm:spPr/>
    </dgm:pt>
    <dgm:pt modelId="{C4B897CF-353E-4664-AADD-CF9E6D2AABBA}" type="pres">
      <dgm:prSet presAssocID="{BCA444AB-656B-463E-A563-DDAEDFB80AD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98FBFD3-F8B3-4A2B-90CC-F058A9B635A5}" type="pres">
      <dgm:prSet presAssocID="{F9B3C6F5-8ECD-4B30-9D40-8204BCBE6974}" presName="spacer" presStyleCnt="0"/>
      <dgm:spPr/>
    </dgm:pt>
    <dgm:pt modelId="{C7481067-6B25-434D-B812-1061495AF8D2}" type="pres">
      <dgm:prSet presAssocID="{0A740D3A-01E1-4C93-A44E-431F3599DFA4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29EF209-DA27-452B-9631-4785F36BFBB5}" srcId="{DCF5ADED-526E-4192-9E5F-CF948A391F62}" destId="{57576D64-2259-463A-A754-C8D5D3FBC24B}" srcOrd="1" destOrd="0" parTransId="{4BBC9612-7FAD-481B-B024-C67853E91AE5}" sibTransId="{FFEE0D33-D09B-41E2-9E95-46DF5DC6E22F}"/>
    <dgm:cxn modelId="{52A63A0A-B721-4AB9-920B-993D525B06B2}" type="presOf" srcId="{DCF5ADED-526E-4192-9E5F-CF948A391F62}" destId="{047C3D03-2B18-41A0-9BEA-6098B9EAD8DD}" srcOrd="0" destOrd="0" presId="urn:microsoft.com/office/officeart/2005/8/layout/vList2"/>
    <dgm:cxn modelId="{B85A0611-9040-433D-B440-D511D4999CDE}" srcId="{DCF5ADED-526E-4192-9E5F-CF948A391F62}" destId="{BCA444AB-656B-463E-A563-DDAEDFB80AD6}" srcOrd="4" destOrd="0" parTransId="{344379B6-7BF6-4754-BFD8-6E9C5667F584}" sibTransId="{F9B3C6F5-8ECD-4B30-9D40-8204BCBE6974}"/>
    <dgm:cxn modelId="{568E2526-D342-4659-8450-E59B6836D70F}" type="presOf" srcId="{C0CAD134-2ED5-4972-9A57-CB10665FBD92}" destId="{DBA6E82E-D396-4244-8F0D-4E0D5FB18401}" srcOrd="0" destOrd="0" presId="urn:microsoft.com/office/officeart/2005/8/layout/vList2"/>
    <dgm:cxn modelId="{05711F56-D6DE-476F-B272-9D2C619D383A}" type="presOf" srcId="{BCA444AB-656B-463E-A563-DDAEDFB80AD6}" destId="{C4B897CF-353E-4664-AADD-CF9E6D2AABBA}" srcOrd="0" destOrd="0" presId="urn:microsoft.com/office/officeart/2005/8/layout/vList2"/>
    <dgm:cxn modelId="{00519577-2DE1-4C66-9BD9-DE4BA007C958}" type="presOf" srcId="{0A740D3A-01E1-4C93-A44E-431F3599DFA4}" destId="{C7481067-6B25-434D-B812-1061495AF8D2}" srcOrd="0" destOrd="0" presId="urn:microsoft.com/office/officeart/2005/8/layout/vList2"/>
    <dgm:cxn modelId="{DAB0F38F-15BA-4670-9DAD-046158E7782D}" srcId="{DCF5ADED-526E-4192-9E5F-CF948A391F62}" destId="{9B59296B-BEC0-4276-B1FA-64600C7C9326}" srcOrd="2" destOrd="0" parTransId="{9F8A22DA-DA33-4421-8985-C21CFD9C40CF}" sibTransId="{EBC4F15C-EC71-44D3-B643-01AE40253DFA}"/>
    <dgm:cxn modelId="{010BAD90-F279-4F33-89CA-06A316E554DF}" srcId="{DCF5ADED-526E-4192-9E5F-CF948A391F62}" destId="{AE662AAB-8EAD-4C97-8E07-0F74930142B8}" srcOrd="0" destOrd="0" parTransId="{CF0C6ECA-B051-4635-A923-8BCDB8C24AE7}" sibTransId="{602F4F10-FEC1-4DCB-BA99-536672DA92F8}"/>
    <dgm:cxn modelId="{8A2000A3-355D-4B17-976B-CF002B1B0032}" srcId="{DCF5ADED-526E-4192-9E5F-CF948A391F62}" destId="{C0CAD134-2ED5-4972-9A57-CB10665FBD92}" srcOrd="3" destOrd="0" parTransId="{581CB187-8A2B-477A-AEFE-6AD5BBE3F1EF}" sibTransId="{B2170449-39BF-4E4E-BDF0-F0433396EDCD}"/>
    <dgm:cxn modelId="{8137A0A3-FC57-4BFB-A554-37667EC86E8F}" type="presOf" srcId="{9B59296B-BEC0-4276-B1FA-64600C7C9326}" destId="{7E7BF8F9-D4C6-422C-BAB1-478F7539FD2F}" srcOrd="0" destOrd="0" presId="urn:microsoft.com/office/officeart/2005/8/layout/vList2"/>
    <dgm:cxn modelId="{F2C397E2-24C1-490F-A474-647CAA24BE0B}" type="presOf" srcId="{57576D64-2259-463A-A754-C8D5D3FBC24B}" destId="{5BA31089-BF50-4774-A3AF-0ECEEED51A5D}" srcOrd="0" destOrd="0" presId="urn:microsoft.com/office/officeart/2005/8/layout/vList2"/>
    <dgm:cxn modelId="{851626F2-2DE1-4439-AB13-BA7BC478E01C}" type="presOf" srcId="{AE662AAB-8EAD-4C97-8E07-0F74930142B8}" destId="{B5F1EB7C-22F4-4AE4-B2A2-A8E0B462C4E5}" srcOrd="0" destOrd="0" presId="urn:microsoft.com/office/officeart/2005/8/layout/vList2"/>
    <dgm:cxn modelId="{512C06FB-8348-476B-89F6-B0C32B4D7199}" srcId="{DCF5ADED-526E-4192-9E5F-CF948A391F62}" destId="{0A740D3A-01E1-4C93-A44E-431F3599DFA4}" srcOrd="5" destOrd="0" parTransId="{48192200-00EE-4FC4-9B37-13792C4623C8}" sibTransId="{E0429B4C-1CC7-45A9-9A3A-D23E9F082CBD}"/>
    <dgm:cxn modelId="{79E34962-1CAD-448B-B05B-68E4C4FCD17A}" type="presParOf" srcId="{047C3D03-2B18-41A0-9BEA-6098B9EAD8DD}" destId="{B5F1EB7C-22F4-4AE4-B2A2-A8E0B462C4E5}" srcOrd="0" destOrd="0" presId="urn:microsoft.com/office/officeart/2005/8/layout/vList2"/>
    <dgm:cxn modelId="{035872D1-F061-4242-9CEF-62F93E929885}" type="presParOf" srcId="{047C3D03-2B18-41A0-9BEA-6098B9EAD8DD}" destId="{33A9887D-9C16-4524-B7C1-DC33D0D84309}" srcOrd="1" destOrd="0" presId="urn:microsoft.com/office/officeart/2005/8/layout/vList2"/>
    <dgm:cxn modelId="{3C46961E-04F4-4992-984B-D26F0E112F54}" type="presParOf" srcId="{047C3D03-2B18-41A0-9BEA-6098B9EAD8DD}" destId="{5BA31089-BF50-4774-A3AF-0ECEEED51A5D}" srcOrd="2" destOrd="0" presId="urn:microsoft.com/office/officeart/2005/8/layout/vList2"/>
    <dgm:cxn modelId="{6784DAE4-2C35-4788-B488-1D55E56785AB}" type="presParOf" srcId="{047C3D03-2B18-41A0-9BEA-6098B9EAD8DD}" destId="{10ECC58E-343A-483E-89D3-7934CD93CE87}" srcOrd="3" destOrd="0" presId="urn:microsoft.com/office/officeart/2005/8/layout/vList2"/>
    <dgm:cxn modelId="{2A094B2B-1F47-41E2-9E5B-E48C34ABFF22}" type="presParOf" srcId="{047C3D03-2B18-41A0-9BEA-6098B9EAD8DD}" destId="{7E7BF8F9-D4C6-422C-BAB1-478F7539FD2F}" srcOrd="4" destOrd="0" presId="urn:microsoft.com/office/officeart/2005/8/layout/vList2"/>
    <dgm:cxn modelId="{15590759-0284-4F0E-B6B8-D966EE61C8E2}" type="presParOf" srcId="{047C3D03-2B18-41A0-9BEA-6098B9EAD8DD}" destId="{721CA874-987F-4FF6-B343-BF3BC961BA18}" srcOrd="5" destOrd="0" presId="urn:microsoft.com/office/officeart/2005/8/layout/vList2"/>
    <dgm:cxn modelId="{0B94938C-12E3-4E37-80B3-7F9055C0122C}" type="presParOf" srcId="{047C3D03-2B18-41A0-9BEA-6098B9EAD8DD}" destId="{DBA6E82E-D396-4244-8F0D-4E0D5FB18401}" srcOrd="6" destOrd="0" presId="urn:microsoft.com/office/officeart/2005/8/layout/vList2"/>
    <dgm:cxn modelId="{2BCD82C4-36B0-40BB-836A-D92F3D7AEEFC}" type="presParOf" srcId="{047C3D03-2B18-41A0-9BEA-6098B9EAD8DD}" destId="{BE01B4B1-2622-4B99-BFEE-ECC10FE02B15}" srcOrd="7" destOrd="0" presId="urn:microsoft.com/office/officeart/2005/8/layout/vList2"/>
    <dgm:cxn modelId="{9E7B5EEB-CAAA-47D6-8CCE-43FCABBDB397}" type="presParOf" srcId="{047C3D03-2B18-41A0-9BEA-6098B9EAD8DD}" destId="{C4B897CF-353E-4664-AADD-CF9E6D2AABBA}" srcOrd="8" destOrd="0" presId="urn:microsoft.com/office/officeart/2005/8/layout/vList2"/>
    <dgm:cxn modelId="{23990E2D-2A6C-498A-8204-43ADD66BE54B}" type="presParOf" srcId="{047C3D03-2B18-41A0-9BEA-6098B9EAD8DD}" destId="{698FBFD3-F8B3-4A2B-90CC-F058A9B635A5}" srcOrd="9" destOrd="0" presId="urn:microsoft.com/office/officeart/2005/8/layout/vList2"/>
    <dgm:cxn modelId="{B29B1CBF-5E64-4A98-B3BE-A79B10D4B5DE}" type="presParOf" srcId="{047C3D03-2B18-41A0-9BEA-6098B9EAD8DD}" destId="{C7481067-6B25-434D-B812-1061495AF8D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1EB7C-22F4-4AE4-B2A2-A8E0B462C4E5}">
      <dsp:nvSpPr>
        <dsp:cNvPr id="0" name=""/>
        <dsp:cNvSpPr/>
      </dsp:nvSpPr>
      <dsp:spPr>
        <a:xfrm>
          <a:off x="0" y="19344"/>
          <a:ext cx="5789913" cy="69980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kern="1200">
              <a:latin typeface="Arial" panose="020B0604020202020204" pitchFamily="34" charset="0"/>
              <a:cs typeface="Arial" panose="020B0604020202020204" pitchFamily="34" charset="0"/>
            </a:rPr>
            <a:t>Introduction</a:t>
          </a:r>
        </a:p>
      </dsp:txBody>
      <dsp:txXfrm>
        <a:off x="34162" y="53506"/>
        <a:ext cx="5721589" cy="631482"/>
      </dsp:txXfrm>
    </dsp:sp>
    <dsp:sp modelId="{5BA31089-BF50-4774-A3AF-0ECEEED51A5D}">
      <dsp:nvSpPr>
        <dsp:cNvPr id="0" name=""/>
        <dsp:cNvSpPr/>
      </dsp:nvSpPr>
      <dsp:spPr>
        <a:xfrm>
          <a:off x="0" y="802670"/>
          <a:ext cx="5789913" cy="69980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bg1"/>
              </a:solidFill>
              <a:latin typeface="Arial"/>
              <a:cs typeface="Arial"/>
            </a:rPr>
            <a:t>Setting the Table</a:t>
          </a:r>
          <a:endParaRPr lang="en-US" sz="2900" b="1" kern="12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162" y="836832"/>
        <a:ext cx="5721589" cy="631482"/>
      </dsp:txXfrm>
    </dsp:sp>
    <dsp:sp modelId="{7E7BF8F9-D4C6-422C-BAB1-478F7539FD2F}">
      <dsp:nvSpPr>
        <dsp:cNvPr id="0" name=""/>
        <dsp:cNvSpPr/>
      </dsp:nvSpPr>
      <dsp:spPr>
        <a:xfrm>
          <a:off x="0" y="1585997"/>
          <a:ext cx="5789913" cy="69980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kern="1200"/>
            <a:t>Getting Started</a:t>
          </a:r>
        </a:p>
      </dsp:txBody>
      <dsp:txXfrm>
        <a:off x="34162" y="1620159"/>
        <a:ext cx="5721589" cy="631482"/>
      </dsp:txXfrm>
    </dsp:sp>
    <dsp:sp modelId="{DBA6E82E-D396-4244-8F0D-4E0D5FB18401}">
      <dsp:nvSpPr>
        <dsp:cNvPr id="0" name=""/>
        <dsp:cNvSpPr/>
      </dsp:nvSpPr>
      <dsp:spPr>
        <a:xfrm>
          <a:off x="0" y="2369323"/>
          <a:ext cx="5789913" cy="69980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bg1"/>
              </a:solidFill>
              <a:latin typeface="Arial"/>
              <a:cs typeface="Arial"/>
            </a:rPr>
            <a:t>Automation vs. AI</a:t>
          </a:r>
          <a:endParaRPr lang="en-US" sz="2900" b="1" kern="12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162" y="2403485"/>
        <a:ext cx="5721589" cy="631482"/>
      </dsp:txXfrm>
    </dsp:sp>
    <dsp:sp modelId="{C4B897CF-353E-4664-AADD-CF9E6D2AABBA}">
      <dsp:nvSpPr>
        <dsp:cNvPr id="0" name=""/>
        <dsp:cNvSpPr/>
      </dsp:nvSpPr>
      <dsp:spPr>
        <a:xfrm>
          <a:off x="0" y="3152649"/>
          <a:ext cx="5789913" cy="69980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Let’s Make AI Work for Us!</a:t>
          </a:r>
        </a:p>
      </dsp:txBody>
      <dsp:txXfrm>
        <a:off x="34162" y="3186811"/>
        <a:ext cx="5721589" cy="631482"/>
      </dsp:txXfrm>
    </dsp:sp>
    <dsp:sp modelId="{C7481067-6B25-434D-B812-1061495AF8D2}">
      <dsp:nvSpPr>
        <dsp:cNvPr id="0" name=""/>
        <dsp:cNvSpPr/>
      </dsp:nvSpPr>
      <dsp:spPr>
        <a:xfrm>
          <a:off x="0" y="3935975"/>
          <a:ext cx="5789913" cy="69980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kern="1200">
              <a:latin typeface="Arial" panose="020B0604020202020204" pitchFamily="34" charset="0"/>
              <a:cs typeface="Arial" panose="020B0604020202020204" pitchFamily="34" charset="0"/>
            </a:rPr>
            <a:t>Q &amp; A, Resources &amp; Next Steps</a:t>
          </a:r>
        </a:p>
      </dsp:txBody>
      <dsp:txXfrm>
        <a:off x="34162" y="3970137"/>
        <a:ext cx="5721589" cy="631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A11321-7233-1272-4675-FC0F313438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23A9B3-F2DE-B20C-3C42-B4DB72A90D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9DAAA-6BF6-47E8-AAD2-C0B4C48C757C}" type="datetimeFigureOut">
              <a:rPr lang="en-CA" smtClean="0"/>
              <a:t>2026-03-24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2596B6-BAFE-08C8-9E30-E1BBEA27A8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6BC0CD-C847-0C4B-3C5B-96ED1EA3C6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D956F-250C-4D00-B4EA-B85995BC51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4143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3BDF1-4402-425F-86DB-37594CA75DCA}" type="datetimeFigureOut">
              <a:rPr lang="en-CA" smtClean="0"/>
              <a:t>2026-03-24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B5271-267E-4D5E-A21C-6FAB99F221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9568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B5271-267E-4D5E-A21C-6FAB99F22181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819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B5271-267E-4D5E-A21C-6FAB99F22181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9045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B5271-267E-4D5E-A21C-6FAB99F22181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3130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51763B-321C-34E6-41BC-85998B968C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18782" y="5913012"/>
            <a:ext cx="2373218" cy="9042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00B270-6D2F-5FDE-0E14-CE50015E5189}"/>
              </a:ext>
            </a:extLst>
          </p:cNvPr>
          <p:cNvSpPr>
            <a:spLocks/>
          </p:cNvSpPr>
          <p:nvPr userDrawn="1"/>
        </p:nvSpPr>
        <p:spPr>
          <a:xfrm>
            <a:off x="0" y="5868993"/>
            <a:ext cx="12192000" cy="87677"/>
          </a:xfrm>
          <a:prstGeom prst="rect">
            <a:avLst/>
          </a:prstGeom>
          <a:solidFill>
            <a:srgbClr val="013F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7" name="Picture 16" descr="A red and black rectangles">
            <a:extLst>
              <a:ext uri="{FF2B5EF4-FFF2-40B4-BE49-F238E27FC236}">
                <a16:creationId xmlns:a16="http://schemas.microsoft.com/office/drawing/2014/main" id="{B5888612-F264-D371-C7CA-A7FFD78125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60"/>
          <a:stretch>
            <a:fillRect/>
          </a:stretch>
        </p:blipFill>
        <p:spPr>
          <a:xfrm>
            <a:off x="504" y="283"/>
            <a:ext cx="12190992" cy="901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7C86E0-5344-B4F9-D150-F2BE5761E8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297" b="1582"/>
          <a:stretch>
            <a:fillRect/>
          </a:stretch>
        </p:blipFill>
        <p:spPr>
          <a:xfrm>
            <a:off x="220924" y="6048375"/>
            <a:ext cx="5657618" cy="76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51763B-321C-34E6-41BC-85998B968C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18782" y="5913012"/>
            <a:ext cx="2373218" cy="9042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00B270-6D2F-5FDE-0E14-CE50015E5189}"/>
              </a:ext>
            </a:extLst>
          </p:cNvPr>
          <p:cNvSpPr>
            <a:spLocks/>
          </p:cNvSpPr>
          <p:nvPr userDrawn="1"/>
        </p:nvSpPr>
        <p:spPr>
          <a:xfrm>
            <a:off x="0" y="5868993"/>
            <a:ext cx="12192000" cy="87677"/>
          </a:xfrm>
          <a:prstGeom prst="rect">
            <a:avLst/>
          </a:prstGeom>
          <a:solidFill>
            <a:srgbClr val="013F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7" name="Picture 16" descr="A red and black rectangles">
            <a:extLst>
              <a:ext uri="{FF2B5EF4-FFF2-40B4-BE49-F238E27FC236}">
                <a16:creationId xmlns:a16="http://schemas.microsoft.com/office/drawing/2014/main" id="{B5888612-F264-D371-C7CA-A7FFD78125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60"/>
          <a:stretch>
            <a:fillRect/>
          </a:stretch>
        </p:blipFill>
        <p:spPr>
          <a:xfrm>
            <a:off x="504" y="283"/>
            <a:ext cx="12190992" cy="9010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0D6288-1CE6-B8DD-BEFC-E5E4D2D9A6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297" b="1582"/>
          <a:stretch>
            <a:fillRect/>
          </a:stretch>
        </p:blipFill>
        <p:spPr>
          <a:xfrm>
            <a:off x="220924" y="6048375"/>
            <a:ext cx="5657618" cy="76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4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84_EAE5112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rothiams.com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nkedin.com/company/9193686/admin/dashboard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60241" y="696686"/>
            <a:ext cx="6409935" cy="4648199"/>
          </a:xfrm>
        </p:spPr>
        <p:txBody>
          <a:bodyPr>
            <a:noAutofit/>
          </a:bodyPr>
          <a:lstStyle/>
          <a:p>
            <a:pPr algn="l"/>
            <a:r>
              <a:rPr lang="en-US" sz="4400" b="1" cap="all">
                <a:solidFill>
                  <a:srgbClr val="013F7A"/>
                </a:solidFill>
                <a:latin typeface="Arial Nova" panose="020B0504020202020204" pitchFamily="34" charset="0"/>
              </a:rPr>
              <a:t>Beyond the buzz:</a:t>
            </a:r>
            <a:br>
              <a:rPr lang="en-US" sz="4400" b="1" cap="all">
                <a:solidFill>
                  <a:srgbClr val="013F7A"/>
                </a:solidFill>
                <a:latin typeface="Arial Nova" panose="020B0504020202020204" pitchFamily="34" charset="0"/>
              </a:rPr>
            </a:br>
            <a:r>
              <a:rPr lang="en-US" sz="4400" b="1" cap="all">
                <a:solidFill>
                  <a:srgbClr val="C00000"/>
                </a:solidFill>
                <a:latin typeface="Arial Nova" panose="020B0504020202020204" pitchFamily="34" charset="0"/>
              </a:rPr>
              <a:t>ai and automation </a:t>
            </a:r>
            <a:r>
              <a:rPr lang="en-US" sz="4400" b="1" cap="all">
                <a:solidFill>
                  <a:srgbClr val="013F7A"/>
                </a:solidFill>
                <a:latin typeface="Arial Nova" panose="020B0504020202020204" pitchFamily="34" charset="0"/>
              </a:rPr>
              <a:t>in asset management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8A43BD-EF98-99E4-45CD-C6CAA7ACACE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7" r="22563"/>
          <a:stretch>
            <a:fillRect/>
          </a:stretch>
        </p:blipFill>
        <p:spPr>
          <a:xfrm>
            <a:off x="1" y="897793"/>
            <a:ext cx="5276340" cy="496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ADA75-2D23-4956-884F-46EF89FCC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A9E78D5-0D74-53C0-A88F-08AA63086681}"/>
              </a:ext>
            </a:extLst>
          </p:cNvPr>
          <p:cNvSpPr txBox="1">
            <a:spLocks/>
          </p:cNvSpPr>
          <p:nvPr/>
        </p:nvSpPr>
        <p:spPr>
          <a:xfrm>
            <a:off x="422716" y="1277869"/>
            <a:ext cx="7434251" cy="7033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cap="all">
                <a:solidFill>
                  <a:srgbClr val="013F7A"/>
                </a:solidFill>
                <a:latin typeface="Arial Nova" panose="020B0504020202020204" pitchFamily="34" charset="0"/>
              </a:rPr>
              <a:t>At Work - The Method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093690-1013-9FB0-1AE8-682147670601}"/>
              </a:ext>
            </a:extLst>
          </p:cNvPr>
          <p:cNvSpPr txBox="1"/>
          <p:nvPr/>
        </p:nvSpPr>
        <p:spPr>
          <a:xfrm>
            <a:off x="422716" y="2230216"/>
            <a:ext cx="65064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Identify a problem that you want solved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Consider the scale of the issue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How many people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How much time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How often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Gather the data you need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Engage your favorite AI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>
              <a:latin typeface="Arial Nova" panose="020B0504020202020204" pitchFamily="34" charset="0"/>
            </a:endParaRPr>
          </a:p>
        </p:txBody>
      </p:sp>
      <p:pic>
        <p:nvPicPr>
          <p:cNvPr id="4" name="Picture 3" descr="Magnifying glasses on yellow backdrop">
            <a:extLst>
              <a:ext uri="{FF2B5EF4-FFF2-40B4-BE49-F238E27FC236}">
                <a16:creationId xmlns:a16="http://schemas.microsoft.com/office/drawing/2014/main" id="{6426D14F-BBFC-9D5C-2A53-885F52094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07"/>
          <a:stretch>
            <a:fillRect/>
          </a:stretch>
        </p:blipFill>
        <p:spPr>
          <a:xfrm>
            <a:off x="7870335" y="905893"/>
            <a:ext cx="4321665" cy="496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2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25699-01E7-FD1B-B09E-8211EC476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5A2C199-9B43-083C-25BF-CEC859C83BB0}"/>
              </a:ext>
            </a:extLst>
          </p:cNvPr>
          <p:cNvSpPr txBox="1">
            <a:spLocks/>
          </p:cNvSpPr>
          <p:nvPr/>
        </p:nvSpPr>
        <p:spPr>
          <a:xfrm>
            <a:off x="422716" y="1277869"/>
            <a:ext cx="7434251" cy="7033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cap="all">
                <a:solidFill>
                  <a:srgbClr val="013F7A"/>
                </a:solidFill>
                <a:latin typeface="Arial Nova" panose="020B0504020202020204" pitchFamily="34" charset="0"/>
              </a:rPr>
              <a:t>My Biggest Hack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E222A-7E98-9A11-97D8-2E3F0167242B}"/>
              </a:ext>
            </a:extLst>
          </p:cNvPr>
          <p:cNvSpPr txBox="1"/>
          <p:nvPr/>
        </p:nvSpPr>
        <p:spPr>
          <a:xfrm>
            <a:off x="422716" y="2230216"/>
            <a:ext cx="65064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Ask AI for help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How to solve the problem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What am I missing?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Write me a more effective prompt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>
              <a:latin typeface="Arial Nova" panose="020B0504020202020204" pitchFamily="34" charset="0"/>
            </a:endParaRPr>
          </a:p>
        </p:txBody>
      </p:sp>
      <p:pic>
        <p:nvPicPr>
          <p:cNvPr id="4" name="Picture 3" descr="Pit crew approaches racecar during race">
            <a:extLst>
              <a:ext uri="{FF2B5EF4-FFF2-40B4-BE49-F238E27FC236}">
                <a16:creationId xmlns:a16="http://schemas.microsoft.com/office/drawing/2014/main" id="{0BA42F50-2358-02FA-7D4B-930992564E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8" r="16100"/>
          <a:stretch>
            <a:fillRect/>
          </a:stretch>
        </p:blipFill>
        <p:spPr>
          <a:xfrm>
            <a:off x="7876967" y="905893"/>
            <a:ext cx="4315033" cy="49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6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DAF8E-1669-A2AF-42FE-3AF1D9F4E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603-9C2A-56A1-5DED-E2921024B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0800" y="2336801"/>
            <a:ext cx="6409935" cy="2826100"/>
          </a:xfrm>
        </p:spPr>
        <p:txBody>
          <a:bodyPr>
            <a:noAutofit/>
          </a:bodyPr>
          <a:lstStyle/>
          <a:p>
            <a:pPr algn="l"/>
            <a:r>
              <a:rPr lang="en-US" sz="4800" b="1" cap="all">
                <a:solidFill>
                  <a:srgbClr val="013F7A"/>
                </a:solidFill>
                <a:latin typeface="Arial Nova" panose="020B0504020202020204" pitchFamily="34" charset="0"/>
              </a:rPr>
              <a:t>Automation</a:t>
            </a:r>
            <a:br>
              <a:rPr lang="en-US" sz="4800" b="1" cap="all">
                <a:solidFill>
                  <a:srgbClr val="013F7A"/>
                </a:solidFill>
                <a:latin typeface="Arial Nova" panose="020B0504020202020204" pitchFamily="34" charset="0"/>
              </a:rPr>
            </a:br>
            <a:r>
              <a:rPr lang="en-US" sz="4800" b="1" cap="all">
                <a:solidFill>
                  <a:srgbClr val="013F7A"/>
                </a:solidFill>
                <a:latin typeface="Arial Nova" panose="020B0504020202020204" pitchFamily="34" charset="0"/>
              </a:rPr>
              <a:t>vs.</a:t>
            </a:r>
            <a:br>
              <a:rPr lang="en-US" sz="4800" b="1" cap="all">
                <a:solidFill>
                  <a:srgbClr val="013F7A"/>
                </a:solidFill>
                <a:latin typeface="Arial Nova" panose="020B0504020202020204" pitchFamily="34" charset="0"/>
              </a:rPr>
            </a:br>
            <a:r>
              <a:rPr lang="en-US" sz="4800" b="1" cap="all">
                <a:solidFill>
                  <a:srgbClr val="013F7A"/>
                </a:solidFill>
                <a:latin typeface="Arial Nova" panose="020B0504020202020204" pitchFamily="34" charset="0"/>
              </a:rPr>
              <a:t>AI</a:t>
            </a:r>
            <a:endParaRPr lang="en-US" sz="4400" b="1" cap="all">
              <a:solidFill>
                <a:srgbClr val="013F7A"/>
              </a:solidFill>
              <a:latin typeface="Arial Nova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267762-8DCE-4016-124A-AE95B7BFB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83"/>
          <a:stretch>
            <a:fillRect/>
          </a:stretch>
        </p:blipFill>
        <p:spPr>
          <a:xfrm>
            <a:off x="504" y="896639"/>
            <a:ext cx="4944029" cy="497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7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E50A1-67A2-E5FC-57F9-F5A6A30A4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assic retro vocal microphone">
            <a:extLst>
              <a:ext uri="{FF2B5EF4-FFF2-40B4-BE49-F238E27FC236}">
                <a16:creationId xmlns:a16="http://schemas.microsoft.com/office/drawing/2014/main" id="{D731114D-FEA7-D165-1E57-83BE12F187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0" t="14876" r="25710" b="1488"/>
          <a:stretch>
            <a:fillRect/>
          </a:stretch>
        </p:blipFill>
        <p:spPr>
          <a:xfrm>
            <a:off x="7880151" y="899159"/>
            <a:ext cx="4327089" cy="497125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33C943F-565A-3C23-C21D-F4AEEF390367}"/>
              </a:ext>
            </a:extLst>
          </p:cNvPr>
          <p:cNvSpPr txBox="1">
            <a:spLocks/>
          </p:cNvSpPr>
          <p:nvPr/>
        </p:nvSpPr>
        <p:spPr>
          <a:xfrm>
            <a:off x="422716" y="1277869"/>
            <a:ext cx="7006784" cy="7033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cap="all">
                <a:solidFill>
                  <a:srgbClr val="013F7A"/>
                </a:solidFill>
                <a:latin typeface="Arial Nova" panose="020B0504020202020204" pitchFamily="34" charset="0"/>
              </a:rPr>
              <a:t>Allow me my soapbox…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92D5AE-BA41-8912-AE54-29B5078255AC}"/>
              </a:ext>
            </a:extLst>
          </p:cNvPr>
          <p:cNvSpPr txBox="1"/>
          <p:nvPr/>
        </p:nvSpPr>
        <p:spPr>
          <a:xfrm>
            <a:off x="758155" y="2459504"/>
            <a:ext cx="5980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CA" sz="2400">
                <a:latin typeface="Arial Nova" panose="020B0504020202020204" pitchFamily="34" charset="0"/>
              </a:rPr>
              <a:t>Most of what people talk about today as AI is really just automation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CA" sz="2400">
                <a:latin typeface="Arial Nova" panose="020B0504020202020204" pitchFamily="34" charset="0"/>
              </a:rPr>
              <a:t>Automation essentially is a complicated “if/then” statement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CA" sz="2400">
                <a:latin typeface="Arial Nova" panose="020B0504020202020204" pitchFamily="34" charset="0"/>
              </a:rPr>
              <a:t>Automation is not bad, it is just </a:t>
            </a:r>
            <a:r>
              <a:rPr lang="en-CA" sz="2400" b="1">
                <a:latin typeface="Arial Nova" panose="020B0504020202020204" pitchFamily="34" charset="0"/>
              </a:rPr>
              <a:t>not AI</a:t>
            </a:r>
          </a:p>
        </p:txBody>
      </p:sp>
    </p:spTree>
    <p:extLst>
      <p:ext uri="{BB962C8B-B14F-4D97-AF65-F5344CB8AC3E}">
        <p14:creationId xmlns:p14="http://schemas.microsoft.com/office/powerpoint/2010/main" val="39609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65FAA-5342-149C-39FF-D3593709D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ngled shot of pen on a graph">
            <a:extLst>
              <a:ext uri="{FF2B5EF4-FFF2-40B4-BE49-F238E27FC236}">
                <a16:creationId xmlns:a16="http://schemas.microsoft.com/office/drawing/2014/main" id="{3D109B70-37AF-3F18-3FFC-312E0F3B62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4" r="33388"/>
          <a:stretch>
            <a:fillRect/>
          </a:stretch>
        </p:blipFill>
        <p:spPr>
          <a:xfrm>
            <a:off x="7880151" y="901065"/>
            <a:ext cx="4311849" cy="496633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A36EBDC-4B64-A74C-38C2-5D681F483F70}"/>
              </a:ext>
            </a:extLst>
          </p:cNvPr>
          <p:cNvSpPr txBox="1">
            <a:spLocks/>
          </p:cNvSpPr>
          <p:nvPr/>
        </p:nvSpPr>
        <p:spPr>
          <a:xfrm>
            <a:off x="61692" y="1081040"/>
            <a:ext cx="7818459" cy="8150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cap="all" dirty="0">
                <a:solidFill>
                  <a:srgbClr val="013F7A"/>
                </a:solidFill>
                <a:latin typeface="Arial Nova" panose="020B0504020202020204" pitchFamily="34" charset="0"/>
              </a:rPr>
              <a:t>Use Cases for automation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1CA6B1-25EB-3E73-372A-3CBC7CFB2842}"/>
              </a:ext>
            </a:extLst>
          </p:cNvPr>
          <p:cNvSpPr txBox="1"/>
          <p:nvPr/>
        </p:nvSpPr>
        <p:spPr>
          <a:xfrm>
            <a:off x="397396" y="1896092"/>
            <a:ext cx="71470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CA" sz="2400" b="1" dirty="0">
                <a:latin typeface="Arial Nova" panose="020B0504020202020204" pitchFamily="34" charset="0"/>
              </a:rPr>
              <a:t>Work Order Routing</a:t>
            </a:r>
          </a:p>
          <a:p>
            <a:pPr marL="800100" lvl="1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Arial" panose="020B0604020202020204" pitchFamily="34" charset="0"/>
              </a:rPr>
              <a:t>Work Order Triage and Routing </a:t>
            </a:r>
            <a:endParaRPr lang="en-CA" sz="2400" b="1" dirty="0">
              <a:latin typeface="Arial Nova" panose="020B05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CA" sz="2400" b="1" dirty="0">
                <a:latin typeface="Arial Nova" panose="020B0504020202020204" pitchFamily="34" charset="0"/>
              </a:rPr>
              <a:t>Fault Deduction</a:t>
            </a:r>
          </a:p>
          <a:p>
            <a:pPr marL="800100" lvl="1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Arial" panose="020B0604020202020204" pitchFamily="34" charset="0"/>
              </a:rPr>
              <a:t>Fault Detection and Alerts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CA" sz="2400" b="1" dirty="0">
                <a:latin typeface="Arial Nova" panose="020B0504020202020204" pitchFamily="34" charset="0"/>
              </a:rPr>
              <a:t>Predictive Maintenance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CA" sz="2400" b="1" dirty="0">
                <a:latin typeface="Arial Nova" panose="020B0504020202020204" pitchFamily="34" charset="0"/>
              </a:rPr>
              <a:t>Parts and Inventory Reorder Triggers </a:t>
            </a:r>
          </a:p>
          <a:p>
            <a:pPr marL="800100" lvl="1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Min/max thresholds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CA" sz="2400" b="1" dirty="0">
                <a:latin typeface="Arial Nova" panose="020B0504020202020204" pitchFamily="34" charset="0"/>
              </a:rPr>
              <a:t>Auto Reporting Packs </a:t>
            </a:r>
          </a:p>
          <a:p>
            <a:pPr marL="800100" lvl="1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Monthly KPIs, backlog, response time, DCRM snapshots)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CA" sz="2400" b="1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17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A4BBC-F4B9-4725-F9A9-1C246627E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eckmate in a chess game">
            <a:extLst>
              <a:ext uri="{FF2B5EF4-FFF2-40B4-BE49-F238E27FC236}">
                <a16:creationId xmlns:a16="http://schemas.microsoft.com/office/drawing/2014/main" id="{8F1C586B-9552-93C9-E9A1-478B4C200D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7" r="13359"/>
          <a:stretch>
            <a:fillRect/>
          </a:stretch>
        </p:blipFill>
        <p:spPr>
          <a:xfrm>
            <a:off x="7880151" y="899159"/>
            <a:ext cx="4327089" cy="497738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632F6ED-16E9-2668-7EAA-CD979FE39D30}"/>
              </a:ext>
            </a:extLst>
          </p:cNvPr>
          <p:cNvSpPr txBox="1">
            <a:spLocks/>
          </p:cNvSpPr>
          <p:nvPr/>
        </p:nvSpPr>
        <p:spPr>
          <a:xfrm>
            <a:off x="422716" y="1277870"/>
            <a:ext cx="7006784" cy="763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cap="all">
                <a:solidFill>
                  <a:srgbClr val="013F7A"/>
                </a:solidFill>
                <a:latin typeface="Arial Nova" panose="020B0504020202020204" pitchFamily="34" charset="0"/>
              </a:rPr>
              <a:t>Use Cases for “true” ai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926559-E180-8038-4000-248C73B535BD}"/>
              </a:ext>
            </a:extLst>
          </p:cNvPr>
          <p:cNvSpPr txBox="1"/>
          <p:nvPr/>
        </p:nvSpPr>
        <p:spPr>
          <a:xfrm>
            <a:off x="733103" y="2100798"/>
            <a:ext cx="66963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b="1">
                <a:latin typeface="Arial Nova" panose="020B0504020202020204" pitchFamily="34" charset="0"/>
              </a:rPr>
              <a:t>Operational AI</a:t>
            </a:r>
          </a:p>
          <a:p>
            <a:pPr marL="800100" lvl="1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Fault Diagnostics - (Likely Cause + Next Best Action)</a:t>
            </a:r>
          </a:p>
          <a:p>
            <a:pPr marL="800100" lvl="1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Anomaly Detection &amp; Early Warning</a:t>
            </a:r>
          </a:p>
          <a:p>
            <a:pPr marL="800100" lvl="1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Continuous Commissioning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b="1">
                <a:latin typeface="Arial Nova" panose="020B0504020202020204" pitchFamily="34" charset="0"/>
              </a:rPr>
              <a:t>Strategic AI</a:t>
            </a:r>
          </a:p>
          <a:p>
            <a:pPr marL="800100" lvl="1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Condition-Based Maintenance</a:t>
            </a:r>
          </a:p>
          <a:p>
            <a:pPr marL="800100" lvl="1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Capital Planning Decision Support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CA" sz="2400" b="1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54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407C0-D676-E2A5-550E-EFF7AECF0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A6615DE-3C1E-F2CB-1411-573CD7635655}"/>
              </a:ext>
            </a:extLst>
          </p:cNvPr>
          <p:cNvSpPr txBox="1">
            <a:spLocks/>
          </p:cNvSpPr>
          <p:nvPr/>
        </p:nvSpPr>
        <p:spPr>
          <a:xfrm>
            <a:off x="422716" y="1049269"/>
            <a:ext cx="7006784" cy="13367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cap="all" dirty="0">
                <a:solidFill>
                  <a:srgbClr val="013F7A"/>
                </a:solidFill>
                <a:latin typeface="Arial Nova" panose="020B0504020202020204" pitchFamily="34" charset="0"/>
              </a:rPr>
              <a:t>Road map for </a:t>
            </a:r>
          </a:p>
          <a:p>
            <a:pPr algn="l"/>
            <a:r>
              <a:rPr lang="en-US" sz="4000" b="1" cap="all" dirty="0">
                <a:solidFill>
                  <a:srgbClr val="013F7A"/>
                </a:solidFill>
                <a:latin typeface="Arial Nova" panose="020B0504020202020204" pitchFamily="34" charset="0"/>
              </a:rPr>
              <a:t>a pilot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1511999-415A-3D30-BBD2-1ECE53C17A76}"/>
              </a:ext>
            </a:extLst>
          </p:cNvPr>
          <p:cNvGrpSpPr/>
          <p:nvPr/>
        </p:nvGrpSpPr>
        <p:grpSpPr>
          <a:xfrm>
            <a:off x="0" y="745813"/>
            <a:ext cx="12070082" cy="5366374"/>
            <a:chOff x="0" y="725557"/>
            <a:chExt cx="12070082" cy="536637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A851891-3F7C-7575-BE6E-2EA71D46DE83}"/>
                </a:ext>
              </a:extLst>
            </p:cNvPr>
            <p:cNvGrpSpPr/>
            <p:nvPr/>
          </p:nvGrpSpPr>
          <p:grpSpPr>
            <a:xfrm>
              <a:off x="0" y="725557"/>
              <a:ext cx="12070082" cy="5366374"/>
              <a:chOff x="384189" y="479575"/>
              <a:chExt cx="12070082" cy="543250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8AA48F0-25AE-8D64-6CEE-08ED2C024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961" b="89844" l="7487" r="93555">
                            <a14:foregroundMark x1="89442" y1="22831" x2="92969" y2="25098"/>
                            <a14:foregroundMark x1="88724" y1="22369" x2="89352" y2="22773"/>
                            <a14:foregroundMark x1="92969" y1="25098" x2="90892" y2="25432"/>
                            <a14:foregroundMark x1="87179" y1="27749" x2="87347" y2="22050"/>
                            <a14:foregroundMark x1="87044" y1="32324" x2="87156" y2="28521"/>
                            <a14:foregroundMark x1="89193" y1="29980" x2="89193" y2="29980"/>
                            <a14:foregroundMark x1="92318" y1="30566" x2="92318" y2="30566"/>
                            <a14:foregroundMark x1="93359" y1="22754" x2="93407" y2="25829"/>
                            <a14:foregroundMark x1="92969" y1="30566" x2="90039" y2="31055"/>
                            <a14:foregroundMark x1="92383" y1="29883" x2="92383" y2="32422"/>
                            <a14:foregroundMark x1="92383" y1="31738" x2="88346" y2="31152"/>
                            <a14:foregroundMark x1="8333" y1="71191" x2="10742" y2="74805"/>
                            <a14:foregroundMark x1="7487" y1="70313" x2="12760" y2="70410"/>
                            <a14:foregroundMark x1="14909" y1="64648" x2="14844" y2="66309"/>
                            <a14:foregroundMark x1="92993" y1="22106" x2="93294" y2="22168"/>
                            <a14:foregroundMark x1="87630" y1="26465" x2="89844" y2="26367"/>
                            <a14:foregroundMark x1="89844" y1="26367" x2="93490" y2="26953"/>
                            <a14:foregroundMark x1="93490" y1="25000" x2="92513" y2="27246"/>
                            <a14:foregroundMark x1="92513" y1="27246" x2="89648" y2="26465"/>
                            <a14:foregroundMark x1="93555" y1="27148" x2="92839" y2="27344"/>
                            <a14:foregroundMark x1="93555" y1="22363" x2="93490" y2="26660"/>
                            <a14:foregroundMark x1="93555" y1="21875" x2="93113" y2="21790"/>
                            <a14:foregroundMark x1="87095" y1="22235" x2="86979" y2="33301"/>
                            <a14:foregroundMark x1="87240" y1="20996" x2="87822" y2="20996"/>
                            <a14:foregroundMark x1="89276" y1="21144" x2="90104" y2="21582"/>
                            <a14:foregroundMark x1="90365" y1="21582" x2="91602" y2="22266"/>
                            <a14:foregroundMark x1="87630" y1="20801" x2="89518" y2="21094"/>
                            <a14:foregroundMark x1="87500" y1="21094" x2="91602" y2="21875"/>
                            <a14:foregroundMark x1="91602" y1="21875" x2="93229" y2="21875"/>
                            <a14:foregroundMark x1="87891" y1="20703" x2="89193" y2="20508"/>
                            <a14:foregroundMark x1="89128" y1="20508" x2="90885" y2="21582"/>
                            <a14:foregroundMark x1="88737" y1="32324" x2="91602" y2="32129"/>
                            <a14:foregroundMark x1="91602" y1="32129" x2="92318" y2="32129"/>
                            <a14:foregroundMark x1="27018" y1="59180" x2="24609" y2="54395"/>
                            <a14:foregroundMark x1="24609" y1="54395" x2="22135" y2="59082"/>
                            <a14:foregroundMark x1="22135" y1="59082" x2="22135" y2="59277"/>
                            <a14:foregroundMark x1="26693" y1="58008" x2="23828" y2="60938"/>
                            <a14:foregroundMark x1="23828" y1="60938" x2="23307" y2="60645"/>
                            <a14:foregroundMark x1="33073" y1="57422" x2="32096" y2="52539"/>
                            <a14:foregroundMark x1="32096" y1="52539" x2="35872" y2="52832"/>
                            <a14:foregroundMark x1="35872" y1="52832" x2="35417" y2="57227"/>
                            <a14:foregroundMark x1="43099" y1="53516" x2="42383" y2="48535"/>
                            <a14:foregroundMark x1="42383" y1="48535" x2="45964" y2="50000"/>
                            <a14:foregroundMark x1="45737" y1="50391" x2="43750" y2="53809"/>
                            <a14:foregroundMark x1="45964" y1="50000" x2="45737" y2="50391"/>
                            <a14:foregroundMark x1="45443" y1="49316" x2="41992" y2="47559"/>
                            <a14:foregroundMark x1="41992" y1="47559" x2="41536" y2="48535"/>
                            <a14:foregroundMark x1="45573" y1="51465" x2="45508" y2="48828"/>
                            <a14:foregroundMark x1="55208" y1="57324" x2="52018" y2="55469"/>
                            <a14:foregroundMark x1="52018" y1="55469" x2="50846" y2="59473"/>
                            <a14:foregroundMark x1="55339" y1="44434" x2="54812" y2="44189"/>
                            <a14:foregroundMark x1="51737" y1="43145" x2="51432" y2="48438"/>
                            <a14:foregroundMark x1="51432" y1="48438" x2="51823" y2="49219"/>
                            <a14:foregroundMark x1="63672" y1="41309" x2="61171" y2="37046"/>
                            <a14:foregroundMark x1="60643" y1="38002" x2="60156" y2="42676"/>
                            <a14:foregroundMark x1="60156" y1="42676" x2="63216" y2="43848"/>
                            <a14:foregroundMark x1="72852" y1="45313" x2="70117" y2="42188"/>
                            <a14:foregroundMark x1="70117" y1="42188" x2="68620" y2="44434"/>
                            <a14:foregroundMark x1="72526" y1="44336" x2="69401" y2="42285"/>
                            <a14:foregroundMark x1="70052" y1="42188" x2="69154" y2="43333"/>
                            <a14:foregroundMark x1="72982" y1="35352" x2="69401" y2="32324"/>
                            <a14:foregroundMark x1="69401" y1="32324" x2="69466" y2="38281"/>
                            <a14:foregroundMark x1="69466" y1="38281" x2="70182" y2="38574"/>
                            <a14:foregroundMark x1="82813" y1="33691" x2="86914" y2="33594"/>
                            <a14:foregroundMark x1="74609" y1="34277" x2="80078" y2="33691"/>
                            <a14:foregroundMark x1="73177" y1="34863" x2="80208" y2="33398"/>
                            <a14:foregroundMark x1="80208" y1="33398" x2="80143" y2="33398"/>
                            <a14:foregroundMark x1="73177" y1="34082" x2="77604" y2="33691"/>
                            <a14:foregroundMark x1="77604" y1="33691" x2="80013" y2="33691"/>
                            <a14:foregroundMark x1="55599" y1="44434" x2="60742" y2="44043"/>
                            <a14:foregroundMark x1="57878" y1="44336" x2="60807" y2="43848"/>
                            <a14:foregroundMark x1="56641" y1="44141" x2="59245" y2="43457"/>
                            <a14:foregroundMark x1="63997" y1="43945" x2="68555" y2="44434"/>
                            <a14:foregroundMark x1="72982" y1="45020" x2="71745" y2="39453"/>
                            <a14:foregroundMark x1="71029" y1="39355" x2="72135" y2="40723"/>
                            <a14:foregroundMark x1="71029" y1="38770" x2="68099" y2="34473"/>
                            <a14:foregroundMark x1="68099" y1="34473" x2="68164" y2="33594"/>
                            <a14:foregroundMark x1="71354" y1="38281" x2="68620" y2="38574"/>
                            <a14:foregroundMark x1="71094" y1="39160" x2="68164" y2="36133"/>
                            <a14:foregroundMark x1="68164" y1="36133" x2="68034" y2="35840"/>
                            <a14:foregroundMark x1="68359" y1="33789" x2="70768" y2="32617"/>
                            <a14:foregroundMark x1="88542" y1="35840" x2="77930" y2="36914"/>
                            <a14:foregroundMark x1="77930" y1="36914" x2="79167" y2="42285"/>
                            <a14:foregroundMark x1="79167" y1="42285" x2="81771" y2="47461"/>
                            <a14:foregroundMark x1="82096" y1="48438" x2="61393" y2="48145"/>
                            <a14:foregroundMark x1="61393" y1="48145" x2="61458" y2="53027"/>
                            <a14:foregroundMark x1="62240" y1="52637" x2="64714" y2="59082"/>
                            <a14:foregroundMark x1="64714" y1="59082" x2="60156" y2="62891"/>
                            <a14:foregroundMark x1="60156" y1="62891" x2="34701" y2="61523"/>
                            <a14:foregroundMark x1="34701" y1="61523" x2="10742" y2="75293"/>
                            <a14:foregroundMark x1="10742" y1="75293" x2="10352" y2="75293"/>
                            <a14:foregroundMark x1="18359" y1="63184" x2="23177" y2="61328"/>
                            <a14:foregroundMark x1="23177" y1="61328" x2="23177" y2="61328"/>
                            <a14:foregroundMark x1="17643" y1="61328" x2="13802" y2="60938"/>
                            <a14:foregroundMark x1="13802" y1="60938" x2="11068" y2="64844"/>
                            <a14:foregroundMark x1="11068" y1="64844" x2="12370" y2="67383"/>
                            <a14:foregroundMark x1="25651" y1="60059" x2="32682" y2="57324"/>
                            <a14:foregroundMark x1="36523" y1="55273" x2="43815" y2="56152"/>
                            <a14:foregroundMark x1="44727" y1="56445" x2="51237" y2="56934"/>
                            <a14:foregroundMark x1="55469" y1="57715" x2="54362" y2="51367"/>
                            <a14:foregroundMark x1="54362" y1="51367" x2="52865" y2="50098"/>
                            <a14:foregroundMark x1="22656" y1="61719" x2="22396" y2="56445"/>
                            <a14:foregroundMark x1="22396" y1="56445" x2="26563" y2="55664"/>
                            <a14:foregroundMark x1="26563" y1="55664" x2="27409" y2="59570"/>
                            <a14:foregroundMark x1="26953" y1="57520" x2="24284" y2="54590"/>
                            <a14:foregroundMark x1="24284" y1="54590" x2="21419" y2="58203"/>
                            <a14:foregroundMark x1="21419" y1="58203" x2="22396" y2="59766"/>
                            <a14:foregroundMark x1="26758" y1="54980" x2="22917" y2="55371"/>
                            <a14:foregroundMark x1="22917" y1="55371" x2="21680" y2="57422"/>
                            <a14:foregroundMark x1="22656" y1="55664" x2="26888" y2="55469"/>
                            <a14:foregroundMark x1="26888" y1="55469" x2="27409" y2="57227"/>
                            <a14:foregroundMark x1="31836" y1="56641" x2="32461" y2="52263"/>
                            <a14:foregroundMark x1="34411" y1="51644" x2="36328" y2="52148"/>
                            <a14:foregroundMark x1="36328" y1="52148" x2="37044" y2="55469"/>
                            <a14:foregroundMark x1="42057" y1="55176" x2="40234" y2="46777"/>
                            <a14:foregroundMark x1="40234" y1="46777" x2="43815" y2="45898"/>
                            <a14:foregroundMark x1="43815" y1="45898" x2="46940" y2="49023"/>
                            <a14:foregroundMark x1="46940" y1="49023" x2="43685" y2="55762"/>
                            <a14:foregroundMark x1="43685" y1="55762" x2="42773" y2="56543"/>
                            <a14:foregroundMark x1="34722" y1="48356" x2="34635" y2="48145"/>
                            <a14:foregroundMark x1="37695" y1="55566" x2="35885" y2="51176"/>
                            <a14:foregroundMark x1="34635" y1="48145" x2="34011" y2="48582"/>
                            <a14:foregroundMark x1="30822" y1="52784" x2="30990" y2="56250"/>
                            <a14:foregroundMark x1="30990" y1="56250" x2="33464" y2="58789"/>
                            <a14:foregroundMark x1="28060" y1="58008" x2="23307" y2="54590"/>
                            <a14:foregroundMark x1="23307" y1="54590" x2="22135" y2="59570"/>
                            <a14:foregroundMark x1="22135" y1="59570" x2="22852" y2="61133"/>
                            <a14:foregroundMark x1="28125" y1="57227" x2="23438" y2="54199"/>
                            <a14:foregroundMark x1="23438" y1="54199" x2="21810" y2="59082"/>
                            <a14:foregroundMark x1="21810" y1="59082" x2="23372" y2="62012"/>
                            <a14:foregroundMark x1="22331" y1="54297" x2="27865" y2="54688"/>
                            <a14:foregroundMark x1="27865" y1="54688" x2="28516" y2="55469"/>
                            <a14:foregroundMark x1="49740" y1="56934" x2="54622" y2="55273"/>
                            <a14:foregroundMark x1="54622" y1="55273" x2="56055" y2="55762"/>
                            <a14:foregroundMark x1="55078" y1="55176" x2="48698" y2="55273"/>
                            <a14:foregroundMark x1="51302" y1="48438" x2="50911" y2="42871"/>
                            <a14:foregroundMark x1="50911" y1="42871" x2="51492" y2="42768"/>
                            <a14:foregroundMark x1="55736" y1="42561" x2="56901" y2="43945"/>
                            <a14:foregroundMark x1="60872" y1="44531" x2="59831" y2="37109"/>
                            <a14:foregroundMark x1="59831" y1="37109" x2="63737" y2="35840"/>
                            <a14:foregroundMark x1="63737" y1="35840" x2="65690" y2="40039"/>
                            <a14:foregroundMark x1="65690" y1="40039" x2="62240" y2="44727"/>
                            <a14:foregroundMark x1="60352" y1="36816" x2="58008" y2="43262"/>
                            <a14:foregroundMark x1="58008" y1="43262" x2="58659" y2="44336"/>
                            <a14:foregroundMark x1="66732" y1="44434" x2="71029" y2="41699"/>
                            <a14:foregroundMark x1="71029" y1="41699" x2="72135" y2="41602"/>
                            <a14:foregroundMark x1="68359" y1="37793" x2="68359" y2="32129"/>
                            <a14:foregroundMark x1="68359" y1="32129" x2="72721" y2="31445"/>
                            <a14:foregroundMark x1="72721" y1="31445" x2="75260" y2="34180"/>
                            <a14:foregroundMark x1="78906" y1="33691" x2="79036" y2="27441"/>
                            <a14:foregroundMark x1="79036" y1="27441" x2="84505" y2="27539"/>
                            <a14:foregroundMark x1="84505" y1="27539" x2="84375" y2="33203"/>
                            <a14:foregroundMark x1="84375" y1="33203" x2="84310" y2="33203"/>
                            <a14:foregroundMark x1="84961" y1="28906" x2="81576" y2="26367"/>
                            <a14:foregroundMark x1="81576" y1="26367" x2="79036" y2="28027"/>
                            <a14:foregroundMark x1="31836" y1="53516" x2="35286" y2="51855"/>
                            <a14:foregroundMark x1="35286" y1="51855" x2="35938" y2="52637"/>
                            <a14:foregroundMark x1="51172" y1="47949" x2="51796" y2="43182"/>
                            <a14:foregroundMark x1="54688" y1="43262" x2="51107" y2="43262"/>
                            <a14:foregroundMark x1="51107" y1="43262" x2="51888" y2="48535"/>
                            <a14:foregroundMark x1="51888" y1="48535" x2="52734" y2="48828"/>
                            <a14:foregroundMark x1="52734" y1="49219" x2="50260" y2="45117"/>
                            <a14:foregroundMark x1="50260" y1="45117" x2="52130" y2="43391"/>
                            <a14:foregroundMark x1="54973" y1="43906" x2="55339" y2="44434"/>
                            <a14:foregroundMark x1="55469" y1="44824" x2="54871" y2="44084"/>
                            <a14:foregroundMark x1="51926" y1="43263" x2="50326" y2="46094"/>
                            <a14:foregroundMark x1="50326" y1="46094" x2="52604" y2="49023"/>
                            <a14:foregroundMark x1="51761" y1="43160" x2="50456" y2="45117"/>
                            <a14:foregroundMark x1="50391" y1="46094" x2="51751" y2="43153"/>
                            <a14:foregroundMark x1="31250" y1="53613" x2="34440" y2="50977"/>
                            <a14:foregroundMark x1="34440" y1="50977" x2="36003" y2="52637"/>
                            <a14:foregroundMark x1="36003" y1="52148" x2="31836" y2="51563"/>
                            <a14:foregroundMark x1="31836" y1="51563" x2="31576" y2="53711"/>
                            <a14:foregroundMark x1="31510" y1="51953" x2="35091" y2="50879"/>
                            <a14:foregroundMark x1="35091" y1="50879" x2="36133" y2="52930"/>
                            <a14:foregroundMark x1="34570" y1="50781" x2="32292" y2="51855"/>
                            <a14:foregroundMark x1="32227" y1="51172" x2="34049" y2="50781"/>
                            <a14:foregroundMark x1="54362" y1="43164" x2="50977" y2="43457"/>
                            <a14:foregroundMark x1="50977" y1="43457" x2="50651" y2="45313"/>
                            <a14:foregroundMark x1="52416" y1="42883" x2="50977" y2="42773"/>
                            <a14:foregroundMark x1="54818" y1="43066" x2="53866" y2="42993"/>
                            <a14:foregroundMark x1="50977" y1="42773" x2="50716" y2="44922"/>
                            <a14:foregroundMark x1="50391" y1="44727" x2="52785" y2="42962"/>
                            <a14:foregroundMark x1="54232" y1="41895" x2="55469" y2="44629"/>
                            <a14:foregroundMark x1="54036" y1="42285" x2="50326" y2="43555"/>
                            <a14:foregroundMark x1="50326" y1="43555" x2="50716" y2="45508"/>
                            <a14:foregroundMark x1="50911" y1="43262" x2="54362" y2="42188"/>
                            <a14:foregroundMark x1="52565" y1="42531" x2="50911" y2="42969"/>
                            <a14:foregroundMark x1="50911" y1="42969" x2="50911" y2="43457"/>
                            <a14:foregroundMark x1="54341" y1="41874" x2="55664" y2="41504"/>
                            <a14:foregroundMark x1="50781" y1="42871" x2="52642" y2="42350"/>
                            <a14:foregroundMark x1="55664" y1="41504" x2="55208" y2="44238"/>
                            <a14:foregroundMark x1="53389" y1="42962" x2="50586" y2="44238"/>
                            <a14:foregroundMark x1="50586" y1="44238" x2="50456" y2="45508"/>
                            <a14:foregroundMark x1="50456" y1="44043" x2="53906" y2="41992"/>
                            <a14:foregroundMark x1="53906" y1="41992" x2="54362" y2="42871"/>
                            <a14:foregroundMark x1="52440" y1="42824" x2="51237" y2="42969"/>
                            <a14:foregroundMark x1="54492" y1="42578" x2="54018" y2="42635"/>
                            <a14:foregroundMark x1="50391" y1="43652" x2="52882" y2="41784"/>
                            <a14:foregroundMark x1="54211" y1="42180" x2="55013" y2="43555"/>
                            <a14:foregroundMark x1="52669" y1="42285" x2="50911" y2="42285"/>
                            <a14:foregroundMark x1="50911" y1="42285" x2="50781" y2="44043"/>
                            <a14:foregroundMark x1="12305" y1="62988" x2="15430" y2="60742"/>
                            <a14:foregroundMark x1="15430" y1="60742" x2="17253" y2="62207"/>
                            <a14:foregroundMark x1="18099" y1="61719" x2="13802" y2="60254"/>
                            <a14:foregroundMark x1="13802" y1="60254" x2="11784" y2="63770"/>
                            <a14:foregroundMark x1="18164" y1="61328" x2="13607" y2="60547"/>
                            <a14:foregroundMark x1="13607" y1="60547" x2="11784" y2="63867"/>
                            <a14:backgroundMark x1="11784" y1="57520" x2="16992" y2="57422"/>
                            <a14:backgroundMark x1="16992" y1="57422" x2="18945" y2="57813"/>
                            <a14:backgroundMark x1="35571" y1="49681" x2="36719" y2="49316"/>
                            <a14:backgroundMark x1="31185" y1="51074" x2="31589" y2="50946"/>
                            <a14:backgroundMark x1="29883" y1="50684" x2="31510" y2="50391"/>
                            <a14:backgroundMark x1="53125" y1="41211" x2="54622" y2="4121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50" t="18149" r="5661" b="23214"/>
              <a:stretch>
                <a:fillRect/>
              </a:stretch>
            </p:blipFill>
            <p:spPr>
              <a:xfrm>
                <a:off x="384189" y="479575"/>
                <a:ext cx="12070082" cy="5432506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4A0B165-EDF0-1EE6-A204-8CDC76814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>
                            <a14:foregroundMark x1="57332" y1="39557" x2="56322" y2="65333"/>
                            <a14:foregroundMark x1="59524" y1="38251" x2="66667" y2="60000"/>
                            <a14:foregroundMark x1="50575" y1="30667" x2="60920" y2="30667"/>
                            <a14:foregroundMark x1="50575" y1="37333" x2="37931" y2="54667"/>
                            <a14:backgroundMark x1="80906" y1="62195" x2="83908" y2="69333"/>
                            <a14:backgroundMark x1="64729" y1="23725" x2="66590" y2="28150"/>
                            <a14:backgroundMark x1="87356" y1="34667" x2="70725" y2="12801"/>
                            <a14:backgroundMark x1="25806" y1="27583" x2="18391" y2="32000"/>
                            <a14:backgroundMark x1="60920" y1="6667" x2="33199" y2="23179"/>
                            <a14:backgroundMark x1="27586" y1="88000" x2="16092" y2="400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97970" y="3868135"/>
                <a:ext cx="842519" cy="72631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60469FC-3762-156B-C61A-76595EF1EB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58036" y1="18182" x2="51439" y2="23939"/>
                            <a14:foregroundMark x1="51989" y1="28113" x2="55357" y2="63636"/>
                            <a14:backgroundMark x1="66964" y1="11688" x2="79464" y2="27273"/>
                            <a14:backgroundMark x1="37500" y1="10390" x2="24107" y2="35065"/>
                            <a14:backgroundMark x1="26786" y1="66234" x2="22321" y2="4285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887498" y="2688685"/>
                <a:ext cx="1063464" cy="731132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54F308-6581-C320-9DCD-819444B9568B}"/>
                </a:ext>
              </a:extLst>
            </p:cNvPr>
            <p:cNvSpPr txBox="1"/>
            <p:nvPr/>
          </p:nvSpPr>
          <p:spPr>
            <a:xfrm>
              <a:off x="1022503" y="3166283"/>
              <a:ext cx="15075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C00000"/>
                </a:buClr>
                <a:buSzPct val="100000"/>
              </a:pPr>
              <a:r>
                <a:rPr lang="en-US" sz="1600" dirty="0">
                  <a:latin typeface="Arial Nova" panose="020B0504020202020204" pitchFamily="34" charset="0"/>
                </a:rPr>
                <a:t>Inform/engage your IT department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C74D4B-E2FE-CDB7-9693-C21076CDA7E2}"/>
                </a:ext>
              </a:extLst>
            </p:cNvPr>
            <p:cNvSpPr txBox="1"/>
            <p:nvPr/>
          </p:nvSpPr>
          <p:spPr>
            <a:xfrm>
              <a:off x="2477949" y="2606877"/>
              <a:ext cx="150752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C00000"/>
                </a:buClr>
              </a:pPr>
              <a:r>
                <a:rPr lang="en-US" sz="1600" dirty="0">
                  <a:latin typeface="Arial Nova" panose="020B0504020202020204" pitchFamily="34" charset="0"/>
                </a:rPr>
                <a:t>Put governance and security in-place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FF4FC3-7921-948F-9E4D-CAE649E64D18}"/>
                </a:ext>
              </a:extLst>
            </p:cNvPr>
            <p:cNvSpPr txBox="1"/>
            <p:nvPr/>
          </p:nvSpPr>
          <p:spPr>
            <a:xfrm>
              <a:off x="3855507" y="2481933"/>
              <a:ext cx="15075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C00000"/>
                </a:buClr>
              </a:pPr>
              <a:r>
                <a:rPr lang="en-US" sz="1600" dirty="0">
                  <a:latin typeface="Arial Nova" panose="020B0504020202020204" pitchFamily="34" charset="0"/>
                </a:rPr>
                <a:t>Pick 1–2 problems to solve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0CFA0D-5C8D-F21B-AA4B-1A03147C7A79}"/>
                </a:ext>
              </a:extLst>
            </p:cNvPr>
            <p:cNvSpPr txBox="1"/>
            <p:nvPr/>
          </p:nvSpPr>
          <p:spPr>
            <a:xfrm>
              <a:off x="5281279" y="4940807"/>
              <a:ext cx="15075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C00000"/>
                </a:buClr>
              </a:pPr>
              <a:r>
                <a:rPr lang="en-US" sz="1600" dirty="0">
                  <a:latin typeface="Arial Nova" panose="020B0504020202020204" pitchFamily="34" charset="0"/>
                </a:rPr>
                <a:t>Clean-up the data you need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8BC33B-3CB7-E2ED-2FAF-96A45758ABA2}"/>
                </a:ext>
              </a:extLst>
            </p:cNvPr>
            <p:cNvSpPr txBox="1"/>
            <p:nvPr/>
          </p:nvSpPr>
          <p:spPr>
            <a:xfrm>
              <a:off x="5229603" y="2315033"/>
              <a:ext cx="15075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C00000"/>
                </a:buClr>
              </a:pPr>
              <a:r>
                <a:rPr lang="en-US" sz="1600" dirty="0">
                  <a:latin typeface="Arial Nova" panose="020B0504020202020204" pitchFamily="34" charset="0"/>
                </a:rPr>
                <a:t>Connect key systems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501FCD-EA09-565B-2581-522FC722AD64}"/>
                </a:ext>
              </a:extLst>
            </p:cNvPr>
            <p:cNvSpPr txBox="1"/>
            <p:nvPr/>
          </p:nvSpPr>
          <p:spPr>
            <a:xfrm>
              <a:off x="6566773" y="1826807"/>
              <a:ext cx="15075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C00000"/>
                </a:buClr>
              </a:pPr>
              <a:r>
                <a:rPr lang="en-US" sz="1600" dirty="0">
                  <a:latin typeface="Arial Nova" panose="020B0504020202020204" pitchFamily="34" charset="0"/>
                </a:rPr>
                <a:t>Run a </a:t>
              </a:r>
            </a:p>
            <a:p>
              <a:pPr algn="ctr">
                <a:buClr>
                  <a:srgbClr val="C00000"/>
                </a:buClr>
              </a:pPr>
              <a:r>
                <a:rPr lang="en-US" sz="1600" dirty="0">
                  <a:latin typeface="Arial Nova" panose="020B0504020202020204" pitchFamily="34" charset="0"/>
                </a:rPr>
                <a:t>90-day pilot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E1D44B-B646-6650-DA18-AA5527B296A8}"/>
                </a:ext>
              </a:extLst>
            </p:cNvPr>
            <p:cNvSpPr txBox="1"/>
            <p:nvPr/>
          </p:nvSpPr>
          <p:spPr>
            <a:xfrm>
              <a:off x="7817761" y="3666981"/>
              <a:ext cx="15075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C00000"/>
                </a:buClr>
              </a:pPr>
              <a:r>
                <a:rPr lang="en-US" sz="1600" dirty="0">
                  <a:latin typeface="Arial Nova" panose="020B0504020202020204" pitchFamily="34" charset="0"/>
                </a:rPr>
                <a:t>Measure outcomes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DF22AE-94D9-2E41-790F-8FF0B49F28F2}"/>
                </a:ext>
              </a:extLst>
            </p:cNvPr>
            <p:cNvSpPr txBox="1"/>
            <p:nvPr/>
          </p:nvSpPr>
          <p:spPr>
            <a:xfrm>
              <a:off x="7633896" y="851699"/>
              <a:ext cx="18752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C00000"/>
                </a:buClr>
              </a:pPr>
              <a:r>
                <a:rPr lang="en-US" sz="1600" dirty="0">
                  <a:latin typeface="Arial Nova" panose="020B0504020202020204" pitchFamily="34" charset="0"/>
                </a:rPr>
                <a:t>Keep </a:t>
              </a:r>
            </a:p>
            <a:p>
              <a:pPr algn="ctr">
                <a:buClr>
                  <a:srgbClr val="C00000"/>
                </a:buClr>
              </a:pPr>
              <a:r>
                <a:rPr lang="en-US" sz="1600" dirty="0">
                  <a:latin typeface="Arial Nova" panose="020B0504020202020204" pitchFamily="34" charset="0"/>
                </a:rPr>
                <a:t>HUMANS approving recommendations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B9029A-AB1E-3421-2623-21F042132D17}"/>
                </a:ext>
              </a:extLst>
            </p:cNvPr>
            <p:cNvSpPr txBox="1"/>
            <p:nvPr/>
          </p:nvSpPr>
          <p:spPr>
            <a:xfrm>
              <a:off x="10413416" y="2391271"/>
              <a:ext cx="16566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C00000"/>
                </a:buClr>
              </a:pPr>
              <a:r>
                <a:rPr lang="en-US" sz="1600" dirty="0">
                  <a:latin typeface="Arial Nova" panose="020B0504020202020204" pitchFamily="34" charset="0"/>
                </a:rPr>
                <a:t>Scale with a repeatable playbook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742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B28EF-E328-AF5A-E645-D2E7D9BFE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1ADAA-5912-9864-C41F-D49A4DDAE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0800" y="2336801"/>
            <a:ext cx="6409935" cy="2826100"/>
          </a:xfrm>
        </p:spPr>
        <p:txBody>
          <a:bodyPr>
            <a:noAutofit/>
          </a:bodyPr>
          <a:lstStyle/>
          <a:p>
            <a:pPr algn="l"/>
            <a:r>
              <a:rPr lang="en-US" sz="4800" b="1" cap="all">
                <a:solidFill>
                  <a:srgbClr val="013F7A"/>
                </a:solidFill>
                <a:latin typeface="Arial Nova" panose="020B0504020202020204" pitchFamily="34" charset="0"/>
              </a:rPr>
              <a:t>Let’s Make AI Work for Us!!!</a:t>
            </a:r>
            <a:endParaRPr lang="en-US" sz="4400" b="1" cap="all">
              <a:solidFill>
                <a:srgbClr val="013F7A"/>
              </a:solidFill>
              <a:latin typeface="Arial Nova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7E8C3-D66C-1B88-CE63-E55D679E4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74"/>
          <a:stretch>
            <a:fillRect/>
          </a:stretch>
        </p:blipFill>
        <p:spPr>
          <a:xfrm>
            <a:off x="504" y="897467"/>
            <a:ext cx="4958934" cy="496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9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9787C-1629-292E-E8F7-C26DBD9B0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77AB662-D95E-CFD6-5419-4D8C79086BF1}"/>
              </a:ext>
            </a:extLst>
          </p:cNvPr>
          <p:cNvSpPr txBox="1">
            <a:spLocks/>
          </p:cNvSpPr>
          <p:nvPr/>
        </p:nvSpPr>
        <p:spPr>
          <a:xfrm>
            <a:off x="422716" y="1277870"/>
            <a:ext cx="7006784" cy="11816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cap="all" dirty="0">
                <a:solidFill>
                  <a:srgbClr val="013F7A"/>
                </a:solidFill>
                <a:latin typeface="Arial Nova" panose="020B0504020202020204" pitchFamily="34" charset="0"/>
              </a:rPr>
              <a:t>Your Monday Morning Challenge</a:t>
            </a:r>
          </a:p>
        </p:txBody>
      </p:sp>
      <p:pic>
        <p:nvPicPr>
          <p:cNvPr id="7" name="Picture 6" descr="Calendar page with a pen on top">
            <a:extLst>
              <a:ext uri="{FF2B5EF4-FFF2-40B4-BE49-F238E27FC236}">
                <a16:creationId xmlns:a16="http://schemas.microsoft.com/office/drawing/2014/main" id="{008DBE02-FEE7-DDE9-041D-4084FF4F9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3" t="332" r="18851" b="3518"/>
          <a:stretch>
            <a:fillRect/>
          </a:stretch>
        </p:blipFill>
        <p:spPr>
          <a:xfrm>
            <a:off x="7864911" y="908093"/>
            <a:ext cx="4327089" cy="49631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EE0614-D782-F248-D486-7725FFCB92E2}"/>
              </a:ext>
            </a:extLst>
          </p:cNvPr>
          <p:cNvSpPr txBox="1"/>
          <p:nvPr/>
        </p:nvSpPr>
        <p:spPr>
          <a:xfrm>
            <a:off x="733103" y="2563499"/>
            <a:ext cx="66963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Arial Nova" panose="020B0504020202020204" pitchFamily="34" charset="0"/>
              </a:rPr>
              <a:t>Pick </a:t>
            </a:r>
            <a:r>
              <a:rPr lang="en-US" sz="2400" b="1" dirty="0">
                <a:latin typeface="Arial Nova" panose="020B0504020202020204" pitchFamily="34" charset="0"/>
              </a:rPr>
              <a:t>ONE</a:t>
            </a:r>
            <a:r>
              <a:rPr lang="en-US" sz="2400" dirty="0">
                <a:latin typeface="Arial Nova" panose="020B0504020202020204" pitchFamily="34" charset="0"/>
              </a:rPr>
              <a:t> task you do repeatedly that involves writing, summarizing, or explaining something.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Arial Nova" panose="020B0504020202020204" pitchFamily="34" charset="0"/>
              </a:rPr>
              <a:t>Give AI 20 minutes this week.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Arial Nova" panose="020B0504020202020204" pitchFamily="34" charset="0"/>
              </a:rPr>
              <a:t>That's it!</a:t>
            </a:r>
          </a:p>
        </p:txBody>
      </p:sp>
    </p:spTree>
    <p:extLst>
      <p:ext uri="{BB962C8B-B14F-4D97-AF65-F5344CB8AC3E}">
        <p14:creationId xmlns:p14="http://schemas.microsoft.com/office/powerpoint/2010/main" val="29378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404EA-801D-5069-531E-C8083AD7B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7575E88-1776-7F86-C78F-FCBC80D6CA36}"/>
              </a:ext>
            </a:extLst>
          </p:cNvPr>
          <p:cNvSpPr txBox="1">
            <a:spLocks/>
          </p:cNvSpPr>
          <p:nvPr/>
        </p:nvSpPr>
        <p:spPr>
          <a:xfrm>
            <a:off x="422716" y="988694"/>
            <a:ext cx="7006784" cy="763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cap="all" dirty="0">
                <a:solidFill>
                  <a:srgbClr val="013F7A"/>
                </a:solidFill>
                <a:latin typeface="Arial Nova" panose="020B0504020202020204" pitchFamily="34" charset="0"/>
              </a:rPr>
              <a:t>Why It Matters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755833-D569-1E39-0F31-BD1685B6F413}"/>
              </a:ext>
            </a:extLst>
          </p:cNvPr>
          <p:cNvSpPr txBox="1"/>
          <p:nvPr/>
        </p:nvSpPr>
        <p:spPr>
          <a:xfrm>
            <a:off x="733103" y="1752566"/>
            <a:ext cx="669639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200" b="1" dirty="0">
                <a:latin typeface="Arial Nova" panose="020B0504020202020204" pitchFamily="34" charset="0"/>
              </a:rPr>
              <a:t>The gap is opening now</a:t>
            </a:r>
            <a:r>
              <a:rPr lang="en-US" sz="2200" dirty="0">
                <a:latin typeface="Arial Nova" panose="020B0504020202020204" pitchFamily="34" charset="0"/>
              </a:rPr>
              <a:t>. Facilities leaders using AI are pulling ahead of those who aren't — in report quality, in budget justifications, in how fast their teams operate.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200" b="1" dirty="0">
                <a:latin typeface="Arial Nova" panose="020B0504020202020204" pitchFamily="34" charset="0"/>
              </a:rPr>
              <a:t>Your expertise is the advantage</a:t>
            </a:r>
            <a:r>
              <a:rPr lang="en-US" sz="2200" dirty="0">
                <a:latin typeface="Arial Nova" panose="020B0504020202020204" pitchFamily="34" charset="0"/>
              </a:rPr>
              <a:t>. AI in the hands of a 30-year facilities veteran beats AI in the hands of a generalist every time. You know when it's wrong.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200" b="1" dirty="0">
                <a:latin typeface="Arial Nova" panose="020B0504020202020204" pitchFamily="34" charset="0"/>
              </a:rPr>
              <a:t>You don't need permission</a:t>
            </a:r>
            <a:r>
              <a:rPr lang="en-US" sz="2200" dirty="0">
                <a:latin typeface="Arial Nova" panose="020B0504020202020204" pitchFamily="34" charset="0"/>
              </a:rPr>
              <a:t>. Start personally. Start small. Show results. The organization will follow you!</a:t>
            </a:r>
          </a:p>
        </p:txBody>
      </p:sp>
      <p:pic>
        <p:nvPicPr>
          <p:cNvPr id="7" name="Picture 6" descr="One red balloon flying away from other white balloons">
            <a:extLst>
              <a:ext uri="{FF2B5EF4-FFF2-40B4-BE49-F238E27FC236}">
                <a16:creationId xmlns:a16="http://schemas.microsoft.com/office/drawing/2014/main" id="{A6264F4F-BCFF-7189-2132-B6018C3B89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" t="345" r="31588" b="-345"/>
          <a:stretch>
            <a:fillRect/>
          </a:stretch>
        </p:blipFill>
        <p:spPr>
          <a:xfrm>
            <a:off x="7880151" y="906780"/>
            <a:ext cx="4327089" cy="498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9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F4EB0-D515-F84A-6404-8994EF9B5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281" y="1061693"/>
            <a:ext cx="6409935" cy="687447"/>
          </a:xfrm>
        </p:spPr>
        <p:txBody>
          <a:bodyPr>
            <a:noAutofit/>
          </a:bodyPr>
          <a:lstStyle/>
          <a:p>
            <a:pPr algn="l"/>
            <a:r>
              <a:rPr lang="en-US" sz="4400" b="1" cap="all">
                <a:solidFill>
                  <a:srgbClr val="013F7A"/>
                </a:solidFill>
                <a:latin typeface="Arial Nova" panose="020B0504020202020204" pitchFamily="34" charset="0"/>
              </a:rPr>
              <a:t>AGENDA</a:t>
            </a:r>
          </a:p>
        </p:txBody>
      </p:sp>
      <p:pic>
        <p:nvPicPr>
          <p:cNvPr id="3" name="Picture 2" descr="A pen with a red cap on a checklist&#10;&#10;Description automatically generated">
            <a:extLst>
              <a:ext uri="{FF2B5EF4-FFF2-40B4-BE49-F238E27FC236}">
                <a16:creationId xmlns:a16="http://schemas.microsoft.com/office/drawing/2014/main" id="{51595086-38BD-F857-D3F9-BA3682799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721" y="1938941"/>
            <a:ext cx="4468565" cy="3169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AA4FF23-97A2-B966-F8BC-5897EB8344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0564206"/>
              </p:ext>
            </p:extLst>
          </p:nvPr>
        </p:nvGraphicFramePr>
        <p:xfrm>
          <a:off x="5760720" y="1141180"/>
          <a:ext cx="5789913" cy="4655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9395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117AD-CCA6-23DC-E13C-9AA20A229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B5942E7-25CC-ECA6-EF89-A67E0411CF3F}"/>
              </a:ext>
            </a:extLst>
          </p:cNvPr>
          <p:cNvSpPr txBox="1">
            <a:spLocks/>
          </p:cNvSpPr>
          <p:nvPr/>
        </p:nvSpPr>
        <p:spPr>
          <a:xfrm>
            <a:off x="422716" y="1277870"/>
            <a:ext cx="7006784" cy="763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cap="all" dirty="0">
                <a:solidFill>
                  <a:srgbClr val="013F7A"/>
                </a:solidFill>
                <a:latin typeface="Arial Nova" panose="020B0504020202020204" pitchFamily="34" charset="0"/>
              </a:rPr>
              <a:t>The Last Words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6C23D1-487A-C904-9AC6-B697D56EC2E3}"/>
              </a:ext>
            </a:extLst>
          </p:cNvPr>
          <p:cNvSpPr txBox="1"/>
          <p:nvPr/>
        </p:nvSpPr>
        <p:spPr>
          <a:xfrm>
            <a:off x="733103" y="2052877"/>
            <a:ext cx="74355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200" b="1" dirty="0">
                <a:latin typeface="Arial Nova" panose="020B0504020202020204" pitchFamily="34" charset="0"/>
              </a:rPr>
              <a:t>Consistent and defensible data is more important than ever</a:t>
            </a:r>
            <a:r>
              <a:rPr lang="en-US" sz="2200" dirty="0">
                <a:latin typeface="Arial Nova" panose="020B0504020202020204" pitchFamily="34" charset="0"/>
              </a:rPr>
              <a:t>. AI powered bad data will just make you better and making worse decisions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200" b="1" dirty="0">
                <a:latin typeface="Arial Nova" panose="020B0504020202020204" pitchFamily="34" charset="0"/>
              </a:rPr>
              <a:t>AI is for Decision Support, not Decision Making.  </a:t>
            </a:r>
            <a:r>
              <a:rPr lang="en-US" sz="2200" dirty="0">
                <a:latin typeface="Arial Nova" panose="020B0504020202020204" pitchFamily="34" charset="0"/>
              </a:rPr>
              <a:t>Human experience, combined with AI is an unbeatable combination</a:t>
            </a:r>
          </a:p>
        </p:txBody>
      </p:sp>
      <p:pic>
        <p:nvPicPr>
          <p:cNvPr id="4" name="Picture 3" descr="Charcoal pencil drawing line">
            <a:extLst>
              <a:ext uri="{FF2B5EF4-FFF2-40B4-BE49-F238E27FC236}">
                <a16:creationId xmlns:a16="http://schemas.microsoft.com/office/drawing/2014/main" id="{A2E7DEC6-568C-BE00-52E2-E579EFD4F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80"/>
          <a:stretch>
            <a:fillRect/>
          </a:stretch>
        </p:blipFill>
        <p:spPr>
          <a:xfrm>
            <a:off x="7880151" y="906780"/>
            <a:ext cx="4311849" cy="496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8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DD30B-D8FE-E640-00C9-EF827095F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54D9D-0EC8-81AE-AB94-0F0E030F2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00719" y="2855280"/>
            <a:ext cx="6409935" cy="1147439"/>
          </a:xfrm>
        </p:spPr>
        <p:txBody>
          <a:bodyPr>
            <a:noAutofit/>
          </a:bodyPr>
          <a:lstStyle/>
          <a:p>
            <a:pPr algn="l"/>
            <a:r>
              <a:rPr lang="en-US" sz="8000" b="1" cap="all">
                <a:solidFill>
                  <a:srgbClr val="013F7A"/>
                </a:solidFill>
                <a:latin typeface="Arial Nova" panose="020B0504020202020204" pitchFamily="34" charset="0"/>
              </a:rPr>
              <a:t>Q &amp; A</a:t>
            </a:r>
            <a:endParaRPr lang="en-US" sz="7200" b="1" cap="all">
              <a:solidFill>
                <a:srgbClr val="013F7A"/>
              </a:solidFill>
              <a:latin typeface="Arial Nova" panose="020B0504020202020204" pitchFamily="34" charset="0"/>
            </a:endParaRPr>
          </a:p>
        </p:txBody>
      </p:sp>
      <p:pic>
        <p:nvPicPr>
          <p:cNvPr id="3" name="Picture 2" descr="Close-up of hands clapping&#10;&#10;Description automatically generated with low confidence">
            <a:extLst>
              <a:ext uri="{FF2B5EF4-FFF2-40B4-BE49-F238E27FC236}">
                <a16:creationId xmlns:a16="http://schemas.microsoft.com/office/drawing/2014/main" id="{59988704-7A3D-14A9-947D-97E428BAF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076"/>
            <a:ext cx="7933267" cy="497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6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82284-B9C1-7E54-413B-013405A85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4FDB0A1-8770-49EC-867A-ED9BFABC3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071" y="1040639"/>
            <a:ext cx="10921135" cy="767841"/>
          </a:xfrm>
        </p:spPr>
        <p:txBody>
          <a:bodyPr>
            <a:noAutofit/>
          </a:bodyPr>
          <a:lstStyle/>
          <a:p>
            <a:r>
              <a:rPr lang="en-US" sz="4400" b="1" cap="all">
                <a:solidFill>
                  <a:srgbClr val="013F7A"/>
                </a:solidFill>
                <a:latin typeface="Arial Nova" panose="020B0504020202020204" pitchFamily="34" charset="0"/>
              </a:rPr>
              <a:t>Thank you for attending</a:t>
            </a:r>
            <a:endParaRPr lang="en-US" sz="4400" b="1" cap="all">
              <a:solidFill>
                <a:srgbClr val="C00000"/>
              </a:solidFill>
              <a:latin typeface="Arial Nova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B41853-F7FF-9F73-DA60-666A0402A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543" y="2059685"/>
            <a:ext cx="4691663" cy="3439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257E54-C261-329F-7A04-ED6E5EB291F2}"/>
              </a:ext>
            </a:extLst>
          </p:cNvPr>
          <p:cNvSpPr txBox="1"/>
          <p:nvPr/>
        </p:nvSpPr>
        <p:spPr>
          <a:xfrm>
            <a:off x="848794" y="2059685"/>
            <a:ext cx="607614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>
                <a:srgbClr val="CD202E"/>
              </a:buClr>
              <a:defRPr/>
            </a:pPr>
            <a:r>
              <a:rPr lang="en-US" sz="2400">
                <a:latin typeface="Arial Nova" panose="020B0504020202020204" pitchFamily="34" charset="0"/>
                <a:cs typeface="Arial" panose="020B0604020202020204" pitchFamily="34" charset="0"/>
              </a:rPr>
              <a:t>Connect with us directly! </a:t>
            </a:r>
          </a:p>
          <a:p>
            <a:pPr marL="800100" lvl="1" indent="-342900">
              <a:lnSpc>
                <a:spcPct val="150000"/>
              </a:lnSpc>
              <a:buClr>
                <a:srgbClr val="CD202E"/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>
                <a:solidFill>
                  <a:srgbClr val="C00000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Bill.Roth@rothiams.com</a:t>
            </a:r>
          </a:p>
          <a:p>
            <a:pPr marL="800100" lvl="1" indent="-342900">
              <a:lnSpc>
                <a:spcPct val="150000"/>
              </a:lnSpc>
              <a:buClr>
                <a:srgbClr val="CD202E"/>
              </a:buClr>
              <a:buFont typeface="Wingdings" panose="05000000000000000000" pitchFamily="2" charset="2"/>
              <a:buChar char="Ø"/>
              <a:defRPr/>
            </a:pPr>
            <a:r>
              <a:rPr lang="en-US" sz="2000" b="1">
                <a:solidFill>
                  <a:srgbClr val="CB2027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416-700-6678</a:t>
            </a:r>
          </a:p>
          <a:p>
            <a:pPr marL="800100" lvl="1" indent="-342900">
              <a:lnSpc>
                <a:spcPct val="150000"/>
              </a:lnSpc>
              <a:buClr>
                <a:srgbClr val="CD202E"/>
              </a:buClr>
              <a:buFont typeface="Wingdings" panose="05000000000000000000" pitchFamily="2" charset="2"/>
              <a:buChar char="Ø"/>
              <a:defRPr/>
            </a:pPr>
            <a:r>
              <a:rPr lang="en-US" sz="2400">
                <a:latin typeface="Arial Nova" panose="020B0504020202020204" pitchFamily="34" charset="0"/>
                <a:cs typeface="Arial" panose="020B0604020202020204" pitchFamily="34" charset="0"/>
              </a:rPr>
              <a:t>Visit our website at </a:t>
            </a:r>
            <a:r>
              <a:rPr lang="en-US" sz="2000" b="1" u="sng">
                <a:solidFill>
                  <a:srgbClr val="C00000"/>
                </a:solidFill>
                <a:latin typeface="Arial Nova" panose="020B05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rothiams.com</a:t>
            </a:r>
            <a:endParaRPr lang="en-US" sz="2000" b="1" u="sng">
              <a:solidFill>
                <a:srgbClr val="C00000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lnSpc>
                <a:spcPct val="150000"/>
              </a:lnSpc>
              <a:buClr>
                <a:srgbClr val="CD202E"/>
              </a:buClr>
              <a:buFont typeface="Wingdings" panose="05000000000000000000" pitchFamily="2" charset="2"/>
              <a:buChar char="Ø"/>
              <a:defRPr/>
            </a:pPr>
            <a:r>
              <a:rPr lang="en-US" sz="2400">
                <a:latin typeface="Arial Nova" panose="020B0504020202020204" pitchFamily="34" charset="0"/>
                <a:cs typeface="Arial" panose="020B0604020202020204" pitchFamily="34" charset="0"/>
              </a:rPr>
              <a:t>Follow us on </a:t>
            </a:r>
            <a:r>
              <a:rPr lang="en-US" sz="2000" b="1">
                <a:solidFill>
                  <a:srgbClr val="C00000"/>
                </a:solidFill>
                <a:latin typeface="Arial Nova" panose="020B05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endParaRPr lang="en-US" sz="2000" b="1">
              <a:solidFill>
                <a:srgbClr val="C00000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CD202E"/>
              </a:buClr>
              <a:defRPr/>
            </a:pPr>
            <a:endParaRPr lang="en-US" sz="2400" b="1">
              <a:solidFill>
                <a:srgbClr val="CB20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14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F6EF0-0E59-D85F-CBF9-7D8D858C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A2D0D-F3CB-11B5-F05E-D06D70047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0800" y="4475453"/>
            <a:ext cx="6409935" cy="687447"/>
          </a:xfrm>
        </p:spPr>
        <p:txBody>
          <a:bodyPr>
            <a:noAutofit/>
          </a:bodyPr>
          <a:lstStyle/>
          <a:p>
            <a:pPr algn="l"/>
            <a:r>
              <a:rPr lang="en-US" sz="4800" b="1" cap="all">
                <a:solidFill>
                  <a:srgbClr val="013F7A"/>
                </a:solidFill>
                <a:latin typeface="Arial Nova" panose="020B0504020202020204" pitchFamily="34" charset="0"/>
              </a:rPr>
              <a:t>INTRODUCTION</a:t>
            </a:r>
            <a:endParaRPr lang="en-US" sz="4400" b="1" cap="all">
              <a:solidFill>
                <a:srgbClr val="013F7A"/>
              </a:solidFill>
              <a:latin typeface="Arial Nova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53072-E052-D753-0660-4CD069EC3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2" t="9091" r="17342"/>
          <a:stretch/>
        </p:blipFill>
        <p:spPr bwMode="auto">
          <a:xfrm>
            <a:off x="0" y="894080"/>
            <a:ext cx="5130800" cy="4976310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22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A056E-DC44-0922-72CF-7BF8FA079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03C22052-3A9F-9FE6-C9A5-E60631CD3587}"/>
              </a:ext>
            </a:extLst>
          </p:cNvPr>
          <p:cNvSpPr txBox="1">
            <a:spLocks/>
          </p:cNvSpPr>
          <p:nvPr/>
        </p:nvSpPr>
        <p:spPr>
          <a:xfrm>
            <a:off x="5323479" y="1533891"/>
            <a:ext cx="5994761" cy="38714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buClr>
                <a:srgbClr val="CD202E"/>
              </a:buClr>
              <a:buSzPct val="80000"/>
              <a:defRPr/>
            </a:pPr>
            <a:r>
              <a:rPr lang="en-US" sz="3300" b="1">
                <a:solidFill>
                  <a:srgbClr val="C00000"/>
                </a:solidFill>
                <a:latin typeface="Arial Nova" panose="020B0504020202020204" pitchFamily="34" charset="0"/>
              </a:rPr>
              <a:t>Bill Roth</a:t>
            </a:r>
            <a:br>
              <a:rPr lang="en-US" sz="3300" b="1">
                <a:solidFill>
                  <a:srgbClr val="C00000"/>
                </a:solidFill>
                <a:latin typeface="Arial Nova" panose="020B0504020202020204" pitchFamily="34" charset="0"/>
              </a:rPr>
            </a:br>
            <a:r>
              <a:rPr lang="en-US" sz="2800" b="1">
                <a:latin typeface="Arial Nova" panose="020B0504020202020204" pitchFamily="34" charset="0"/>
              </a:rPr>
              <a:t>President &amp; CEO of Roth IAMS</a:t>
            </a:r>
            <a:br>
              <a:rPr lang="en-US"/>
            </a:br>
            <a:endParaRPr lang="en-US"/>
          </a:p>
          <a:p>
            <a:pPr marL="457200" indent="-457200" algn="l" defTabSz="457200">
              <a:buClr>
                <a:srgbClr val="CD202E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800"/>
              <a:t>Co-Founder of SLAM Technologies</a:t>
            </a:r>
          </a:p>
          <a:p>
            <a:pPr marL="457200" indent="-457200" algn="l" defTabSz="457200">
              <a:buClr>
                <a:srgbClr val="CD202E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800"/>
              <a:t>Over 30 years of experience collaborating with higher education institutions across North America on all aspects of facility and infrastructure asset management</a:t>
            </a:r>
          </a:p>
          <a:p>
            <a:pPr marL="457200" indent="-457200" algn="l" defTabSz="457200">
              <a:buClr>
                <a:srgbClr val="CD202E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2800"/>
              <a:t>Active member of various facility industry associations such as APPA, NASFA, NSPMA, and many others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423051-AF5E-C0D3-2D2F-8A492FE015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" y="1493298"/>
            <a:ext cx="3911996" cy="3911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26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D1187-2A7E-FB8E-A921-CBDC3B500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2010B-2201-0446-B6A6-4859B9D27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0800" y="2336801"/>
            <a:ext cx="6409935" cy="2826100"/>
          </a:xfrm>
        </p:spPr>
        <p:txBody>
          <a:bodyPr>
            <a:noAutofit/>
          </a:bodyPr>
          <a:lstStyle/>
          <a:p>
            <a:pPr algn="l"/>
            <a:r>
              <a:rPr lang="en-US" sz="4800" b="1" cap="all">
                <a:solidFill>
                  <a:srgbClr val="013F7A"/>
                </a:solidFill>
                <a:latin typeface="Arial Nova" panose="020B0504020202020204" pitchFamily="34" charset="0"/>
              </a:rPr>
              <a:t>Setting the Table</a:t>
            </a:r>
            <a:endParaRPr lang="en-US" sz="4400" b="1" cap="all">
              <a:solidFill>
                <a:srgbClr val="013F7A"/>
              </a:solidFill>
              <a:latin typeface="Arial Nova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E5CDB0-65CE-DA16-4506-F0ACC4A0C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75"/>
          <a:stretch>
            <a:fillRect/>
          </a:stretch>
        </p:blipFill>
        <p:spPr>
          <a:xfrm>
            <a:off x="505" y="905510"/>
            <a:ext cx="4945280" cy="496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0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450BC-2282-C910-633B-C7549AF84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01010 data lines to infinity">
            <a:extLst>
              <a:ext uri="{FF2B5EF4-FFF2-40B4-BE49-F238E27FC236}">
                <a16:creationId xmlns:a16="http://schemas.microsoft.com/office/drawing/2014/main" id="{51D72018-8D43-819E-09A4-4A5D9A1A242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CB2027">
                <a:tint val="45000"/>
                <a:satMod val="400000"/>
              </a:srgbClr>
            </a:duotone>
          </a:blip>
          <a:srcRect t="13127" b="24064"/>
          <a:stretch>
            <a:fillRect/>
          </a:stretch>
        </p:blipFill>
        <p:spPr>
          <a:xfrm>
            <a:off x="1" y="880534"/>
            <a:ext cx="12219965" cy="4994486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4B61D2AB-A525-DF2F-5A88-20AAA6EFFE96}"/>
              </a:ext>
            </a:extLst>
          </p:cNvPr>
          <p:cNvSpPr txBox="1">
            <a:spLocks/>
          </p:cNvSpPr>
          <p:nvPr/>
        </p:nvSpPr>
        <p:spPr>
          <a:xfrm>
            <a:off x="219920" y="4734047"/>
            <a:ext cx="6146156" cy="10532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13F7A"/>
                </a:solidFill>
                <a:latin typeface="Arial Nova" panose="020B0504020202020204" pitchFamily="34" charset="0"/>
              </a:rPr>
              <a:t>AI IS EVERYWHERE &amp; </a:t>
            </a:r>
            <a:br>
              <a:rPr lang="en-US" b="1">
                <a:solidFill>
                  <a:srgbClr val="013F7A"/>
                </a:solidFill>
                <a:latin typeface="Arial Nova" panose="020B0504020202020204" pitchFamily="34" charset="0"/>
              </a:rPr>
            </a:br>
            <a:r>
              <a:rPr lang="en-US" b="1">
                <a:solidFill>
                  <a:srgbClr val="013F7A"/>
                </a:solidFill>
                <a:latin typeface="Arial Nova" panose="020B0504020202020204" pitchFamily="34" charset="0"/>
              </a:rPr>
              <a:t>IN EVERYTHING!</a:t>
            </a:r>
          </a:p>
        </p:txBody>
      </p:sp>
    </p:spTree>
    <p:extLst>
      <p:ext uri="{BB962C8B-B14F-4D97-AF65-F5344CB8AC3E}">
        <p14:creationId xmlns:p14="http://schemas.microsoft.com/office/powerpoint/2010/main" val="4507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5AFE0-931E-9CDC-0554-417CA82AC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81457-74C3-F706-B966-FC233B8F6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0800" y="2336801"/>
            <a:ext cx="6409935" cy="2826100"/>
          </a:xfrm>
        </p:spPr>
        <p:txBody>
          <a:bodyPr>
            <a:noAutofit/>
          </a:bodyPr>
          <a:lstStyle/>
          <a:p>
            <a:pPr algn="l"/>
            <a:r>
              <a:rPr lang="en-US" sz="4800" b="1" cap="all">
                <a:solidFill>
                  <a:srgbClr val="013F7A"/>
                </a:solidFill>
                <a:latin typeface="Arial Nova" panose="020B0504020202020204" pitchFamily="34" charset="0"/>
              </a:rPr>
              <a:t>Getting started</a:t>
            </a:r>
            <a:endParaRPr lang="en-US" sz="4400" b="1" cap="all">
              <a:solidFill>
                <a:srgbClr val="013F7A"/>
              </a:solidFill>
              <a:latin typeface="Arial Nova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7B4FF4-02EA-9463-73F2-2FA7485E5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83"/>
          <a:stretch>
            <a:fillRect/>
          </a:stretch>
        </p:blipFill>
        <p:spPr>
          <a:xfrm>
            <a:off x="504" y="914400"/>
            <a:ext cx="4972817" cy="49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6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10FA6-1482-0324-1770-0078C8052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4EAF950-EEC3-E54E-2521-391756894E3A}"/>
              </a:ext>
            </a:extLst>
          </p:cNvPr>
          <p:cNvSpPr txBox="1">
            <a:spLocks/>
          </p:cNvSpPr>
          <p:nvPr/>
        </p:nvSpPr>
        <p:spPr>
          <a:xfrm>
            <a:off x="422716" y="1277869"/>
            <a:ext cx="7434251" cy="7033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cap="all">
                <a:solidFill>
                  <a:srgbClr val="013F7A"/>
                </a:solidFill>
                <a:latin typeface="Arial Nova" panose="020B0504020202020204" pitchFamily="34" charset="0"/>
              </a:rPr>
              <a:t>Getting Comfortable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408081-6FEB-EB9E-ACD2-C8404BEF1293}"/>
              </a:ext>
            </a:extLst>
          </p:cNvPr>
          <p:cNvSpPr txBox="1"/>
          <p:nvPr/>
        </p:nvSpPr>
        <p:spPr>
          <a:xfrm>
            <a:off x="422716" y="2230216"/>
            <a:ext cx="65064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Try something personal first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Find or create a recipe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Pick a restaurant for date night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Plan a vacation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Learn something new </a:t>
            </a:r>
          </a:p>
        </p:txBody>
      </p:sp>
      <p:pic>
        <p:nvPicPr>
          <p:cNvPr id="4" name="Picture 3" descr="Raspberry tarts">
            <a:extLst>
              <a:ext uri="{FF2B5EF4-FFF2-40B4-BE49-F238E27FC236}">
                <a16:creationId xmlns:a16="http://schemas.microsoft.com/office/drawing/2014/main" id="{0294F56E-871B-F65F-20FE-04F231D3CC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99"/>
          <a:stretch>
            <a:fillRect/>
          </a:stretch>
        </p:blipFill>
        <p:spPr>
          <a:xfrm>
            <a:off x="7856967" y="895335"/>
            <a:ext cx="4335033" cy="500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7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8B6E3-FAFE-E1A6-0935-A896BF8C0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2D6985A-05E0-5840-BB12-F5D55E7278C0}"/>
              </a:ext>
            </a:extLst>
          </p:cNvPr>
          <p:cNvSpPr txBox="1">
            <a:spLocks/>
          </p:cNvSpPr>
          <p:nvPr/>
        </p:nvSpPr>
        <p:spPr>
          <a:xfrm>
            <a:off x="422716" y="1277869"/>
            <a:ext cx="7434251" cy="7033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cap="all">
                <a:solidFill>
                  <a:srgbClr val="013F7A"/>
                </a:solidFill>
                <a:latin typeface="Arial Nova" panose="020B0504020202020204" pitchFamily="34" charset="0"/>
              </a:rPr>
              <a:t>At Work - The Mental Game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0E9BF6-7940-5361-98D9-E073AFC81549}"/>
              </a:ext>
            </a:extLst>
          </p:cNvPr>
          <p:cNvSpPr txBox="1"/>
          <p:nvPr/>
        </p:nvSpPr>
        <p:spPr>
          <a:xfrm>
            <a:off x="422716" y="2230216"/>
            <a:ext cx="65064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This isn't about keeping up with technology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It's about protecting your institutional knowledge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The facilities professional who documents, analyzes, and communicates faster will win the internal resource battle every time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latin typeface="Arial Nova" panose="020B0504020202020204" pitchFamily="34" charset="0"/>
              </a:rPr>
              <a:t>AI is that speed multiplier</a:t>
            </a:r>
          </a:p>
        </p:txBody>
      </p:sp>
      <p:pic>
        <p:nvPicPr>
          <p:cNvPr id="4" name="Picture 3" descr="Close-up of a stopwatch">
            <a:extLst>
              <a:ext uri="{FF2B5EF4-FFF2-40B4-BE49-F238E27FC236}">
                <a16:creationId xmlns:a16="http://schemas.microsoft.com/office/drawing/2014/main" id="{7E71C557-A33A-B9BD-C3BE-26BA4D822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88"/>
          <a:stretch>
            <a:fillRect/>
          </a:stretch>
        </p:blipFill>
        <p:spPr>
          <a:xfrm>
            <a:off x="7856967" y="906003"/>
            <a:ext cx="4335033" cy="496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7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1ea63b3-9754-4ac1-a34e-acc71cd0637b">
      <Terms xmlns="http://schemas.microsoft.com/office/infopath/2007/PartnerControls"/>
    </lcf76f155ced4ddcb4097134ff3c332f>
    <TaxCatchAll xmlns="ec28a48b-220e-4f39-b371-4ce9b5e3a58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06838DC798B74DBBEFD80FCCD0F0FF" ma:contentTypeVersion="19" ma:contentTypeDescription="Create a new document." ma:contentTypeScope="" ma:versionID="da926c808b2782a17e61800cdef89c2d">
  <xsd:schema xmlns:xsd="http://www.w3.org/2001/XMLSchema" xmlns:xs="http://www.w3.org/2001/XMLSchema" xmlns:p="http://schemas.microsoft.com/office/2006/metadata/properties" xmlns:ns2="c1ea63b3-9754-4ac1-a34e-acc71cd0637b" xmlns:ns3="ec28a48b-220e-4f39-b371-4ce9b5e3a58e" targetNamespace="http://schemas.microsoft.com/office/2006/metadata/properties" ma:root="true" ma:fieldsID="59a038af975eeccfe7af8deb55b47a32" ns2:_="" ns3:_="">
    <xsd:import namespace="c1ea63b3-9754-4ac1-a34e-acc71cd0637b"/>
    <xsd:import namespace="ec28a48b-220e-4f39-b371-4ce9b5e3a5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ea63b3-9754-4ac1-a34e-acc71cd063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7cb1c06-9dc9-4990-8264-9d2687615e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28a48b-220e-4f39-b371-4ce9b5e3a58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7ffb63a-d545-4ff4-ad46-27f47f82809b}" ma:internalName="TaxCatchAll" ma:showField="CatchAllData" ma:web="ec28a48b-220e-4f39-b371-4ce9b5e3a5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0C9F00-C395-4C3D-ACA3-96111BC77D0B}">
  <ds:schemaRefs>
    <ds:schemaRef ds:uri="http://purl.org/dc/elements/1.1/"/>
    <ds:schemaRef ds:uri="http://purl.org/dc/terms/"/>
    <ds:schemaRef ds:uri="http://schemas.microsoft.com/office/2006/documentManagement/types"/>
    <ds:schemaRef ds:uri="c1ea63b3-9754-4ac1-a34e-acc71cd0637b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ec28a48b-220e-4f39-b371-4ce9b5e3a58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A72A468-665E-45E0-9ECC-CFDB5B3815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D94848-C657-424B-86A8-82678DB1ABFF}">
  <ds:schemaRefs>
    <ds:schemaRef ds:uri="c1ea63b3-9754-4ac1-a34e-acc71cd0637b"/>
    <ds:schemaRef ds:uri="ec28a48b-220e-4f39-b371-4ce9b5e3a58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c3580130-bf61-4de7-b536-b41cedf98a1d}" enabled="0" method="" siteId="{c3580130-bf61-4de7-b536-b41cedf98a1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</TotalTime>
  <Words>601</Words>
  <Application>Microsoft Office PowerPoint</Application>
  <PresentationFormat>Widescreen</PresentationFormat>
  <Paragraphs>98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Aptos Display</vt:lpstr>
      <vt:lpstr>Arial</vt:lpstr>
      <vt:lpstr>Arial Nova</vt:lpstr>
      <vt:lpstr>Wingdings</vt:lpstr>
      <vt:lpstr>office theme</vt:lpstr>
      <vt:lpstr>Beyond the buzz: ai and automation in asset management</vt:lpstr>
      <vt:lpstr>AGENDA</vt:lpstr>
      <vt:lpstr>INTRODUCTION</vt:lpstr>
      <vt:lpstr>PowerPoint Presentation</vt:lpstr>
      <vt:lpstr>Setting the Table</vt:lpstr>
      <vt:lpstr>PowerPoint Presentation</vt:lpstr>
      <vt:lpstr>Getting started</vt:lpstr>
      <vt:lpstr>PowerPoint Presentation</vt:lpstr>
      <vt:lpstr>PowerPoint Presentation</vt:lpstr>
      <vt:lpstr>PowerPoint Presentation</vt:lpstr>
      <vt:lpstr>PowerPoint Presentation</vt:lpstr>
      <vt:lpstr>Automation vs. AI</vt:lpstr>
      <vt:lpstr>PowerPoint Presentation</vt:lpstr>
      <vt:lpstr>PowerPoint Presentation</vt:lpstr>
      <vt:lpstr>PowerPoint Presentation</vt:lpstr>
      <vt:lpstr>PowerPoint Presentation</vt:lpstr>
      <vt:lpstr>Let’s Make AI Work for Us!!!</vt:lpstr>
      <vt:lpstr>PowerPoint Presentation</vt:lpstr>
      <vt:lpstr>PowerPoint Presentation</vt:lpstr>
      <vt:lpstr>PowerPoint Presentation</vt:lpstr>
      <vt:lpstr>Q &amp; A</vt:lpstr>
      <vt:lpstr>Thank you for attending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Ashley Herchak</dc:creator>
  <cp:lastModifiedBy>Ashley Herchak</cp:lastModifiedBy>
  <cp:revision>3</cp:revision>
  <dcterms:created xsi:type="dcterms:W3CDTF">2025-08-28T18:22:09Z</dcterms:created>
  <dcterms:modified xsi:type="dcterms:W3CDTF">2026-03-24T18:13:48Z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0x0101000906838DC798B74DBBEFD80FCCD0F0FF</vt:lpwstr>
  </property>
  <property fmtid="{D5CDD505-2E9C-101B-9397-08002B2CF9AE}" pid="3" name="MediaServiceImageTags">
    <vt:lpwstr/>
  </property>
</Properties>
</file>