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62" r:id="rId5"/>
    <p:sldId id="287" r:id="rId6"/>
    <p:sldId id="288" r:id="rId7"/>
    <p:sldId id="263" r:id="rId8"/>
    <p:sldId id="264" r:id="rId9"/>
    <p:sldId id="293" r:id="rId10"/>
    <p:sldId id="275" r:id="rId11"/>
    <p:sldId id="276" r:id="rId12"/>
    <p:sldId id="277" r:id="rId13"/>
    <p:sldId id="294" r:id="rId14"/>
    <p:sldId id="292" r:id="rId15"/>
    <p:sldId id="291" r:id="rId16"/>
    <p:sldId id="271" r:id="rId17"/>
    <p:sldId id="289" r:id="rId18"/>
    <p:sldId id="284" r:id="rId19"/>
    <p:sldId id="285" r:id="rId20"/>
    <p:sldId id="266" r:id="rId21"/>
    <p:sldId id="261" r:id="rId22"/>
    <p:sldId id="274" r:id="rId23"/>
    <p:sldId id="265" r:id="rId24"/>
    <p:sldId id="286" r:id="rId25"/>
    <p:sldId id="29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13F7A"/>
    <a:srgbClr val="013F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ley Herchak" userId="99500c41-1fff-4a88-84c8-110fb21ff1b7" providerId="ADAL" clId="{22C31853-1C3C-464F-9E03-0E7EEE2407B3}"/>
    <pc:docChg chg="undo custSel addSld delSld modSld sldOrd modMainMaster">
      <pc:chgData name="Ashley Herchak" userId="99500c41-1fff-4a88-84c8-110fb21ff1b7" providerId="ADAL" clId="{22C31853-1C3C-464F-9E03-0E7EEE2407B3}" dt="2026-08-24T13:49:26.192" v="382"/>
      <pc:docMkLst>
        <pc:docMk/>
      </pc:docMkLst>
      <pc:sldChg chg="addSp delSp modSp mod">
        <pc:chgData name="Ashley Herchak" userId="99500c41-1fff-4a88-84c8-110fb21ff1b7" providerId="ADAL" clId="{22C31853-1C3C-464F-9E03-0E7EEE2407B3}" dt="2026-08-19T12:20:38.888" v="373" actId="478"/>
        <pc:sldMkLst>
          <pc:docMk/>
          <pc:sldMk cId="3101165281" sldId="262"/>
        </pc:sldMkLst>
      </pc:sldChg>
      <pc:sldMasterChg chg="modSldLayout">
        <pc:chgData name="Ashley Herchak" userId="99500c41-1fff-4a88-84c8-110fb21ff1b7" providerId="ADAL" clId="{22C31853-1C3C-464F-9E03-0E7EEE2407B3}" dt="2026-08-24T13:49:26.192" v="382"/>
        <pc:sldMasterMkLst>
          <pc:docMk/>
          <pc:sldMasterMk cId="2460954070" sldId="2147483660"/>
        </pc:sldMasterMkLst>
        <pc:sldLayoutChg chg="addSp modSp">
          <pc:chgData name="Ashley Herchak" userId="99500c41-1fff-4a88-84c8-110fb21ff1b7" providerId="ADAL" clId="{22C31853-1C3C-464F-9E03-0E7EEE2407B3}" dt="2026-08-24T13:49:26.192" v="382"/>
          <pc:sldLayoutMkLst>
            <pc:docMk/>
            <pc:sldMasterMk cId="2460954070" sldId="2147483660"/>
            <pc:sldLayoutMk cId="2385387890" sldId="2147483661"/>
          </pc:sldLayoutMkLst>
          <pc:picChg chg="add mod">
            <ac:chgData name="Ashley Herchak" userId="99500c41-1fff-4a88-84c8-110fb21ff1b7" providerId="ADAL" clId="{22C31853-1C3C-464F-9E03-0E7EEE2407B3}" dt="2026-08-24T13:49:26.192" v="382"/>
            <ac:picMkLst>
              <pc:docMk/>
              <pc:sldMasterMk cId="2460954070" sldId="2147483660"/>
              <pc:sldLayoutMk cId="2385387890" sldId="2147483661"/>
              <ac:picMk id="4" creationId="{AD637CFA-3F38-03AE-949F-04A9FEC89EF8}"/>
            </ac:picMkLst>
          </pc:picChg>
        </pc:sldLayoutChg>
        <pc:sldLayoutChg chg="addSp modSp mod">
          <pc:chgData name="Ashley Herchak" userId="99500c41-1fff-4a88-84c8-110fb21ff1b7" providerId="ADAL" clId="{22C31853-1C3C-464F-9E03-0E7EEE2407B3}" dt="2026-08-19T12:21:18.940" v="381" actId="1076"/>
          <pc:sldLayoutMkLst>
            <pc:docMk/>
            <pc:sldMasterMk cId="2460954070" sldId="2147483660"/>
            <pc:sldLayoutMk cId="1225743332" sldId="2147483672"/>
          </pc:sldLayoutMkLst>
          <pc:picChg chg="add mod">
            <ac:chgData name="Ashley Herchak" userId="99500c41-1fff-4a88-84c8-110fb21ff1b7" providerId="ADAL" clId="{22C31853-1C3C-464F-9E03-0E7EEE2407B3}" dt="2026-08-19T12:21:18.940" v="381" actId="1076"/>
            <ac:picMkLst>
              <pc:docMk/>
              <pc:sldMasterMk cId="2460954070" sldId="2147483660"/>
              <pc:sldLayoutMk cId="1225743332" sldId="2147483672"/>
              <ac:picMk id="4" creationId="{E30F5BEB-0C5D-DB45-DDBC-9C6E5CE064C1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7A11321-7233-1272-4675-FC0F313438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3A9B3-F2DE-B20C-3C42-B4DB72A90D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9DAAA-6BF6-47E8-AAD2-C0B4C48C757C}" type="datetimeFigureOut">
              <a:rPr lang="en-CA" smtClean="0"/>
              <a:t>2026-08-24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2596B6-BAFE-08C8-9E30-E1BBEA27A8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6BC0CD-C847-0C4B-3C5B-96ED1EA3C6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D956F-250C-4D00-B4EA-B85995BC51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4143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3BDF1-4402-425F-86DB-37594CA75DCA}" type="datetimeFigureOut">
              <a:rPr lang="en-CA" smtClean="0"/>
              <a:t>2026-08-24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8B5271-267E-4D5E-A21C-6FAB99F221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9568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8B5271-267E-4D5E-A21C-6FAB99F22181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9012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At Roth IAMS, we have guided public and private sector clients to make informed, data-driven decisions across North America. 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8B5271-267E-4D5E-A21C-6FAB99F22181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5379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8B5271-267E-4D5E-A21C-6FAB99F22181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1358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51763B-321C-34E6-41BC-85998B968C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18782" y="5913012"/>
            <a:ext cx="2373218" cy="9042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700B270-6D2F-5FDE-0E14-CE50015E5189}"/>
              </a:ext>
            </a:extLst>
          </p:cNvPr>
          <p:cNvSpPr>
            <a:spLocks/>
          </p:cNvSpPr>
          <p:nvPr userDrawn="1"/>
        </p:nvSpPr>
        <p:spPr>
          <a:xfrm>
            <a:off x="0" y="5868993"/>
            <a:ext cx="12192000" cy="87677"/>
          </a:xfrm>
          <a:prstGeom prst="rect">
            <a:avLst/>
          </a:prstGeom>
          <a:solidFill>
            <a:srgbClr val="013F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7" name="Picture 16" descr="A red and black rectangles">
            <a:extLst>
              <a:ext uri="{FF2B5EF4-FFF2-40B4-BE49-F238E27FC236}">
                <a16:creationId xmlns:a16="http://schemas.microsoft.com/office/drawing/2014/main" id="{B5888612-F264-D371-C7CA-A7FFD78125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860"/>
          <a:stretch>
            <a:fillRect/>
          </a:stretch>
        </p:blipFill>
        <p:spPr>
          <a:xfrm>
            <a:off x="504" y="283"/>
            <a:ext cx="12190992" cy="90104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4EC0F4F-E0A7-9F03-B61E-24A567D14A3F}"/>
              </a:ext>
            </a:extLst>
          </p:cNvPr>
          <p:cNvGrpSpPr/>
          <p:nvPr userDrawn="1"/>
        </p:nvGrpSpPr>
        <p:grpSpPr>
          <a:xfrm>
            <a:off x="172107" y="5956670"/>
            <a:ext cx="3317506" cy="793630"/>
            <a:chOff x="2831047" y="5849424"/>
            <a:chExt cx="4595298" cy="109777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7407B7A-A071-1A56-916E-B093CD814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30539" y="5849424"/>
              <a:ext cx="1595806" cy="109777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8DF6889-AA92-7EBF-8416-4E47F21C2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31047" y="5989538"/>
              <a:ext cx="2999492" cy="743776"/>
            </a:xfrm>
            <a:prstGeom prst="rect">
              <a:avLst/>
            </a:prstGeom>
          </p:spPr>
        </p:pic>
      </p:grpSp>
      <p:pic>
        <p:nvPicPr>
          <p:cNvPr id="12" name="Picture 2" descr="Canoe Logo">
            <a:extLst>
              <a:ext uri="{FF2B5EF4-FFF2-40B4-BE49-F238E27FC236}">
                <a16:creationId xmlns:a16="http://schemas.microsoft.com/office/drawing/2014/main" id="{A96D7966-3766-74CA-1F70-9CB6A14C608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t="38963" r="19079" b="17082"/>
          <a:stretch/>
        </p:blipFill>
        <p:spPr bwMode="auto">
          <a:xfrm>
            <a:off x="3501645" y="6130087"/>
            <a:ext cx="1674048" cy="49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E67AD9-CC1E-B4BC-7CBF-051AD6283AB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345640" y="6130087"/>
            <a:ext cx="1813979" cy="4972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637CFA-3F38-03AE-949F-04A9FEC89E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7" t="10803" r="9674" b="5506"/>
          <a:stretch>
            <a:fillRect/>
          </a:stretch>
        </p:blipFill>
        <p:spPr>
          <a:xfrm>
            <a:off x="7329566" y="6062891"/>
            <a:ext cx="1236464" cy="63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51763B-321C-34E6-41BC-85998B968C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18782" y="5913012"/>
            <a:ext cx="2373218" cy="9042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700B270-6D2F-5FDE-0E14-CE50015E5189}"/>
              </a:ext>
            </a:extLst>
          </p:cNvPr>
          <p:cNvSpPr>
            <a:spLocks/>
          </p:cNvSpPr>
          <p:nvPr userDrawn="1"/>
        </p:nvSpPr>
        <p:spPr>
          <a:xfrm>
            <a:off x="0" y="5868993"/>
            <a:ext cx="12192000" cy="87677"/>
          </a:xfrm>
          <a:prstGeom prst="rect">
            <a:avLst/>
          </a:prstGeom>
          <a:solidFill>
            <a:srgbClr val="013F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7" name="Picture 16" descr="A red and black rectangles">
            <a:extLst>
              <a:ext uri="{FF2B5EF4-FFF2-40B4-BE49-F238E27FC236}">
                <a16:creationId xmlns:a16="http://schemas.microsoft.com/office/drawing/2014/main" id="{B5888612-F264-D371-C7CA-A7FFD78125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860"/>
          <a:stretch>
            <a:fillRect/>
          </a:stretch>
        </p:blipFill>
        <p:spPr>
          <a:xfrm>
            <a:off x="504" y="283"/>
            <a:ext cx="12190992" cy="90104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EA3BDD7-25EE-84BE-BD33-7DFE2DBFAD2E}"/>
              </a:ext>
            </a:extLst>
          </p:cNvPr>
          <p:cNvGrpSpPr/>
          <p:nvPr userDrawn="1"/>
        </p:nvGrpSpPr>
        <p:grpSpPr>
          <a:xfrm>
            <a:off x="172107" y="5956670"/>
            <a:ext cx="3317506" cy="793630"/>
            <a:chOff x="2831047" y="5849424"/>
            <a:chExt cx="4595298" cy="109777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D8283C0-6571-48B5-5D59-890C58E3B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30539" y="5849424"/>
              <a:ext cx="1595806" cy="109777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71F821D-52C8-1050-62AA-B3CE6742BB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31047" y="5989538"/>
              <a:ext cx="2999492" cy="743776"/>
            </a:xfrm>
            <a:prstGeom prst="rect">
              <a:avLst/>
            </a:prstGeom>
          </p:spPr>
        </p:pic>
      </p:grpSp>
      <p:pic>
        <p:nvPicPr>
          <p:cNvPr id="12" name="Picture 2" descr="Canoe Logo">
            <a:extLst>
              <a:ext uri="{FF2B5EF4-FFF2-40B4-BE49-F238E27FC236}">
                <a16:creationId xmlns:a16="http://schemas.microsoft.com/office/drawing/2014/main" id="{48AE7A73-9AB7-B38F-34E3-25D2D51ADE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t="38963" r="19079" b="17082"/>
          <a:stretch/>
        </p:blipFill>
        <p:spPr bwMode="auto">
          <a:xfrm>
            <a:off x="3501645" y="6130087"/>
            <a:ext cx="1674048" cy="49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353355-7978-CA0F-BC33-2A088154C01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345640" y="6130087"/>
            <a:ext cx="1813979" cy="4972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0F5BEB-0C5D-DB45-DDBC-9C6E5CE064C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7" t="10803" r="9674" b="5506"/>
          <a:stretch>
            <a:fillRect/>
          </a:stretch>
        </p:blipFill>
        <p:spPr>
          <a:xfrm>
            <a:off x="7329566" y="6062891"/>
            <a:ext cx="1236464" cy="63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743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5ACF8-D82B-DA48-3273-D5ED88397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FBF68F2-7603-AAA1-6CB9-0C0A21C956B6}"/>
              </a:ext>
            </a:extLst>
          </p:cNvPr>
          <p:cNvSpPr txBox="1"/>
          <p:nvPr/>
        </p:nvSpPr>
        <p:spPr>
          <a:xfrm>
            <a:off x="5922038" y="1474619"/>
            <a:ext cx="6066761" cy="4001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>
                <a:solidFill>
                  <a:srgbClr val="C00000"/>
                </a:solidFill>
                <a:latin typeface="Arial Black"/>
              </a:rPr>
              <a:t>Roth IAMS</a:t>
            </a:r>
          </a:p>
          <a:p>
            <a:r>
              <a:rPr lang="en-US" sz="4000">
                <a:solidFill>
                  <a:srgbClr val="013F7A"/>
                </a:solidFill>
                <a:latin typeface="Arial Black"/>
              </a:rPr>
              <a:t>Integrated Asset Management Strategies for </a:t>
            </a:r>
            <a:r>
              <a:rPr lang="en-US" sz="4000">
                <a:solidFill>
                  <a:srgbClr val="C00000"/>
                </a:solidFill>
                <a:latin typeface="Arial Black"/>
              </a:rPr>
              <a:t>Successful</a:t>
            </a:r>
            <a:r>
              <a:rPr lang="en-US" sz="4000">
                <a:solidFill>
                  <a:srgbClr val="013F7A"/>
                </a:solidFill>
                <a:latin typeface="Arial Black"/>
              </a:rPr>
              <a:t> Facilities Management</a:t>
            </a:r>
            <a:endParaRPr lang="en-US">
              <a:solidFill>
                <a:srgbClr val="013F7A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E6C73F-EEC8-CEE4-D8F2-AC786CA79D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0" r="25417"/>
          <a:stretch>
            <a:fillRect/>
          </a:stretch>
        </p:blipFill>
        <p:spPr bwMode="auto">
          <a:xfrm>
            <a:off x="0" y="904241"/>
            <a:ext cx="5512594" cy="496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165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9BB1A-6B88-5BE2-53F1-21CF7642B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E0DD4B2-A88D-CAE7-05EC-F20F490DA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16" y="140877"/>
            <a:ext cx="7443207" cy="681179"/>
          </a:xfrm>
        </p:spPr>
        <p:txBody>
          <a:bodyPr>
            <a:no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Arial Nova" panose="020B0504020202020204" pitchFamily="34" charset="0"/>
              </a:rPr>
              <a:t>SERVICES</a:t>
            </a:r>
            <a:endParaRPr lang="en-US" sz="3200" b="1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78AE6FE-67C7-2403-A98F-9B5F684ECB80}"/>
              </a:ext>
            </a:extLst>
          </p:cNvPr>
          <p:cNvSpPr txBox="1">
            <a:spLocks/>
          </p:cNvSpPr>
          <p:nvPr/>
        </p:nvSpPr>
        <p:spPr>
          <a:xfrm>
            <a:off x="422716" y="1289789"/>
            <a:ext cx="6810106" cy="6811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013F7A"/>
                </a:solidFill>
                <a:latin typeface="Arial Nova" panose="020B0504020202020204" pitchFamily="34" charset="0"/>
              </a:rPr>
              <a:t>ACCESSIBILITY CONSULTING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05D4BC-2699-23ED-3F65-53A52CD0ACC9}"/>
              </a:ext>
            </a:extLst>
          </p:cNvPr>
          <p:cNvSpPr txBox="1"/>
          <p:nvPr/>
        </p:nvSpPr>
        <p:spPr>
          <a:xfrm>
            <a:off x="422716" y="1975113"/>
            <a:ext cx="73043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Identifying accessibility barriers through comprehensive assessments or audits is the first step to making accessibility accommodations.</a:t>
            </a:r>
          </a:p>
          <a:p>
            <a:endParaRPr lang="en-US" sz="160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b="1"/>
              <a:t>Tier I ADA Survey / Baseline Screening Accessibility Checklist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b="1"/>
              <a:t>Tier II ADA Survey / Enhanced Baseline Screening Checklist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b="1"/>
              <a:t>Tier III ADA Survey / Full Accessibility Assessment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b="1"/>
              <a:t>Rick Hansen Foundation Accessibility Certification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b="1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F2F5910-2E3C-A25A-4AD6-9DAD0B6FA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494" y="871484"/>
            <a:ext cx="4346506" cy="499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946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D7C4C-9408-0401-BC29-D3078FAE9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9494D4-CB5D-4F7E-0351-A78BEE369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16" y="140877"/>
            <a:ext cx="7443207" cy="681179"/>
          </a:xfrm>
        </p:spPr>
        <p:txBody>
          <a:bodyPr>
            <a:no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Arial Nova" panose="020B0504020202020204" pitchFamily="34" charset="0"/>
              </a:rPr>
              <a:t>SERVICES</a:t>
            </a:r>
            <a:endParaRPr lang="en-US" sz="3200" b="1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75E8A9-0489-B198-7BD2-83F6BE2F7352}"/>
              </a:ext>
            </a:extLst>
          </p:cNvPr>
          <p:cNvSpPr txBox="1">
            <a:spLocks/>
          </p:cNvSpPr>
          <p:nvPr/>
        </p:nvSpPr>
        <p:spPr>
          <a:xfrm>
            <a:off x="422716" y="1212407"/>
            <a:ext cx="6810106" cy="6811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013F7A"/>
                </a:solidFill>
                <a:latin typeface="Arial Nova" panose="020B0504020202020204" pitchFamily="34" charset="0"/>
              </a:rPr>
              <a:t>STRUCTURAL ENGINEERING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D97D79-A64E-C3F9-FF22-B05A79C47128}"/>
              </a:ext>
            </a:extLst>
          </p:cNvPr>
          <p:cNvSpPr txBox="1"/>
          <p:nvPr/>
        </p:nvSpPr>
        <p:spPr>
          <a:xfrm>
            <a:off x="422716" y="2033771"/>
            <a:ext cx="73043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Phase 1: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Non-invasive structural condition site assessments</a:t>
            </a:r>
            <a:endParaRPr lang="en-US" sz="2000" b="1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Phase 2: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In-depth structural condition site assessments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Forensic: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Offered to assess the impact of fires, floods, seismic activities, etc.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Pre and Post Construction: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Undertaken to study the effect of construction on buildings that may be in the zone of influence.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9DB0A10-6C1B-FEB7-EA60-59BD74EB4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23" y="894955"/>
            <a:ext cx="4326076" cy="497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425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C76BE-ED4D-6348-5469-AF3DD86A9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DFC282C-BA77-2625-CE68-4A81F2D77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23" y="897907"/>
            <a:ext cx="4326077" cy="497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428A78A-53DD-4F5E-ABAA-EB080053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16" y="140877"/>
            <a:ext cx="7443207" cy="681179"/>
          </a:xfrm>
        </p:spPr>
        <p:txBody>
          <a:bodyPr>
            <a:no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Arial Nova" panose="020B0504020202020204" pitchFamily="34" charset="0"/>
              </a:rPr>
              <a:t>SERVICES</a:t>
            </a:r>
            <a:endParaRPr lang="en-US" sz="3200" b="1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66FAE3A-CCFA-00C4-2647-286ECA2887F1}"/>
              </a:ext>
            </a:extLst>
          </p:cNvPr>
          <p:cNvSpPr txBox="1">
            <a:spLocks/>
          </p:cNvSpPr>
          <p:nvPr/>
        </p:nvSpPr>
        <p:spPr>
          <a:xfrm>
            <a:off x="422716" y="1937378"/>
            <a:ext cx="6754461" cy="6811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013F7A"/>
                </a:solidFill>
                <a:latin typeface="Arial Nova" panose="020B0504020202020204" pitchFamily="34" charset="0"/>
              </a:rPr>
              <a:t>MASTER &amp; SPACE PLANNING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9FD72F-A250-F0D7-6683-77532E5429AE}"/>
              </a:ext>
            </a:extLst>
          </p:cNvPr>
          <p:cNvSpPr txBox="1"/>
          <p:nvPr/>
        </p:nvSpPr>
        <p:spPr>
          <a:xfrm>
            <a:off x="422716" y="2721380"/>
            <a:ext cx="730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Campus and District Master Planning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Space Programming and Utilization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Capital Prioritization and Phasing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Asset and Infrastructure Strategy  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069804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B9482-438F-0819-23E2-B878E29F4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images of buildings and trees&#10;&#10;AI-generated content may be incorrect.">
            <a:extLst>
              <a:ext uri="{FF2B5EF4-FFF2-40B4-BE49-F238E27FC236}">
                <a16:creationId xmlns:a16="http://schemas.microsoft.com/office/drawing/2014/main" id="{82D8D3D5-1383-4ED8-A56C-C8563DD24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65" b="28719"/>
          <a:stretch>
            <a:fillRect/>
          </a:stretch>
        </p:blipFill>
        <p:spPr>
          <a:xfrm>
            <a:off x="701968" y="3104882"/>
            <a:ext cx="10788064" cy="265285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31896E7-007B-1145-2F70-064F1E19E84F}"/>
              </a:ext>
            </a:extLst>
          </p:cNvPr>
          <p:cNvSpPr txBox="1">
            <a:spLocks/>
          </p:cNvSpPr>
          <p:nvPr/>
        </p:nvSpPr>
        <p:spPr>
          <a:xfrm>
            <a:off x="250188" y="1100264"/>
            <a:ext cx="10166558" cy="6811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013F7A"/>
                </a:solidFill>
                <a:latin typeface="Arial Black" panose="020B0A04020102020204" pitchFamily="34" charset="0"/>
              </a:rPr>
              <a:t>SECTORS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D7337F-576A-6E60-5346-FA14E9DD0D7D}"/>
              </a:ext>
            </a:extLst>
          </p:cNvPr>
          <p:cNvSpPr txBox="1"/>
          <p:nvPr/>
        </p:nvSpPr>
        <p:spPr>
          <a:xfrm>
            <a:off x="1296364" y="1781443"/>
            <a:ext cx="4484950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>
                <a:latin typeface="Arial Nova"/>
                <a:cs typeface="Arial"/>
              </a:rPr>
              <a:t>State Government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>
                <a:latin typeface="Arial Nova"/>
                <a:cs typeface="Arial"/>
              </a:rPr>
              <a:t>Municipal/Local Government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>
                <a:latin typeface="Arial Nova"/>
                <a:cs typeface="Arial"/>
              </a:rPr>
              <a:t>Federal Government Departments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>
                <a:latin typeface="Arial Nova"/>
                <a:cs typeface="Arial"/>
              </a:rPr>
              <a:t>Education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A916F3-B39A-AC2E-4DBD-A52598F08AA4}"/>
              </a:ext>
            </a:extLst>
          </p:cNvPr>
          <p:cNvSpPr txBox="1"/>
          <p:nvPr/>
        </p:nvSpPr>
        <p:spPr>
          <a:xfrm>
            <a:off x="6410687" y="1781443"/>
            <a:ext cx="4484950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>
                <a:latin typeface="Arial Nova"/>
                <a:cs typeface="Arial"/>
              </a:rPr>
              <a:t>Healthcare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>
                <a:latin typeface="Arial Nova"/>
                <a:cs typeface="Arial"/>
              </a:rPr>
              <a:t>Social Housing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>
                <a:latin typeface="Arial Nova"/>
                <a:cs typeface="Arial"/>
              </a:rPr>
              <a:t>Commercial/Industrial Real Estate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>
                <a:latin typeface="Arial Nova"/>
                <a:cs typeface="Arial"/>
              </a:rPr>
              <a:t>Aviation</a:t>
            </a:r>
          </a:p>
        </p:txBody>
      </p:sp>
    </p:spTree>
    <p:extLst>
      <p:ext uri="{BB962C8B-B14F-4D97-AF65-F5344CB8AC3E}">
        <p14:creationId xmlns:p14="http://schemas.microsoft.com/office/powerpoint/2010/main" val="608076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rick building with a black and white background&#10;&#10;AI-generated content may be incorrect.">
            <a:extLst>
              <a:ext uri="{FF2B5EF4-FFF2-40B4-BE49-F238E27FC236}">
                <a16:creationId xmlns:a16="http://schemas.microsoft.com/office/drawing/2014/main" id="{57B537F6-6D79-EB79-54FD-FABD04F24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00" l="51900" r="98500">
                        <a14:foregroundMark x1="70200" y1="178" x2="55900" y2="79200"/>
                        <a14:foregroundMark x1="55900" y1="79200" x2="56050" y2="79200"/>
                        <a14:foregroundMark x1="70950" y1="4000" x2="85100" y2="1867"/>
                        <a14:foregroundMark x1="85100" y1="1867" x2="92500" y2="2222"/>
                        <a14:foregroundMark x1="92500" y1="2222" x2="97000" y2="20356"/>
                        <a14:foregroundMark x1="97000" y1="20356" x2="97000" y2="70222"/>
                        <a14:foregroundMark x1="97000" y1="70222" x2="94400" y2="79200"/>
                        <a14:foregroundMark x1="94400" y1="79200" x2="56050" y2="80889"/>
                        <a14:foregroundMark x1="52800" y1="99200" x2="73150" y2="0"/>
                        <a14:foregroundMark x1="54900" y1="97956" x2="62150" y2="96444"/>
                        <a14:foregroundMark x1="62150" y1="96444" x2="77500" y2="97511"/>
                        <a14:foregroundMark x1="77500" y1="97511" x2="88650" y2="96711"/>
                        <a14:foregroundMark x1="88650" y1="96711" x2="94900" y2="96889"/>
                        <a14:foregroundMark x1="94900" y1="96889" x2="98550" y2="82044"/>
                        <a14:foregroundMark x1="98550" y1="82044" x2="96600" y2="1156"/>
                        <a14:foregroundMark x1="84400" y1="6222" x2="93800" y2="17867"/>
                        <a14:foregroundMark x1="93800" y1="17867" x2="87350" y2="29956"/>
                        <a14:foregroundMark x1="61050" y1="93956" x2="63450" y2="82222"/>
                        <a14:foregroundMark x1="63450" y1="82222" x2="72650" y2="89867"/>
                        <a14:foregroundMark x1="72650" y1="89867" x2="80000" y2="86311"/>
                        <a14:foregroundMark x1="80000" y1="86311" x2="93300" y2="91378"/>
                        <a14:foregroundMark x1="93300" y1="91378" x2="95600" y2="97867"/>
                        <a14:foregroundMark x1="76350" y1="7200" x2="87900" y2="6844"/>
                        <a14:foregroundMark x1="87900" y1="6844" x2="76600" y2="15200"/>
                        <a14:foregroundMark x1="76600" y1="15200" x2="90800" y2="19467"/>
                        <a14:foregroundMark x1="90800" y1="19467" x2="76400" y2="29333"/>
                        <a14:foregroundMark x1="76400" y1="29333" x2="92050" y2="36000"/>
                        <a14:foregroundMark x1="92050" y1="36000" x2="71650" y2="59467"/>
                        <a14:foregroundMark x1="71650" y1="59467" x2="76000" y2="69867"/>
                        <a14:foregroundMark x1="97300" y1="8178" x2="97300" y2="73600"/>
                        <a14:foregroundMark x1="62350" y1="45689" x2="69600" y2="533"/>
                        <a14:foregroundMark x1="52800" y1="96444" x2="67350" y2="1244"/>
                        <a14:foregroundMark x1="51900" y1="97689" x2="67400" y2="1956"/>
                        <a14:foregroundMark x1="56950" y1="66133" x2="66000" y2="2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89" b="16618"/>
          <a:stretch>
            <a:fillRect/>
          </a:stretch>
        </p:blipFill>
        <p:spPr>
          <a:xfrm>
            <a:off x="6883878" y="899160"/>
            <a:ext cx="5307617" cy="496680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BD57D4D-1963-02FE-3FB5-56B0925B340F}"/>
              </a:ext>
            </a:extLst>
          </p:cNvPr>
          <p:cNvSpPr txBox="1">
            <a:spLocks/>
          </p:cNvSpPr>
          <p:nvPr/>
        </p:nvSpPr>
        <p:spPr>
          <a:xfrm>
            <a:off x="494367" y="1169490"/>
            <a:ext cx="8707298" cy="18266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>
                <a:solidFill>
                  <a:srgbClr val="013F7A"/>
                </a:solidFill>
                <a:latin typeface="Arial Nova" panose="020B0504020202020204" pitchFamily="34" charset="0"/>
              </a:rPr>
              <a:t>NORTH AMERICAN </a:t>
            </a:r>
            <a:r>
              <a:rPr lang="en-US" sz="4400" b="1">
                <a:solidFill>
                  <a:srgbClr val="C00000"/>
                </a:solidFill>
                <a:latin typeface="Arial Nova" panose="020B0504020202020204" pitchFamily="34" charset="0"/>
              </a:rPr>
              <a:t>LEADER</a:t>
            </a:r>
            <a:r>
              <a:rPr lang="en-US" sz="4400" b="1">
                <a:solidFill>
                  <a:srgbClr val="013F7A"/>
                </a:solidFill>
                <a:latin typeface="Arial Nova" panose="020B0504020202020204" pitchFamily="34" charset="0"/>
              </a:rPr>
              <a:t> IN HIGHER EDUCATION ASSET MANAGEMENT</a:t>
            </a:r>
            <a:endParaRPr lang="en-US" sz="3200" b="1">
              <a:solidFill>
                <a:srgbClr val="C00000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FEB60DA-AD49-7CA1-58AE-E066CE12862F}"/>
              </a:ext>
            </a:extLst>
          </p:cNvPr>
          <p:cNvSpPr txBox="1">
            <a:spLocks/>
          </p:cNvSpPr>
          <p:nvPr/>
        </p:nvSpPr>
        <p:spPr>
          <a:xfrm>
            <a:off x="1351134" y="3122185"/>
            <a:ext cx="6600673" cy="18266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>
                <a:solidFill>
                  <a:srgbClr val="C00000"/>
                </a:solidFill>
                <a:latin typeface="Arial Nova" panose="020B0504020202020204" pitchFamily="34" charset="0"/>
              </a:rPr>
              <a:t>Trusted by 70+ universities and colleges </a:t>
            </a:r>
            <a:r>
              <a:rPr lang="en-US" sz="3000">
                <a:solidFill>
                  <a:srgbClr val="013F16"/>
                </a:solidFill>
                <a:latin typeface="Arial Nova" panose="020B0504020202020204" pitchFamily="34" charset="0"/>
              </a:rPr>
              <a:t>across North America, delivering data-driven insights for better decision making.</a:t>
            </a:r>
          </a:p>
        </p:txBody>
      </p:sp>
      <p:pic>
        <p:nvPicPr>
          <p:cNvPr id="8" name="Graphic 7" descr="Badge Tick with solid fill">
            <a:extLst>
              <a:ext uri="{FF2B5EF4-FFF2-40B4-BE49-F238E27FC236}">
                <a16:creationId xmlns:a16="http://schemas.microsoft.com/office/drawing/2014/main" id="{86A201EA-DC4A-CE45-0F07-3C248946D1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769" y="3122185"/>
            <a:ext cx="949365" cy="9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88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E9BA-A43B-CD21-80E8-20FAE3B66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8358D1-0B8D-4FD5-71C4-29C437269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227" y="905776"/>
            <a:ext cx="12256227" cy="49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48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FECDA-9A47-1839-DFA1-6FDD84EAC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square with white text&#10;&#10;AI-generated content may be incorrect.">
            <a:extLst>
              <a:ext uri="{FF2B5EF4-FFF2-40B4-BE49-F238E27FC236}">
                <a16:creationId xmlns:a16="http://schemas.microsoft.com/office/drawing/2014/main" id="{5662D82F-E45A-5347-BD63-DBB589262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90" b="30312"/>
          <a:stretch>
            <a:fillRect/>
          </a:stretch>
        </p:blipFill>
        <p:spPr>
          <a:xfrm>
            <a:off x="0" y="2359324"/>
            <a:ext cx="12190992" cy="213935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94C3EE0-AF04-529F-7867-90D3B8B90F7D}"/>
              </a:ext>
            </a:extLst>
          </p:cNvPr>
          <p:cNvSpPr txBox="1">
            <a:spLocks/>
          </p:cNvSpPr>
          <p:nvPr/>
        </p:nvSpPr>
        <p:spPr>
          <a:xfrm>
            <a:off x="250188" y="1100264"/>
            <a:ext cx="10166558" cy="6811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013F7A"/>
                </a:solidFill>
                <a:latin typeface="Arial Black" panose="020B0A04020102020204" pitchFamily="34" charset="0"/>
              </a:rPr>
              <a:t>WHAT MAKES US DIFFERENT</a:t>
            </a:r>
          </a:p>
        </p:txBody>
      </p:sp>
    </p:spTree>
    <p:extLst>
      <p:ext uri="{BB962C8B-B14F-4D97-AF65-F5344CB8AC3E}">
        <p14:creationId xmlns:p14="http://schemas.microsoft.com/office/powerpoint/2010/main" val="1897707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0DA8-F258-BAC2-E010-0F92061E2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61BD3-AAE6-47D2-369F-FECF0CC6F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4638" y="1198752"/>
            <a:ext cx="3889248" cy="4460496"/>
          </a:xfrm>
        </p:spPr>
        <p:txBody>
          <a:bodyPr>
            <a:noAutofit/>
          </a:bodyPr>
          <a:lstStyle/>
          <a:p>
            <a:r>
              <a:rPr lang="en-US" sz="4000" b="1">
                <a:solidFill>
                  <a:srgbClr val="013F7A"/>
                </a:solidFill>
                <a:latin typeface="Arial Nova" panose="020B0504020202020204" pitchFamily="34" charset="0"/>
                <a:cs typeface="Arial"/>
              </a:rPr>
              <a:t>PROUD TO BE </a:t>
            </a:r>
            <a:r>
              <a:rPr lang="en-US" sz="4000" b="1">
                <a:solidFill>
                  <a:srgbClr val="C00000"/>
                </a:solidFill>
                <a:latin typeface="Arial Nova" panose="020B0504020202020204" pitchFamily="34" charset="0"/>
                <a:cs typeface="Arial"/>
              </a:rPr>
              <a:t>THE HIGHEST RANKED </a:t>
            </a:r>
            <a:r>
              <a:rPr lang="en-US" sz="4000" b="1">
                <a:solidFill>
                  <a:srgbClr val="013F7A"/>
                </a:solidFill>
                <a:latin typeface="Arial Nova" panose="020B0504020202020204" pitchFamily="34" charset="0"/>
                <a:cs typeface="Arial"/>
              </a:rPr>
              <a:t>PROPONENT</a:t>
            </a:r>
            <a:br>
              <a:rPr lang="en-US" sz="4000" b="1">
                <a:solidFill>
                  <a:srgbClr val="013F7A"/>
                </a:solidFill>
                <a:latin typeface="Arial Nova" panose="020B0504020202020204" pitchFamily="34" charset="0"/>
                <a:cs typeface="Arial"/>
              </a:rPr>
            </a:br>
            <a:r>
              <a:rPr lang="en-US" sz="4000" b="1">
                <a:solidFill>
                  <a:srgbClr val="013F7A"/>
                </a:solidFill>
                <a:latin typeface="Arial Nova" panose="020B0504020202020204" pitchFamily="34" charset="0"/>
                <a:cs typeface="Arial"/>
              </a:rPr>
              <a:t>FOR  FACILITY ASSESSMENT &amp; PLANNING SERVICES</a:t>
            </a:r>
            <a:endParaRPr lang="en-CA" sz="4000" b="1">
              <a:solidFill>
                <a:srgbClr val="013F7A"/>
              </a:solidFill>
              <a:latin typeface="Arial Nova" panose="020B05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9DDBF2-72FB-D7DB-ED2B-334B2BCD2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14" y="982499"/>
            <a:ext cx="6281758" cy="44604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B793FA-5E04-39E1-A5DB-3C5DEF3002CA}"/>
              </a:ext>
            </a:extLst>
          </p:cNvPr>
          <p:cNvSpPr txBox="1"/>
          <p:nvPr/>
        </p:nvSpPr>
        <p:spPr>
          <a:xfrm>
            <a:off x="817461" y="3528829"/>
            <a:ext cx="53906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cap="all" spc="600">
                <a:solidFill>
                  <a:srgbClr val="506D85"/>
                </a:solidFill>
                <a:latin typeface="Arial Black"/>
                <a:ea typeface="+mj-ea"/>
                <a:cs typeface="Arial"/>
              </a:rPr>
              <a:t>Awarded contract </a:t>
            </a:r>
            <a:r>
              <a:rPr lang="en-US" sz="2400" b="1" cap="all" spc="600">
                <a:solidFill>
                  <a:srgbClr val="ED8B00"/>
                </a:solidFill>
                <a:latin typeface="Arial Black"/>
                <a:ea typeface="+mj-ea"/>
                <a:cs typeface="Arial"/>
              </a:rPr>
              <a:t>102424-RTH</a:t>
            </a:r>
          </a:p>
        </p:txBody>
      </p:sp>
    </p:spTree>
    <p:extLst>
      <p:ext uri="{BB962C8B-B14F-4D97-AF65-F5344CB8AC3E}">
        <p14:creationId xmlns:p14="http://schemas.microsoft.com/office/powerpoint/2010/main" val="818985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F78AD-C5BC-CD16-34D4-98F7CE568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4638" y="1086992"/>
            <a:ext cx="3889248" cy="4460496"/>
          </a:xfrm>
        </p:spPr>
        <p:txBody>
          <a:bodyPr>
            <a:noAutofit/>
          </a:bodyPr>
          <a:lstStyle/>
          <a:p>
            <a:r>
              <a:rPr lang="en-US" sz="3400" b="1">
                <a:solidFill>
                  <a:srgbClr val="013F7A"/>
                </a:solidFill>
                <a:latin typeface="Arial Nova" panose="020B0504020202020204" pitchFamily="34" charset="0"/>
                <a:cs typeface="Arial"/>
              </a:rPr>
              <a:t>PROUD TO BE </a:t>
            </a:r>
            <a:br>
              <a:rPr lang="en-US" sz="3400" b="1">
                <a:solidFill>
                  <a:srgbClr val="013F7A"/>
                </a:solidFill>
                <a:latin typeface="Arial Nova" panose="020B0504020202020204" pitchFamily="34" charset="0"/>
                <a:cs typeface="Arial"/>
              </a:rPr>
            </a:br>
            <a:r>
              <a:rPr lang="en-US" sz="3400" b="1">
                <a:solidFill>
                  <a:srgbClr val="C00000"/>
                </a:solidFill>
                <a:latin typeface="Arial Nova" panose="020B0504020202020204" pitchFamily="34" charset="0"/>
                <a:cs typeface="Arial"/>
              </a:rPr>
              <a:t>THE HIGHEST-RANKING </a:t>
            </a:r>
            <a:r>
              <a:rPr lang="en-US" sz="3400" b="1">
                <a:solidFill>
                  <a:srgbClr val="013F7A"/>
                </a:solidFill>
                <a:latin typeface="Arial Nova" panose="020B0504020202020204" pitchFamily="34" charset="0"/>
                <a:cs typeface="Arial"/>
              </a:rPr>
              <a:t>PROPONENT</a:t>
            </a:r>
            <a:br>
              <a:rPr lang="en-US" sz="3400" b="1">
                <a:solidFill>
                  <a:srgbClr val="013F7A"/>
                </a:solidFill>
                <a:latin typeface="Arial Nova" panose="020B0504020202020204" pitchFamily="34" charset="0"/>
                <a:cs typeface="Arial"/>
              </a:rPr>
            </a:br>
            <a:r>
              <a:rPr lang="en-US" sz="3400" b="1">
                <a:solidFill>
                  <a:srgbClr val="013F7A"/>
                </a:solidFill>
                <a:latin typeface="Arial Nova" panose="020B0504020202020204" pitchFamily="34" charset="0"/>
                <a:cs typeface="Arial"/>
              </a:rPr>
              <a:t>IN THEIR RECENT FACILITY ASSESSMENT &amp; PLANNING CONTRACT</a:t>
            </a:r>
            <a:endParaRPr lang="en-CA" sz="3400" b="1">
              <a:solidFill>
                <a:srgbClr val="013F7A"/>
              </a:solidFill>
              <a:latin typeface="Arial Nova" panose="020B0504020202020204" pitchFamily="34" charset="0"/>
              <a:cs typeface="Arial"/>
            </a:endParaRPr>
          </a:p>
        </p:txBody>
      </p:sp>
      <p:pic>
        <p:nvPicPr>
          <p:cNvPr id="3" name="Picture 2" descr="Canoe Logo">
            <a:extLst>
              <a:ext uri="{FF2B5EF4-FFF2-40B4-BE49-F238E27FC236}">
                <a16:creationId xmlns:a16="http://schemas.microsoft.com/office/drawing/2014/main" id="{8E46D542-51CA-B679-49B3-70EA88265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053" y="675605"/>
            <a:ext cx="9017533" cy="427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35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20B89-46AE-F38A-C95C-2C4C8ED36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5AE1C-19C0-47F7-8783-1A385B77E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74310" y="788121"/>
            <a:ext cx="4239554" cy="4805808"/>
          </a:xfrm>
        </p:spPr>
        <p:txBody>
          <a:bodyPr>
            <a:noAutofit/>
          </a:bodyPr>
          <a:lstStyle/>
          <a:p>
            <a:r>
              <a:rPr lang="en-US" sz="3400" b="1">
                <a:solidFill>
                  <a:srgbClr val="013F7A"/>
                </a:solidFill>
                <a:latin typeface="Arial Nova"/>
                <a:cs typeface="Arial"/>
              </a:rPr>
              <a:t>ROTH IAMS HAS BEEN RECOGNIZED AS AN OECM </a:t>
            </a:r>
            <a:r>
              <a:rPr lang="en-US" sz="3400" b="1">
                <a:solidFill>
                  <a:srgbClr val="C00000"/>
                </a:solidFill>
                <a:latin typeface="Arial Nova"/>
                <a:cs typeface="Arial"/>
              </a:rPr>
              <a:t>PLATINUM SUPPLIER PARTNER </a:t>
            </a:r>
            <a:br>
              <a:rPr lang="en-US" sz="3400" b="1">
                <a:latin typeface="Arial Nova" panose="020B0504020202020204" pitchFamily="34" charset="0"/>
                <a:cs typeface="Arial"/>
              </a:rPr>
            </a:br>
            <a:r>
              <a:rPr lang="en-US" sz="3400" b="1">
                <a:solidFill>
                  <a:srgbClr val="013F7A"/>
                </a:solidFill>
                <a:latin typeface="Arial Nova"/>
                <a:cs typeface="Arial"/>
              </a:rPr>
              <a:t>FOR 5 CONSECUTIVE YEARS</a:t>
            </a:r>
            <a:endParaRPr lang="en-CA" sz="3400" b="1">
              <a:solidFill>
                <a:srgbClr val="013F7A"/>
              </a:solidFill>
              <a:latin typeface="Arial Nova"/>
              <a:cs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18C645-6397-73F3-ACBE-BE4A8792F2E5}"/>
              </a:ext>
            </a:extLst>
          </p:cNvPr>
          <p:cNvGrpSpPr/>
          <p:nvPr/>
        </p:nvGrpSpPr>
        <p:grpSpPr>
          <a:xfrm>
            <a:off x="1800415" y="2098572"/>
            <a:ext cx="5673895" cy="1944565"/>
            <a:chOff x="6968753" y="1735490"/>
            <a:chExt cx="5193650" cy="1945607"/>
          </a:xfrm>
        </p:grpSpPr>
        <p:pic>
          <p:nvPicPr>
            <p:cNvPr id="5" name="Picture 2" descr="KEV Group Becomes an OECM Supplier Partner - KEV Group">
              <a:extLst>
                <a:ext uri="{FF2B5EF4-FFF2-40B4-BE49-F238E27FC236}">
                  <a16:creationId xmlns:a16="http://schemas.microsoft.com/office/drawing/2014/main" id="{F40E95D4-1B92-B1FB-6378-3D905F1C1C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629"/>
            <a:stretch/>
          </p:blipFill>
          <p:spPr bwMode="auto">
            <a:xfrm>
              <a:off x="6968753" y="1735490"/>
              <a:ext cx="5193650" cy="1944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KEV Group Becomes an OECM Supplier Partner - KEV Group">
              <a:extLst>
                <a:ext uri="{FF2B5EF4-FFF2-40B4-BE49-F238E27FC236}">
                  <a16:creationId xmlns:a16="http://schemas.microsoft.com/office/drawing/2014/main" id="{A7F027A1-1D15-4A2F-0A96-CFEF67BD7B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37" t="66121" r="14087" b="18106"/>
            <a:stretch/>
          </p:blipFill>
          <p:spPr bwMode="auto">
            <a:xfrm>
              <a:off x="8749850" y="3275950"/>
              <a:ext cx="3054303" cy="405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 descr="A silver medal with ribbons&#10;&#10;Description automatically generated">
            <a:extLst>
              <a:ext uri="{FF2B5EF4-FFF2-40B4-BE49-F238E27FC236}">
                <a16:creationId xmlns:a16="http://schemas.microsoft.com/office/drawing/2014/main" id="{0C0D8011-77DC-6F96-B49F-D988EEC2BA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90" t="16112" r="32358" b="14764"/>
          <a:stretch/>
        </p:blipFill>
        <p:spPr>
          <a:xfrm>
            <a:off x="748114" y="1086992"/>
            <a:ext cx="3458126" cy="458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21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6BF8A-2237-F780-0E96-97B4E11ED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397" y="1252404"/>
            <a:ext cx="8239317" cy="2523837"/>
          </a:xfrm>
        </p:spPr>
        <p:txBody>
          <a:bodyPr>
            <a:normAutofit fontScale="90000"/>
          </a:bodyPr>
          <a:lstStyle/>
          <a:p>
            <a:pPr algn="l"/>
            <a:r>
              <a:rPr lang="en-US" cap="all">
                <a:solidFill>
                  <a:srgbClr val="013F7A"/>
                </a:solidFill>
              </a:rPr>
              <a:t>meet Roth IAMS</a:t>
            </a:r>
            <a:br>
              <a:rPr lang="en-US" sz="2700" cap="all">
                <a:solidFill>
                  <a:srgbClr val="013F7A"/>
                </a:solidFill>
              </a:rPr>
            </a:br>
            <a:r>
              <a:rPr lang="en-US" sz="3600">
                <a:solidFill>
                  <a:srgbClr val="013F7A"/>
                </a:solidFill>
              </a:rPr>
              <a:t>YOUR ESTABLISHED, TRUSTED PARTNERS</a:t>
            </a:r>
            <a:br>
              <a:rPr lang="en-US"/>
            </a:br>
            <a:endParaRPr lang="en-US">
              <a:solidFill>
                <a:srgbClr val="013F7A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1E3FF7-1691-B3FB-F052-8EF0663E7133}"/>
              </a:ext>
            </a:extLst>
          </p:cNvPr>
          <p:cNvSpPr txBox="1"/>
          <p:nvPr/>
        </p:nvSpPr>
        <p:spPr>
          <a:xfrm>
            <a:off x="395397" y="3215541"/>
            <a:ext cx="768373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Imagine your organization’s buildings and assets just being…</a:t>
            </a:r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We want to help you make this your </a:t>
            </a:r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reality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000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Man looking up at skyscrapers">
            <a:extLst>
              <a:ext uri="{FF2B5EF4-FFF2-40B4-BE49-F238E27FC236}">
                <a16:creationId xmlns:a16="http://schemas.microsoft.com/office/drawing/2014/main" id="{81C4F376-A4D1-CAF4-CA17-4F39DC9B75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8" r="23194"/>
          <a:stretch>
            <a:fillRect/>
          </a:stretch>
        </p:blipFill>
        <p:spPr>
          <a:xfrm>
            <a:off x="8171727" y="905163"/>
            <a:ext cx="4020273" cy="496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4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B904A-CEFF-A985-B2C7-27FEB6B36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F551464-5CD8-B757-B7FE-0B58739FEE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81" y="1099992"/>
            <a:ext cx="7443207" cy="1826676"/>
          </a:xfrm>
        </p:spPr>
        <p:txBody>
          <a:bodyPr>
            <a:noAutofit/>
          </a:bodyPr>
          <a:lstStyle/>
          <a:p>
            <a:pPr algn="l"/>
            <a:r>
              <a:rPr lang="en-US" sz="4400" b="1">
                <a:solidFill>
                  <a:srgbClr val="013F7A"/>
                </a:solidFill>
                <a:latin typeface="Arial Nova" panose="020B0504020202020204" pitchFamily="34" charset="0"/>
              </a:rPr>
              <a:t>UNLOCK MORE </a:t>
            </a:r>
            <a:br>
              <a:rPr lang="en-US" sz="4400" b="1">
                <a:solidFill>
                  <a:srgbClr val="013F7A"/>
                </a:solidFill>
                <a:latin typeface="Arial Nova" panose="020B0504020202020204" pitchFamily="34" charset="0"/>
              </a:rPr>
            </a:br>
            <a:r>
              <a:rPr lang="en-US" sz="4400" b="1">
                <a:solidFill>
                  <a:srgbClr val="013F7A"/>
                </a:solidFill>
                <a:latin typeface="Arial Nova" panose="020B0504020202020204" pitchFamily="34" charset="0"/>
              </a:rPr>
              <a:t>INSIGHTS IN </a:t>
            </a:r>
            <a:br>
              <a:rPr lang="en-US" sz="4400" b="1">
                <a:solidFill>
                  <a:srgbClr val="013F7A"/>
                </a:solidFill>
                <a:latin typeface="Arial Nova" panose="020B0504020202020204" pitchFamily="34" charset="0"/>
              </a:rPr>
            </a:br>
            <a:r>
              <a:rPr lang="en-US" sz="4400" b="1">
                <a:solidFill>
                  <a:srgbClr val="C00000"/>
                </a:solidFill>
                <a:latin typeface="Arial Nova" panose="020B0504020202020204" pitchFamily="34" charset="0"/>
              </a:rPr>
              <a:t>THOUGHT LEADERSHIP</a:t>
            </a:r>
            <a:endParaRPr lang="en-US" sz="3200" b="1">
              <a:solidFill>
                <a:srgbClr val="C00000"/>
              </a:solidFill>
              <a:latin typeface="Arial Nova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9DA4E7-7D8A-9550-F33C-879293B76459}"/>
              </a:ext>
            </a:extLst>
          </p:cNvPr>
          <p:cNvSpPr txBox="1"/>
          <p:nvPr/>
        </p:nvSpPr>
        <p:spPr>
          <a:xfrm>
            <a:off x="892607" y="2926668"/>
            <a:ext cx="4316002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i="0">
                <a:solidFill>
                  <a:srgbClr val="000000"/>
                </a:solidFill>
                <a:effectLst/>
                <a:latin typeface="Arial Nova"/>
                <a:cs typeface="Arial"/>
              </a:rPr>
              <a:t>Blog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i="0">
                <a:solidFill>
                  <a:srgbClr val="000000"/>
                </a:solidFill>
                <a:effectLst/>
                <a:latin typeface="Arial Nova"/>
                <a:cs typeface="Arial"/>
              </a:rPr>
              <a:t>Publications</a:t>
            </a:r>
            <a:endParaRPr lang="en-US" sz="2400">
              <a:latin typeface="Arial Nova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i="0">
                <a:solidFill>
                  <a:srgbClr val="000000"/>
                </a:solidFill>
                <a:effectLst/>
                <a:latin typeface="Arial Nova"/>
                <a:cs typeface="Arial"/>
              </a:rPr>
              <a:t>Conferences</a:t>
            </a:r>
            <a:endParaRPr lang="en-US" sz="2400">
              <a:latin typeface="Arial Nova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i="0">
                <a:solidFill>
                  <a:srgbClr val="000000"/>
                </a:solidFill>
                <a:effectLst/>
                <a:latin typeface="Arial Nova"/>
                <a:cs typeface="Arial"/>
              </a:rPr>
              <a:t>Webinars</a:t>
            </a:r>
            <a:endParaRPr lang="en-US" sz="2400">
              <a:latin typeface="Arial Nova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i="0">
                <a:solidFill>
                  <a:srgbClr val="000000"/>
                </a:solidFill>
                <a:effectLst/>
                <a:latin typeface="Arial Nova"/>
                <a:cs typeface="Arial"/>
              </a:rPr>
              <a:t>Videos</a:t>
            </a:r>
            <a:endParaRPr lang="en-US" sz="2400">
              <a:latin typeface="Arial Nova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i="0">
                <a:solidFill>
                  <a:srgbClr val="000000"/>
                </a:solidFill>
                <a:effectLst/>
                <a:latin typeface="Arial Nova"/>
                <a:cs typeface="Arial"/>
              </a:rPr>
              <a:t>E-Book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00"/>
                </a:solidFill>
                <a:latin typeface="Arial Nova"/>
                <a:cs typeface="Arial"/>
              </a:rPr>
              <a:t>Podcasts – </a:t>
            </a:r>
            <a:r>
              <a:rPr lang="en-US" sz="2400" b="1">
                <a:solidFill>
                  <a:srgbClr val="C00000"/>
                </a:solidFill>
                <a:latin typeface="Arial Nova"/>
                <a:cs typeface="Arial"/>
              </a:rPr>
              <a:t>NEW</a:t>
            </a:r>
          </a:p>
        </p:txBody>
      </p:sp>
      <p:pic>
        <p:nvPicPr>
          <p:cNvPr id="5" name="Picture 4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011D6D6C-B466-C02A-28F4-C6E7B9247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786" y="1488546"/>
            <a:ext cx="3919244" cy="388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30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62875-6C61-B226-0441-D68FAFDD6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214" y="1309399"/>
            <a:ext cx="9144000" cy="884237"/>
          </a:xfrm>
        </p:spPr>
        <p:txBody>
          <a:bodyPr>
            <a:normAutofit fontScale="90000"/>
          </a:bodyPr>
          <a:lstStyle/>
          <a:p>
            <a:pPr algn="l"/>
            <a:r>
              <a:rPr lang="en-US">
                <a:solidFill>
                  <a:srgbClr val="013F7A"/>
                </a:solidFill>
              </a:rPr>
              <a:t>CONNECT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2AD9B9-75E2-0C2C-D639-AAAD20C004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3452" y="2490634"/>
            <a:ext cx="5035222" cy="2374900"/>
          </a:xfrm>
        </p:spPr>
        <p:txBody>
          <a:bodyPr>
            <a:normAutofit/>
          </a:bodyPr>
          <a:lstStyle/>
          <a:p>
            <a:pPr marL="571500" indent="-57150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>
                <a:latin typeface="Arial Nova" panose="020B0504020202020204" pitchFamily="34" charset="0"/>
              </a:rPr>
              <a:t>rothiams.com</a:t>
            </a:r>
          </a:p>
          <a:p>
            <a:pPr marL="571500" indent="-57150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>
                <a:latin typeface="Arial Nova" panose="020B0504020202020204" pitchFamily="34" charset="0"/>
              </a:rPr>
              <a:t>info@rothiams.com</a:t>
            </a:r>
          </a:p>
          <a:p>
            <a:pPr marL="571500" indent="-57150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>
                <a:latin typeface="Arial Nova" panose="020B0504020202020204" pitchFamily="34" charset="0"/>
              </a:rPr>
              <a:t>P 289.295.1065 (Canada)</a:t>
            </a:r>
          </a:p>
          <a:p>
            <a:pPr marL="571500" indent="-57150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>
                <a:latin typeface="Arial Nova" panose="020B0504020202020204" pitchFamily="34" charset="0"/>
              </a:rPr>
              <a:t>P 813.379.9345 (USA)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3A5D6C-FF77-239C-E834-B4177071C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327" y="1471263"/>
            <a:ext cx="5035223" cy="3691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5844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CF54C97-47F3-08EB-D35F-B6A6A56FDF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42"/>
          <a:stretch/>
        </p:blipFill>
        <p:spPr bwMode="auto">
          <a:xfrm>
            <a:off x="1469623" y="2065825"/>
            <a:ext cx="9252753" cy="272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28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C4C58-F549-0447-4E6A-7BC6E09B4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11F594-402D-3FB1-B670-87C3D5DF67A5}"/>
              </a:ext>
            </a:extLst>
          </p:cNvPr>
          <p:cNvSpPr txBox="1"/>
          <p:nvPr/>
        </p:nvSpPr>
        <p:spPr>
          <a:xfrm>
            <a:off x="311467" y="1109762"/>
            <a:ext cx="118805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500"/>
              </a:spcAft>
              <a:buNone/>
            </a:pPr>
            <a:r>
              <a:rPr lang="en-US" sz="4800" b="0" i="0">
                <a:solidFill>
                  <a:srgbClr val="013F7A"/>
                </a:solidFill>
                <a:effectLst/>
                <a:latin typeface="Arial Black" panose="020B0A04020102020204" pitchFamily="34" charset="0"/>
              </a:rPr>
              <a:t>GUIDED BY PURPOSE  </a:t>
            </a:r>
            <a:br>
              <a:rPr lang="en-US" sz="4800" b="0" i="0">
                <a:solidFill>
                  <a:srgbClr val="013F7A"/>
                </a:solidFill>
                <a:effectLst/>
                <a:latin typeface="Arial Black" panose="020B0A04020102020204" pitchFamily="34" charset="0"/>
              </a:rPr>
            </a:br>
            <a:r>
              <a:rPr lang="en-US" sz="3200" b="0" i="0">
                <a:solidFill>
                  <a:srgbClr val="013F7A"/>
                </a:solidFill>
                <a:effectLst/>
                <a:latin typeface="Arial Black" panose="020B0A04020102020204" pitchFamily="34" charset="0"/>
              </a:rPr>
              <a:t>WHAT DRIVES US FORWARD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E50176-5000-3CAA-8FC8-55FBC86C79DA}"/>
              </a:ext>
            </a:extLst>
          </p:cNvPr>
          <p:cNvSpPr txBox="1"/>
          <p:nvPr/>
        </p:nvSpPr>
        <p:spPr>
          <a:xfrm>
            <a:off x="311467" y="2433201"/>
            <a:ext cx="7860258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500"/>
              </a:spcAft>
              <a:buNone/>
            </a:pPr>
            <a:r>
              <a:rPr lang="en-US" sz="2000">
                <a:latin typeface="Arial Nova" panose="020B0504020202020204" pitchFamily="34" charset="0"/>
                <a:cs typeface="Arial" panose="020B0604020202020204" pitchFamily="34" charset="0"/>
              </a:rPr>
              <a:t>Our passion? Turning defensible data into powerful asset management stories.</a:t>
            </a:r>
          </a:p>
          <a:p>
            <a:pPr algn="l">
              <a:spcAft>
                <a:spcPts val="15000"/>
              </a:spcAft>
              <a:buNone/>
            </a:pPr>
            <a:r>
              <a:rPr lang="en-US" sz="2000">
                <a:latin typeface="Arial Nova" panose="020B0504020202020204" pitchFamily="34" charset="0"/>
                <a:cs typeface="Arial" panose="020B0604020202020204" pitchFamily="34" charset="0"/>
              </a:rPr>
              <a:t>We follow this passion through our </a:t>
            </a:r>
            <a:r>
              <a:rPr lang="en-US" sz="2000" b="1">
                <a:solidFill>
                  <a:srgbClr val="C00000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Core Values.</a:t>
            </a:r>
            <a:endParaRPr lang="en-US" sz="2000"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62A066-55B0-EBAA-704F-8896266BEF0F}"/>
              </a:ext>
            </a:extLst>
          </p:cNvPr>
          <p:cNvSpPr txBox="1"/>
          <p:nvPr/>
        </p:nvSpPr>
        <p:spPr>
          <a:xfrm>
            <a:off x="486052" y="3641224"/>
            <a:ext cx="7511089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en-US" b="1">
                <a:solidFill>
                  <a:srgbClr val="C00000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Collaborative:</a:t>
            </a:r>
            <a:r>
              <a:rPr lang="en-US" b="1">
                <a:latin typeface="Arial Nova" panose="020B05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 Nova" panose="020B0504020202020204" pitchFamily="34" charset="0"/>
                <a:cs typeface="Arial" panose="020B0604020202020204" pitchFamily="34" charset="0"/>
              </a:rPr>
              <a:t>Only by understanding each other and our uniqueness can we tailor the best solutions for our clients. 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en-US" b="1">
                <a:solidFill>
                  <a:srgbClr val="C00000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Passionate</a:t>
            </a:r>
            <a:r>
              <a:rPr lang="en-US">
                <a:solidFill>
                  <a:srgbClr val="C00000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 Nova" panose="020B0504020202020204" pitchFamily="34" charset="0"/>
                <a:cs typeface="Arial" panose="020B0604020202020204" pitchFamily="34" charset="0"/>
              </a:rPr>
              <a:t>- Our love for what we do and why we do it drives us towards excellence.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en-US" b="1">
                <a:solidFill>
                  <a:srgbClr val="C00000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Consistently Curious </a:t>
            </a:r>
            <a:r>
              <a:rPr lang="en-US">
                <a:latin typeface="Arial Nova" panose="020B0504020202020204" pitchFamily="34" charset="0"/>
                <a:cs typeface="Arial" panose="020B0604020202020204" pitchFamily="34" charset="0"/>
              </a:rPr>
              <a:t>- We are always seeking knowledge and challenging the status quo.</a:t>
            </a:r>
            <a:endParaRPr lang="en-US" b="0" i="0">
              <a:solidFill>
                <a:srgbClr val="013F7A"/>
              </a:solidFill>
              <a:effectLst/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Big and small arrows">
            <a:extLst>
              <a:ext uri="{FF2B5EF4-FFF2-40B4-BE49-F238E27FC236}">
                <a16:creationId xmlns:a16="http://schemas.microsoft.com/office/drawing/2014/main" id="{AFEC5F74-C5E2-7072-6B66-CAA7FA9C74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1" r="30610"/>
          <a:stretch>
            <a:fillRect/>
          </a:stretch>
        </p:blipFill>
        <p:spPr>
          <a:xfrm>
            <a:off x="8183301" y="903467"/>
            <a:ext cx="4020273" cy="496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27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04499-0343-9FF2-1C80-644410F0B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65FD0-5C30-CA9F-A5B0-88E84F2B2FC9}"/>
              </a:ext>
            </a:extLst>
          </p:cNvPr>
          <p:cNvSpPr txBox="1"/>
          <p:nvPr/>
        </p:nvSpPr>
        <p:spPr>
          <a:xfrm>
            <a:off x="477217" y="2413071"/>
            <a:ext cx="35137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CA" sz="3200" b="1">
                <a:solidFill>
                  <a:srgbClr val="013F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CA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Solve</a:t>
            </a:r>
            <a:r>
              <a:rPr lang="en-CA" sz="3200" b="1">
                <a:solidFill>
                  <a:srgbClr val="013F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World’s Deferred Capital Renewal and Maintenance Backlog Crisis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F09817-7977-3226-C407-E7F27B32C296}"/>
              </a:ext>
            </a:extLst>
          </p:cNvPr>
          <p:cNvSpPr txBox="1"/>
          <p:nvPr/>
        </p:nvSpPr>
        <p:spPr>
          <a:xfrm>
            <a:off x="477217" y="1204809"/>
            <a:ext cx="5209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800">
                <a:solidFill>
                  <a:srgbClr val="013F7A"/>
                </a:solidFill>
                <a:latin typeface="Arial Black" panose="020B0A04020102020204" pitchFamily="34" charset="0"/>
              </a:rPr>
              <a:t>OUR VISION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3AA3F9-6A1C-1934-901F-6ECA425D2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5" y="2035806"/>
            <a:ext cx="6333158" cy="3309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7641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442A9-E60F-F6BB-6800-024A58360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33E304E-5305-2237-A0A8-1F3EAF827385}"/>
              </a:ext>
            </a:extLst>
          </p:cNvPr>
          <p:cNvSpPr txBox="1">
            <a:spLocks/>
          </p:cNvSpPr>
          <p:nvPr/>
        </p:nvSpPr>
        <p:spPr>
          <a:xfrm>
            <a:off x="629000" y="1400717"/>
            <a:ext cx="5629885" cy="24489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cap="all" spc="600" baseline="0">
                <a:solidFill>
                  <a:schemeClr val="tx1"/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CA">
                <a:solidFill>
                  <a:srgbClr val="013F7A"/>
                </a:solidFill>
                <a:latin typeface="Arial Black" panose="020B0A04020102020204" pitchFamily="34" charset="0"/>
              </a:rPr>
              <a:t>What is </a:t>
            </a:r>
            <a:r>
              <a:rPr lang="en-CA">
                <a:solidFill>
                  <a:srgbClr val="C00000"/>
                </a:solidFill>
                <a:latin typeface="Arial Black" panose="020B0A04020102020204" pitchFamily="34" charset="0"/>
              </a:rPr>
              <a:t>Integrated Asset Management?</a:t>
            </a:r>
          </a:p>
        </p:txBody>
      </p:sp>
      <p:pic>
        <p:nvPicPr>
          <p:cNvPr id="2" name="Picture 1" descr="A diagram of a company's company's company's company's company's company's company's company's company's company's company's company'&#10;&#10;AI-generated content may be incorrect.">
            <a:extLst>
              <a:ext uri="{FF2B5EF4-FFF2-40B4-BE49-F238E27FC236}">
                <a16:creationId xmlns:a16="http://schemas.microsoft.com/office/drawing/2014/main" id="{A6258DD6-CCD1-DF26-E172-4B0965EAA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76807"/>
            <a:ext cx="5586364" cy="485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09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B01C33-96C1-C654-C597-C8354775E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16" y="140877"/>
            <a:ext cx="7443207" cy="681179"/>
          </a:xfrm>
        </p:spPr>
        <p:txBody>
          <a:bodyPr>
            <a:no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Arial Nova" panose="020B0504020202020204" pitchFamily="34" charset="0"/>
              </a:rPr>
              <a:t>SERVICES</a:t>
            </a:r>
            <a:endParaRPr lang="en-US" sz="3200" b="1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02A029C-7596-DDD6-72FA-6D6B67D5939C}"/>
              </a:ext>
            </a:extLst>
          </p:cNvPr>
          <p:cNvSpPr txBox="1">
            <a:spLocks/>
          </p:cNvSpPr>
          <p:nvPr/>
        </p:nvSpPr>
        <p:spPr>
          <a:xfrm>
            <a:off x="422716" y="1277868"/>
            <a:ext cx="6052225" cy="15833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013F7A"/>
                </a:solidFill>
                <a:latin typeface="Arial Nova" panose="020B0504020202020204" pitchFamily="34" charset="0"/>
              </a:rPr>
              <a:t>BUILDING &amp; FACILITY </a:t>
            </a:r>
          </a:p>
          <a:p>
            <a:pPr algn="l"/>
            <a:r>
              <a:rPr lang="en-US" sz="3600" b="1">
                <a:solidFill>
                  <a:srgbClr val="013F7A"/>
                </a:solidFill>
                <a:latin typeface="Arial Nova" panose="020B0504020202020204" pitchFamily="34" charset="0"/>
              </a:rPr>
              <a:t>CONDITION </a:t>
            </a:r>
          </a:p>
          <a:p>
            <a:pPr algn="l"/>
            <a:r>
              <a:rPr lang="en-US" sz="3600" b="1">
                <a:solidFill>
                  <a:srgbClr val="013F7A"/>
                </a:solidFill>
                <a:latin typeface="Arial Nova" panose="020B0504020202020204" pitchFamily="34" charset="0"/>
              </a:rPr>
              <a:t>ASSESSMENTS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8C8C60-096D-B472-F26B-592137802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967" y="893337"/>
            <a:ext cx="4335033" cy="498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6285DA-632F-2207-C1BE-F9F13C775C20}"/>
              </a:ext>
            </a:extLst>
          </p:cNvPr>
          <p:cNvSpPr txBox="1"/>
          <p:nvPr/>
        </p:nvSpPr>
        <p:spPr>
          <a:xfrm>
            <a:off x="422716" y="3066908"/>
            <a:ext cx="7304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Our BCA &amp; FCA services deliver actionable insights tailored to your organization—empowering sound, strategic decisions.</a:t>
            </a:r>
          </a:p>
          <a:p>
            <a:endParaRPr lang="en-US" sz="2000"/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Customized Approach</a:t>
            </a:r>
            <a:endParaRPr lang="en-US" sz="2000"/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Defensible Data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Collaborative Process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332952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67C34-5B9B-D2E2-8430-F4F1357F1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3700B-1BE8-7085-4565-7E444816F1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16" y="140877"/>
            <a:ext cx="7443207" cy="681179"/>
          </a:xfrm>
        </p:spPr>
        <p:txBody>
          <a:bodyPr>
            <a:no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Arial Nova" panose="020B0504020202020204" pitchFamily="34" charset="0"/>
              </a:rPr>
              <a:t>SERVICES</a:t>
            </a:r>
            <a:endParaRPr lang="en-US" sz="3200" b="1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A32BBE0-05C3-83CF-A2FC-BF4018B605F7}"/>
              </a:ext>
            </a:extLst>
          </p:cNvPr>
          <p:cNvSpPr txBox="1">
            <a:spLocks/>
          </p:cNvSpPr>
          <p:nvPr/>
        </p:nvSpPr>
        <p:spPr>
          <a:xfrm>
            <a:off x="422716" y="1433837"/>
            <a:ext cx="6052225" cy="11553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013F7A"/>
                </a:solidFill>
                <a:latin typeface="Arial Nova" panose="020B0504020202020204" pitchFamily="34" charset="0"/>
              </a:rPr>
              <a:t>FACILITY MANAGEMENT CONSULTING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29E7D1-8486-F942-DE33-11CF3C90CAC2}"/>
              </a:ext>
            </a:extLst>
          </p:cNvPr>
          <p:cNvSpPr txBox="1"/>
          <p:nvPr/>
        </p:nvSpPr>
        <p:spPr>
          <a:xfrm>
            <a:off x="422716" y="2691985"/>
            <a:ext cx="73043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Facilities Management Planning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Preventative Maintenance Planning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Equipment Inventory &amp; Tagging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Construction Handover Service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CMMS Selection &amp; Configuration</a:t>
            </a:r>
            <a:endParaRPr lang="en-US" sz="20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D5229F0-C53E-CBB1-BE39-0BCF05C98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22" y="895470"/>
            <a:ext cx="4326077" cy="497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789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8C1F3-64D6-79F4-CE35-E8949B5CB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CF45D08-BDFA-5C4A-1303-B0CF08FF6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16" y="140877"/>
            <a:ext cx="7443207" cy="681179"/>
          </a:xfrm>
        </p:spPr>
        <p:txBody>
          <a:bodyPr>
            <a:no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Arial Nova" panose="020B0504020202020204" pitchFamily="34" charset="0"/>
              </a:rPr>
              <a:t>SERVICES</a:t>
            </a:r>
            <a:endParaRPr lang="en-US" sz="3200" b="1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7C28CA8-F84D-18CC-CADC-8C1E8D3C7D81}"/>
              </a:ext>
            </a:extLst>
          </p:cNvPr>
          <p:cNvSpPr txBox="1">
            <a:spLocks/>
          </p:cNvSpPr>
          <p:nvPr/>
        </p:nvSpPr>
        <p:spPr>
          <a:xfrm>
            <a:off x="422716" y="1545981"/>
            <a:ext cx="6052225" cy="6811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013F7A"/>
                </a:solidFill>
                <a:latin typeface="Arial Nova" panose="020B0504020202020204" pitchFamily="34" charset="0"/>
              </a:rPr>
              <a:t>BUILDING PERFORMANCE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613498-0D8B-78F6-14CE-71765F8874A2}"/>
              </a:ext>
            </a:extLst>
          </p:cNvPr>
          <p:cNvSpPr txBox="1"/>
          <p:nvPr/>
        </p:nvSpPr>
        <p:spPr>
          <a:xfrm>
            <a:off x="422716" y="2329983"/>
            <a:ext cx="7304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Re-&amp;-Retro Commissioning Services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Energy Auditing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Building Performance Check-Up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Building Science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Green Building Strategies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Renewable Energy Consulting</a:t>
            </a:r>
            <a:endParaRPr lang="en-US" sz="200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A112F7E-DD5A-B85A-2FF9-F08229B37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23" y="897907"/>
            <a:ext cx="4326077" cy="497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925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A3A67-66EC-83E0-EB37-A63E40439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88D494-16C2-32E5-49DD-CF7E84B95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16" y="140877"/>
            <a:ext cx="7443207" cy="681179"/>
          </a:xfrm>
        </p:spPr>
        <p:txBody>
          <a:bodyPr>
            <a:no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Arial Nova" panose="020B0504020202020204" pitchFamily="34" charset="0"/>
              </a:rPr>
              <a:t>SERVICES</a:t>
            </a:r>
            <a:endParaRPr lang="en-US" sz="3200" b="1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F1D3140-DEDD-048E-85B4-565C0F9E04D6}"/>
              </a:ext>
            </a:extLst>
          </p:cNvPr>
          <p:cNvSpPr txBox="1">
            <a:spLocks/>
          </p:cNvSpPr>
          <p:nvPr/>
        </p:nvSpPr>
        <p:spPr>
          <a:xfrm>
            <a:off x="422716" y="1634845"/>
            <a:ext cx="6810106" cy="6811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013F7A"/>
                </a:solidFill>
                <a:latin typeface="Arial Nova" panose="020B0504020202020204" pitchFamily="34" charset="0"/>
              </a:rPr>
              <a:t>ASSET DATA MANAGEMENT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25E508-7AFE-464E-9ADB-99A2E1BFDC89}"/>
              </a:ext>
            </a:extLst>
          </p:cNvPr>
          <p:cNvSpPr txBox="1"/>
          <p:nvPr/>
        </p:nvSpPr>
        <p:spPr>
          <a:xfrm>
            <a:off x="422716" y="2420981"/>
            <a:ext cx="73043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Outsourced Data Management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Data Mining &amp; Analytics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Software Selection &amp; Configuration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Lifecycle Cost Analysis</a:t>
            </a:r>
            <a:endParaRPr lang="en-US" sz="200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/>
              <a:t>Capital Renewal Planning</a:t>
            </a:r>
            <a:endParaRPr lang="en-US" sz="160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82C8E7C-EE4F-4F7A-85B9-D7301E521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23" y="899074"/>
            <a:ext cx="4326077" cy="497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13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06838DC798B74DBBEFD80FCCD0F0FF" ma:contentTypeVersion="19" ma:contentTypeDescription="Create a new document." ma:contentTypeScope="" ma:versionID="da926c808b2782a17e61800cdef89c2d">
  <xsd:schema xmlns:xsd="http://www.w3.org/2001/XMLSchema" xmlns:xs="http://www.w3.org/2001/XMLSchema" xmlns:p="http://schemas.microsoft.com/office/2006/metadata/properties" xmlns:ns2="c1ea63b3-9754-4ac1-a34e-acc71cd0637b" xmlns:ns3="ec28a48b-220e-4f39-b371-4ce9b5e3a58e" targetNamespace="http://schemas.microsoft.com/office/2006/metadata/properties" ma:root="true" ma:fieldsID="59a038af975eeccfe7af8deb55b47a32" ns2:_="" ns3:_="">
    <xsd:import namespace="c1ea63b3-9754-4ac1-a34e-acc71cd0637b"/>
    <xsd:import namespace="ec28a48b-220e-4f39-b371-4ce9b5e3a5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ea63b3-9754-4ac1-a34e-acc71cd063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7cb1c06-9dc9-4990-8264-9d2687615e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28a48b-220e-4f39-b371-4ce9b5e3a58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7ffb63a-d545-4ff4-ad46-27f47f82809b}" ma:internalName="TaxCatchAll" ma:showField="CatchAllData" ma:web="ec28a48b-220e-4f39-b371-4ce9b5e3a5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1ea63b3-9754-4ac1-a34e-acc71cd0637b">
      <Terms xmlns="http://schemas.microsoft.com/office/infopath/2007/PartnerControls"/>
    </lcf76f155ced4ddcb4097134ff3c332f>
    <TaxCatchAll xmlns="ec28a48b-220e-4f39-b371-4ce9b5e3a58e" xsi:nil="true"/>
  </documentManagement>
</p:properties>
</file>

<file path=customXml/itemProps1.xml><?xml version="1.0" encoding="utf-8"?>
<ds:datastoreItem xmlns:ds="http://schemas.openxmlformats.org/officeDocument/2006/customXml" ds:itemID="{FA72A468-665E-45E0-9ECC-CFDB5B3815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9DA2F-D243-4777-B618-A8FA9972E544}">
  <ds:schemaRefs>
    <ds:schemaRef ds:uri="c1ea63b3-9754-4ac1-a34e-acc71cd0637b"/>
    <ds:schemaRef ds:uri="ec28a48b-220e-4f39-b371-4ce9b5e3a58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20C9F00-C395-4C3D-ACA3-96111BC77D0B}">
  <ds:schemaRefs>
    <ds:schemaRef ds:uri="c1ea63b3-9754-4ac1-a34e-acc71cd0637b"/>
    <ds:schemaRef ds:uri="ec28a48b-220e-4f39-b371-4ce9b5e3a58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c3580130-bf61-4de7-b536-b41cedf98a1d}" enabled="0" method="" siteId="{c3580130-bf61-4de7-b536-b41cedf98a1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22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meet Roth IAMS YOUR ESTABLISHED, TRUSTED PARTNERS </vt:lpstr>
      <vt:lpstr>PowerPoint Presentation</vt:lpstr>
      <vt:lpstr>PowerPoint Presentation</vt:lpstr>
      <vt:lpstr>PowerPoint Presentation</vt:lpstr>
      <vt:lpstr>SERVICES</vt:lpstr>
      <vt:lpstr>SERVICES</vt:lpstr>
      <vt:lpstr>SERVICES</vt:lpstr>
      <vt:lpstr>SERVICES</vt:lpstr>
      <vt:lpstr>SERVICES</vt:lpstr>
      <vt:lpstr>SERVICES</vt:lpstr>
      <vt:lpstr>SERVICES</vt:lpstr>
      <vt:lpstr>PowerPoint Presentation</vt:lpstr>
      <vt:lpstr>PowerPoint Presentation</vt:lpstr>
      <vt:lpstr>PowerPoint Presentation</vt:lpstr>
      <vt:lpstr>PowerPoint Presentation</vt:lpstr>
      <vt:lpstr>PROUD TO BE THE HIGHEST RANKED PROPONENT FOR  FACILITY ASSESSMENT &amp; PLANNING SERVICES</vt:lpstr>
      <vt:lpstr>PROUD TO BE  THE HIGHEST-RANKING PROPONENT IN THEIR RECENT FACILITY ASSESSMENT &amp; PLANNING CONTRACT</vt:lpstr>
      <vt:lpstr>ROTH IAMS HAS BEEN RECOGNIZED AS AN OECM PLATINUM SUPPLIER PARTNER  FOR 5 CONSECUTIVE YEARS</vt:lpstr>
      <vt:lpstr>UNLOCK MORE  INSIGHTS IN  THOUGHT LEADERSHIP</vt:lpstr>
      <vt:lpstr>CONNECT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Harvey</dc:creator>
  <cp:revision>1</cp:revision>
  <dcterms:created xsi:type="dcterms:W3CDTF">2025-08-28T18:22:09Z</dcterms:created>
  <dcterms:modified xsi:type="dcterms:W3CDTF">2026-08-24T13:49:41Z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0x0101000906838DC798B74DBBEFD80FCCD0F0FF</vt:lpwstr>
  </property>
  <property fmtid="{D5CDD505-2E9C-101B-9397-08002B2CF9AE}" pid="3" name="MediaServiceImageTags">
    <vt:lpwstr/>
  </property>
</Properties>
</file>